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59790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79743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21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4049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9603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20792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10291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46123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84922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420531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7943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38101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5515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91724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87577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Tree>
    <p:extLst>
      <p:ext uri="{BB962C8B-B14F-4D97-AF65-F5344CB8AC3E}">
        <p14:creationId xmlns:p14="http://schemas.microsoft.com/office/powerpoint/2010/main" val="237082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183EBC-1B93-4172-8D5C-97B72BD03853}" type="datetimeFigureOut">
              <a:rPr lang="en-IN" smtClean="0"/>
              <a:pPr/>
              <a:t>22-10-2024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31F4B-31FE-4427-A99A-0C727B634E84}" type="slidenum">
              <a:rPr lang="en-IN" smtClean="0"/>
              <a:pPr/>
              <a:t>‹#›</a:t>
            </a:fld>
            <a:endParaRPr lang="en-IN"/>
          </a:p>
        </p:txBody>
      </p:sp>
    </p:spTree>
    <p:extLst>
      <p:ext uri="{BB962C8B-B14F-4D97-AF65-F5344CB8AC3E}">
        <p14:creationId xmlns:p14="http://schemas.microsoft.com/office/powerpoint/2010/main" val="404880632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4EEA-AE36-4622-EF15-83AEFFF7BFC6}"/>
              </a:ext>
            </a:extLst>
          </p:cNvPr>
          <p:cNvSpPr>
            <a:spLocks noGrp="1"/>
          </p:cNvSpPr>
          <p:nvPr>
            <p:ph type="ctrTitle"/>
          </p:nvPr>
        </p:nvSpPr>
        <p:spPr>
          <a:xfrm>
            <a:off x="620099" y="301752"/>
            <a:ext cx="7766936" cy="2607564"/>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25F76A-0BAB-88A6-DB84-6F50E23A4B70}"/>
              </a:ext>
            </a:extLst>
          </p:cNvPr>
          <p:cNvSpPr>
            <a:spLocks noGrp="1"/>
          </p:cNvSpPr>
          <p:nvPr>
            <p:ph type="subTitle" idx="1"/>
          </p:nvPr>
        </p:nvSpPr>
        <p:spPr>
          <a:xfrm>
            <a:off x="876131" y="3939540"/>
            <a:ext cx="7766936" cy="2084832"/>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BY:</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RAMYA P</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FINAL YR ECE</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310521106054</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a16="http://schemas.microsoft.com/office/drawing/2014/main"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a16="http://schemas.microsoft.com/office/drawing/2014/main"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a16="http://schemas.microsoft.com/office/drawing/2014/main"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168B5416-6BFC-D656-B81A-1B5159E6A468}"/>
              </a:ext>
            </a:extLst>
          </p:cNvPr>
          <p:cNvPicPr>
            <a:picLocks noChangeAspect="1"/>
          </p:cNvPicPr>
          <p:nvPr/>
        </p:nvPicPr>
        <p:blipFill>
          <a:blip r:embed="rId2"/>
          <a:stretch>
            <a:fillRect/>
          </a:stretch>
        </p:blipFill>
        <p:spPr>
          <a:xfrm>
            <a:off x="422148" y="3429000"/>
            <a:ext cx="3630168" cy="2441448"/>
          </a:xfrm>
          <a:prstGeom prst="rect">
            <a:avLst/>
          </a:prstGeom>
        </p:spPr>
      </p:pic>
    </p:spTree>
    <p:extLst>
      <p:ext uri="{BB962C8B-B14F-4D97-AF65-F5344CB8AC3E}">
        <p14:creationId xmlns:p14="http://schemas.microsoft.com/office/powerpoint/2010/main" val="48580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06003" cy="1349829"/>
          </a:xfrm>
        </p:spPr>
        <p:txBody>
          <a:bodyPr/>
          <a:lstStyle/>
          <a:p>
            <a:r>
              <a:rPr lang="en-US" dirty="0" smtClean="0">
                <a:solidFill>
                  <a:schemeClr val="tx1"/>
                </a:solidFill>
                <a:latin typeface="Times New Roman" pitchFamily="18" charset="0"/>
                <a:cs typeface="Times New Roman" pitchFamily="18" charset="0"/>
              </a:rPr>
              <a:t>JAVA RUNTIME ENVIRONMENT(JRE)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provides an environment in which Java programs are executed.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JRE takes our Java code, integrates it with the required libraries, and then starts the JVM to execute it.</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2325189"/>
            <a:ext cx="7201988" cy="2090057"/>
          </a:xfrm>
        </p:spPr>
        <p:txBody>
          <a:bodyPr>
            <a:normAutofit/>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THANK YOU</a:t>
            </a:r>
            <a:endParaRPr lang="en-US" sz="5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09DDE9-765F-8E2A-1504-7B8C86FD8A56}"/>
              </a:ext>
            </a:extLst>
          </p:cNvPr>
          <p:cNvSpPr>
            <a:spLocks noGrp="1"/>
          </p:cNvSpPr>
          <p:nvPr>
            <p:ph idx="1"/>
          </p:nvPr>
        </p:nvSpPr>
        <p:spPr>
          <a:xfrm>
            <a:off x="677334" y="1636777"/>
            <a:ext cx="8596668" cy="4404586"/>
          </a:xfrm>
        </p:spPr>
        <p:txBody>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p>
          <a:p>
            <a:r>
              <a:rPr lang="en-US" b="1" i="0" dirty="0" smtClean="0">
                <a:solidFill>
                  <a:srgbClr val="2B2A29"/>
                </a:solidFill>
                <a:effectLst/>
                <a:latin typeface="Times New Roman" panose="02020603050405020304" pitchFamily="18" charset="0"/>
                <a:cs typeface="Times New Roman" panose="02020603050405020304" pitchFamily="18" charset="0"/>
              </a:rPr>
              <a:t>JVM</a:t>
            </a:r>
            <a:endParaRPr lang="en-US" b="1" i="0" dirty="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JRE</a:t>
            </a:r>
            <a:r>
              <a:rPr lang="en-US" b="0" i="0" dirty="0">
                <a:solidFill>
                  <a:srgbClr val="2B2A29"/>
                </a:solidFill>
                <a:effectLst/>
                <a:latin typeface="Times New Roman" panose="02020603050405020304" pitchFamily="18" charset="0"/>
                <a:cs typeface="Times New Roman" panose="02020603050405020304" pitchFamily="18" charset="0"/>
              </a:rPr>
              <a:t> </a:t>
            </a:r>
            <a:endParaRPr lang="en-US" b="0" i="0" dirty="0" smtClean="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JDK</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4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0D91-CDDA-B70B-6B8E-1DEE6FC6E888}"/>
              </a:ext>
            </a:extLst>
          </p:cNvPr>
          <p:cNvSpPr>
            <a:spLocks noGrp="1"/>
          </p:cNvSpPr>
          <p:nvPr>
            <p:ph type="title"/>
          </p:nvPr>
        </p:nvSpPr>
        <p:spPr>
          <a:xfrm>
            <a:off x="677334" y="704088"/>
            <a:ext cx="8596668" cy="1226312"/>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50" name="Picture 2" descr="Java Architecture and Components (with Example)">
            <a:extLst>
              <a:ext uri="{FF2B5EF4-FFF2-40B4-BE49-F238E27FC236}">
                <a16:creationId xmlns:a16="http://schemas.microsoft.com/office/drawing/2014/main" id="{4C9CBD31-DE22-C380-064F-CF11E3FD6E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588" y="2020824"/>
            <a:ext cx="6872700"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6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AB61-651F-C859-5D22-B57AEFE2B459}"/>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DEVELOPMENT KIT (JDK)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49C81-4F0C-05AA-D5A5-3AB55ACAB5CE}"/>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It is a software development environment used in the development of Java applications and applets</a:t>
            </a:r>
            <a:r>
              <a:rPr lang="en-US" b="0" i="0" dirty="0" smtClean="0">
                <a:solidFill>
                  <a:srgbClr val="2B2A29"/>
                </a:solidFill>
                <a:effectLst/>
                <a:latin typeface="Times New Roman" panose="02020603050405020304" pitchFamily="18" charset="0"/>
                <a:cs typeface="Times New Roman" panose="02020603050405020304" pitchFamily="18" charset="0"/>
              </a:rPr>
              <a:t>.</a:t>
            </a:r>
          </a:p>
          <a:p>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smtClean="0">
                <a:solidFill>
                  <a:srgbClr val="2B2A29"/>
                </a:solidFill>
                <a:effectLst/>
                <a:latin typeface="Times New Roman" panose="02020603050405020304" pitchFamily="18" charset="0"/>
                <a:cs typeface="Times New Roman" panose="02020603050405020304" pitchFamily="18" charset="0"/>
              </a:rPr>
              <a:t>Java </a:t>
            </a:r>
            <a:r>
              <a:rPr lang="en-US" b="0" i="0" dirty="0">
                <a:solidFill>
                  <a:srgbClr val="2B2A29"/>
                </a:solidFill>
                <a:effectLst/>
                <a:latin typeface="Times New Roman" panose="02020603050405020304" pitchFamily="18" charset="0"/>
                <a:cs typeface="Times New Roman" panose="02020603050405020304" pitchFamily="18" charset="0"/>
              </a:rPr>
              <a:t>Development Kit holds JRE, a compiler, an interpreter or loader, and several development tools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69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761272" cy="1158240"/>
          </a:xfrm>
          <a:solidFill>
            <a:schemeClr val="bg1"/>
          </a:solidFill>
          <a:ln>
            <a:solidFill>
              <a:schemeClr val="bg1"/>
            </a:solidFill>
          </a:ln>
        </p:spPr>
        <p:txBody>
          <a:bodyPr>
            <a:normAutofit/>
          </a:bodyPr>
          <a:lstStyle/>
          <a:p>
            <a:r>
              <a:rPr lang="en-US" dirty="0" smtClean="0">
                <a:solidFill>
                  <a:schemeClr val="tx1"/>
                </a:solidFill>
                <a:latin typeface="Times New Roman" pitchFamily="18" charset="0"/>
                <a:cs typeface="Times New Roman" pitchFamily="18" charset="0"/>
              </a:rPr>
              <a:t>JAVA VIRTUAL MACHINE(JVM)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main feature of Java is </a:t>
            </a:r>
            <a:r>
              <a:rPr lang="en-US" b="1" dirty="0" smtClean="0">
                <a:latin typeface="Times New Roman" pitchFamily="18" charset="0"/>
                <a:cs typeface="Times New Roman" pitchFamily="18" charset="0"/>
              </a:rPr>
              <a:t>WORA</a:t>
            </a:r>
            <a:r>
              <a:rPr lang="en-US" dirty="0" smtClean="0">
                <a:latin typeface="Times New Roman" pitchFamily="18" charset="0"/>
                <a:cs typeface="Times New Roman" pitchFamily="18" charset="0"/>
              </a:rPr>
              <a:t>. WORA stands for </a:t>
            </a:r>
            <a:r>
              <a:rPr lang="en-US" b="1" dirty="0" smtClean="0">
                <a:latin typeface="Times New Roman" pitchFamily="18" charset="0"/>
                <a:cs typeface="Times New Roman" pitchFamily="18" charset="0"/>
              </a:rPr>
              <a:t>Write Once Run Anywhere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feature states that we can write our code once and use it anywhere or on any operating system. </a:t>
            </a:r>
          </a:p>
          <a:p>
            <a:r>
              <a:rPr lang="en-US" dirty="0" smtClean="0">
                <a:latin typeface="Times New Roman" pitchFamily="18" charset="0"/>
                <a:cs typeface="Times New Roman" pitchFamily="18" charset="0"/>
              </a:rPr>
              <a:t>Our Java program can run any of the platforms only because of the Java Virtual Machine. </a:t>
            </a:r>
          </a:p>
          <a:p>
            <a:r>
              <a:rPr lang="en-US" dirty="0" smtClean="0">
                <a:latin typeface="Times New Roman" pitchFamily="18" charset="0"/>
                <a:cs typeface="Times New Roman" pitchFamily="18" charset="0"/>
              </a:rPr>
              <a:t>It is a Java platform component that gives us an environment to execute java programs. </a:t>
            </a:r>
          </a:p>
          <a:p>
            <a:r>
              <a:rPr lang="en-US" dirty="0" smtClean="0">
                <a:latin typeface="Times New Roman" pitchFamily="18" charset="0"/>
                <a:cs typeface="Times New Roman" pitchFamily="18" charset="0"/>
              </a:rPr>
              <a:t>JVM's main task is to convert byte code into machine code.</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JVM ARCHITECTURE</a:t>
            </a:r>
            <a:endParaRPr lang="en-US" dirty="0">
              <a:solidFill>
                <a:schemeClr val="tx1"/>
              </a:solidFill>
              <a:latin typeface="Times New Roman" pitchFamily="18" charset="0"/>
              <a:cs typeface="Times New Roman" pitchFamily="18" charset="0"/>
            </a:endParaRPr>
          </a:p>
        </p:txBody>
      </p:sp>
      <p:pic>
        <p:nvPicPr>
          <p:cNvPr id="4" name="Content Placeholder 3" descr="java-architecture2.png"/>
          <p:cNvPicPr>
            <a:picLocks noGrp="1" noChangeAspect="1"/>
          </p:cNvPicPr>
          <p:nvPr>
            <p:ph idx="1"/>
          </p:nvPr>
        </p:nvPicPr>
        <p:blipFill>
          <a:blip r:embed="rId2"/>
          <a:stretch>
            <a:fillRect/>
          </a:stretch>
        </p:blipFill>
        <p:spPr>
          <a:xfrm>
            <a:off x="1313403" y="1872344"/>
            <a:ext cx="6851590" cy="416968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862150"/>
            <a:ext cx="8596668" cy="5066002"/>
          </a:xfrm>
        </p:spPr>
        <p:txBody>
          <a:bodyPr/>
          <a:lstStyle/>
          <a:p>
            <a:r>
              <a:rPr lang="en-US" b="1" dirty="0" smtClean="0">
                <a:latin typeface="Times New Roman" pitchFamily="18" charset="0"/>
                <a:cs typeface="Times New Roman" pitchFamily="18" charset="0"/>
              </a:rPr>
              <a:t>Class Loader:</a:t>
            </a:r>
            <a:r>
              <a:rPr lang="en-US" dirty="0" smtClean="0">
                <a:latin typeface="Times New Roman" pitchFamily="18" charset="0"/>
                <a:cs typeface="Times New Roman" pitchFamily="18" charset="0"/>
              </a:rPr>
              <a:t> Class Loader is a subsystem used to load class files. Class Loader first loads the Java code whenever we run it.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Class Method Area:</a:t>
            </a:r>
            <a:r>
              <a:rPr lang="en-US" dirty="0" smtClean="0">
                <a:latin typeface="Times New Roman" pitchFamily="18" charset="0"/>
                <a:cs typeface="Times New Roman" pitchFamily="18" charset="0"/>
              </a:rPr>
              <a:t> In the memory, there is an area where the class data is stored during the code's execution. Class method area holds the information of static variables, static methods, static blocks, and instance methods.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Heap:</a:t>
            </a:r>
            <a:r>
              <a:rPr lang="en-US" dirty="0" smtClean="0">
                <a:latin typeface="Times New Roman" pitchFamily="18" charset="0"/>
                <a:cs typeface="Times New Roman" pitchFamily="18" charset="0"/>
              </a:rPr>
              <a:t> The heap area is a part of the JVM memory and is created when the JVM starts up. Its size cannot be static because it increase or decrease during the application runs.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Stack:</a:t>
            </a:r>
            <a:r>
              <a:rPr lang="en-US" dirty="0" smtClean="0">
                <a:latin typeface="Times New Roman" pitchFamily="18" charset="0"/>
                <a:cs typeface="Times New Roman" pitchFamily="18" charset="0"/>
              </a:rPr>
              <a:t> It is also referred to as thread stack. It is created for a single execution thread. The thread uses this area to store the elements like the partial result, local variable, data used for calling method and returns etc.</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3440"/>
            <a:ext cx="8596668" cy="5379511"/>
          </a:xfrm>
        </p:spPr>
        <p:txBody>
          <a:bodyPr>
            <a:normAutofit/>
          </a:bodyPr>
          <a:lstStyle/>
          <a:p>
            <a:r>
              <a:rPr lang="en-US" b="1" dirty="0" smtClean="0">
                <a:latin typeface="Times New Roman" pitchFamily="18" charset="0"/>
                <a:cs typeface="Times New Roman" pitchFamily="18" charset="0"/>
              </a:rPr>
              <a:t>Native Stack:</a:t>
            </a:r>
            <a:r>
              <a:rPr lang="en-US" dirty="0" smtClean="0">
                <a:latin typeface="Times New Roman" pitchFamily="18" charset="0"/>
                <a:cs typeface="Times New Roman" pitchFamily="18" charset="0"/>
              </a:rPr>
              <a:t> It contains the information of all the native methods used in our application.</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Execution Engine:</a:t>
            </a:r>
            <a:r>
              <a:rPr lang="en-US" dirty="0" smtClean="0">
                <a:latin typeface="Times New Roman" pitchFamily="18" charset="0"/>
                <a:cs typeface="Times New Roman" pitchFamily="18" charset="0"/>
              </a:rPr>
              <a:t> It is the central part of the JVM. Its main task is to execute the byte code and execute the Java classes. The execution engine has three main components used for executing Java classes.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Interpreter:</a:t>
            </a:r>
            <a:r>
              <a:rPr lang="en-US" dirty="0" smtClean="0">
                <a:latin typeface="Times New Roman" pitchFamily="18" charset="0"/>
                <a:cs typeface="Times New Roman" pitchFamily="18" charset="0"/>
              </a:rPr>
              <a:t> It converts the byte code into native code and executes. It sequentially executes the code. The interpreter interprets continuously and even the same method multiple times.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JIT Compiler:</a:t>
            </a:r>
            <a:r>
              <a:rPr lang="en-US" dirty="0" smtClean="0">
                <a:latin typeface="Times New Roman" pitchFamily="18" charset="0"/>
                <a:cs typeface="Times New Roman" pitchFamily="18" charset="0"/>
              </a:rPr>
              <a:t> JIT compiler is introduced to remove the drawback of the interpreter. It increases the speed of execution and improves performance.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3" y="1219202"/>
            <a:ext cx="8596668" cy="4221270"/>
          </a:xfrm>
        </p:spPr>
        <p:txBody>
          <a:bodyPr/>
          <a:lstStyle/>
          <a:p>
            <a:r>
              <a:rPr lang="en-US" b="1" dirty="0" smtClean="0">
                <a:latin typeface="Times New Roman" pitchFamily="18" charset="0"/>
                <a:cs typeface="Times New Roman" pitchFamily="18" charset="0"/>
              </a:rPr>
              <a:t>Garbage Collector :</a:t>
            </a:r>
            <a:r>
              <a:rPr lang="en-US" dirty="0" smtClean="0">
                <a:latin typeface="Times New Roman" pitchFamily="18" charset="0"/>
                <a:cs typeface="Times New Roman" pitchFamily="18" charset="0"/>
              </a:rPr>
              <a:t> The garbage collector is used to manage the memory, and it is a program written in Java. It works in two phases, i.e., </a:t>
            </a:r>
            <a:r>
              <a:rPr lang="en-US" b="1" dirty="0" smtClean="0">
                <a:latin typeface="Times New Roman" pitchFamily="18" charset="0"/>
                <a:cs typeface="Times New Roman" pitchFamily="18" charset="0"/>
              </a:rPr>
              <a:t>Mark</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Sweep</a:t>
            </a:r>
            <a:r>
              <a:rPr lang="en-US" dirty="0" smtClean="0">
                <a:latin typeface="Times New Roman" pitchFamily="18" charset="0"/>
                <a:cs typeface="Times New Roman" pitchFamily="18" charset="0"/>
              </a:rPr>
              <a:t>. </a:t>
            </a:r>
          </a:p>
          <a:p>
            <a:endParaRPr lang="en-US" dirty="0" smtClean="0"/>
          </a:p>
          <a:p>
            <a:r>
              <a:rPr lang="en-US" b="1" dirty="0" smtClean="0">
                <a:latin typeface="Times New Roman" pitchFamily="18" charset="0"/>
                <a:cs typeface="Times New Roman" pitchFamily="18" charset="0"/>
              </a:rPr>
              <a:t>Java Native Interface : </a:t>
            </a:r>
            <a:r>
              <a:rPr lang="en-US" dirty="0" smtClean="0">
                <a:latin typeface="Times New Roman" pitchFamily="18" charset="0"/>
                <a:cs typeface="Times New Roman" pitchFamily="18" charset="0"/>
              </a:rPr>
              <a:t>Java Native Interface works as a mediator between Java method calls and native libraries.</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99</TotalTime>
  <Words>576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JAVA ARCHITECTURE</vt:lpstr>
      <vt:lpstr>JAVA ARCHITECTURE</vt:lpstr>
      <vt:lpstr>COMPONENTS OF ARCHITECTURE </vt:lpstr>
      <vt:lpstr>JAVA DEVELOPMENT KIT (JDK)</vt:lpstr>
      <vt:lpstr>JAVA VIRTUAL MACHINE(JVM)</vt:lpstr>
      <vt:lpstr>JVM ARCHITECTURE</vt:lpstr>
      <vt:lpstr>PowerPoint Presentation</vt:lpstr>
      <vt:lpstr>PowerPoint Presentation</vt:lpstr>
      <vt:lpstr>PowerPoint Presentation</vt:lpstr>
      <vt:lpstr>JAVA RUNTIME ENVIRONMENT(JRE)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hema j</dc:creator>
  <cp:lastModifiedBy>HP</cp:lastModifiedBy>
  <cp:revision>9</cp:revision>
  <dcterms:created xsi:type="dcterms:W3CDTF">2024-10-21T06:23:12Z</dcterms:created>
  <dcterms:modified xsi:type="dcterms:W3CDTF">2024-10-22T04:17:57Z</dcterms:modified>
</cp:coreProperties>
</file>