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 </a:t>
            </a:r>
            <a:r>
              <a:rPr sz="2400" lang="en-US"/>
              <a:t>T</a:t>
            </a:r>
            <a:r>
              <a:rPr sz="2400" lang="en-US"/>
              <a:t>v</a:t>
            </a:r>
            <a:r>
              <a:rPr sz="2400" lang="en-US"/>
              <a:t> </a:t>
            </a:r>
            <a:r>
              <a:rPr sz="2400" lang="en-US"/>
              <a:t>y</a:t>
            </a:r>
            <a:r>
              <a:rPr sz="2400" lang="en-US"/>
              <a:t>u</a:t>
            </a:r>
            <a:r>
              <a:rPr sz="2400" lang="en-US"/>
              <a:t>v</a:t>
            </a:r>
            <a:r>
              <a:rPr sz="2400" lang="en-US"/>
              <a:t>a</a:t>
            </a:r>
            <a:r>
              <a:rPr sz="2400" lang="en-US"/>
              <a:t>nthika </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1</a:t>
            </a:r>
            <a:r>
              <a:rPr dirty="0" sz="2400" lang="en-US"/>
              <a:t>4</a:t>
            </a:r>
            <a:r>
              <a:rPr dirty="0" sz="2400" lang="en-US"/>
              <a:t>6</a:t>
            </a:r>
            <a:r>
              <a:rPr dirty="0" sz="2400" lang="en-US"/>
              <a:t>7</a:t>
            </a:r>
            <a:r>
              <a:rPr dirty="0" sz="2400" lang="en-US"/>
              <a:t>7</a:t>
            </a:r>
            <a:endParaRPr altLang="en-US" lang="zh-CN"/>
          </a:p>
          <a:p>
            <a:r>
              <a:rPr dirty="0" sz="2400" lang="en-US"/>
              <a:t>DEPARTMENT:</a:t>
            </a:r>
            <a:r>
              <a:rPr dirty="0" sz="2400" lang="en-US"/>
              <a:t>p</a:t>
            </a:r>
            <a:r>
              <a:rPr dirty="0" sz="2400" lang="en-US"/>
              <a:t>g</a:t>
            </a:r>
            <a:r>
              <a:rPr dirty="0" sz="2400" lang="en-US"/>
              <a:t>&amp;</a:t>
            </a:r>
            <a:r>
              <a:rPr dirty="0" sz="2400" lang="en-US"/>
              <a:t> research </a:t>
            </a:r>
            <a:r>
              <a:rPr dirty="0" sz="2400" lang="en-US"/>
              <a:t>d</a:t>
            </a:r>
            <a:r>
              <a:rPr dirty="0" sz="2400" lang="en-US"/>
              <a:t>e</a:t>
            </a:r>
            <a:r>
              <a:rPr dirty="0" sz="2400" lang="en-US"/>
              <a:t>partment </a:t>
            </a:r>
            <a:r>
              <a:rPr dirty="0" sz="2400" lang="en-US"/>
              <a:t>of </a:t>
            </a:r>
            <a:r>
              <a:rPr dirty="0" sz="2400" lang="en-US"/>
              <a:t>commerce </a:t>
            </a:r>
            <a:endParaRPr altLang="en-US" lang="zh-CN"/>
          </a:p>
          <a:p>
            <a:r>
              <a:rPr dirty="0" sz="2400" lang="en-US"/>
              <a:t>COLLEGE</a:t>
            </a:r>
            <a:r>
              <a:rPr dirty="0" sz="2400" lang="en-US"/>
              <a:t> </a:t>
            </a:r>
            <a:r>
              <a:rPr dirty="0" sz="2400" lang="en-US"/>
              <a:t>Sri </a:t>
            </a:r>
            <a:r>
              <a:rPr dirty="0" sz="2400" lang="en-US"/>
              <a:t>k</a:t>
            </a:r>
            <a:r>
              <a:rPr dirty="0" sz="2400" lang="en-US"/>
              <a:t>a</a:t>
            </a:r>
            <a:r>
              <a:rPr dirty="0" sz="2400" lang="en-US"/>
              <a:t>n</a:t>
            </a:r>
            <a:r>
              <a:rPr dirty="0" sz="2400" lang="en-US"/>
              <a:t>yaka </a:t>
            </a:r>
            <a:r>
              <a:rPr dirty="0" sz="2400" lang="en-US"/>
              <a:t>parameswari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0" name=""/>
          <p:cNvSpPr txBox="1"/>
          <p:nvPr/>
        </p:nvSpPr>
        <p:spPr>
          <a:xfrm>
            <a:off x="1523999" y="1076959"/>
            <a:ext cx="6657056" cy="4358640"/>
          </a:xfrm>
          <a:prstGeom prst="rect"/>
        </p:spPr>
        <p:txBody>
          <a:bodyPr rtlCol="0" wrap="square">
            <a:spAutoFit/>
          </a:bodyPr>
          <a:p>
            <a:pPr algn="just">
              <a:spcBef>
                <a:spcPts val="0"/>
              </a:spcBef>
              <a:spcAft>
                <a:spcPts val="0"/>
              </a:spcAft>
            </a:pPr>
            <a:r>
              <a:rPr b="0" sz="2400" i="0">
                <a:solidFill>
                  <a:srgbClr val="000000"/>
                </a:solidFill>
                <a:latin typeface=",serif"/>
              </a:rPr>
              <a:t>DATA SET: Kaggle, Employee dataset </a:t>
            </a:r>
          </a:p>
          <a:p>
            <a:pPr algn="just">
              <a:spcBef>
                <a:spcPts val="0"/>
              </a:spcBef>
              <a:spcAft>
                <a:spcPts val="0"/>
              </a:spcAft>
            </a:pPr>
            <a:r>
              <a:rPr b="0" sz="2400" i="0">
                <a:solidFill>
                  <a:srgbClr val="000000"/>
                </a:solidFill>
                <a:latin typeface=",serif"/>
              </a:rPr>
              <a:t>FEATURE SELECTION: Slicer, Conditional Formatting, Designing</a:t>
            </a:r>
          </a:p>
          <a:p>
            <a:pPr algn="just">
              <a:spcBef>
                <a:spcPts val="0"/>
              </a:spcBef>
              <a:spcAft>
                <a:spcPts val="0"/>
              </a:spcAft>
            </a:pPr>
            <a:r>
              <a:rPr b="0" sz="2400" i="0">
                <a:solidFill>
                  <a:srgbClr val="000000"/>
                </a:solidFill>
                <a:latin typeface=",serif"/>
              </a:rPr>
              <a:t> </a:t>
            </a:r>
          </a:p>
          <a:p>
            <a:pPr algn="just">
              <a:spcBef>
                <a:spcPts val="0"/>
              </a:spcBef>
              <a:spcAft>
                <a:spcPts val="0"/>
              </a:spcAft>
            </a:pPr>
            <a:r>
              <a:rPr b="0" sz="2400" i="0">
                <a:solidFill>
                  <a:srgbClr val="000000"/>
                </a:solidFill>
                <a:latin typeface=",serif"/>
              </a:rPr>
              <a:t>DATA CLEANING Missing values, Irrelevant data, Correct Errors, Remove Unnecessary Columns and Rows </a:t>
            </a:r>
          </a:p>
          <a:p>
            <a:pPr algn="just">
              <a:spcBef>
                <a:spcPts val="0"/>
              </a:spcBef>
              <a:spcAft>
                <a:spcPts val="0"/>
              </a:spcAft>
            </a:pPr>
            <a:r>
              <a:rPr b="0" sz="2400" i="0">
                <a:solidFill>
                  <a:srgbClr val="000000"/>
                </a:solidFill>
                <a:latin typeface=",serif"/>
              </a:rPr>
              <a:t>PIVOT TABLE: Employee ID, First Name, Performance Score.</a:t>
            </a:r>
          </a:p>
          <a:p>
            <a:pPr algn="just">
              <a:spcBef>
                <a:spcPts val="0"/>
              </a:spcBef>
              <a:spcAft>
                <a:spcPts val="0"/>
              </a:spcAft>
            </a:pPr>
            <a:r>
              <a:rPr b="0" sz="2400" i="0">
                <a:solidFill>
                  <a:srgbClr val="000000"/>
                </a:solidFill>
                <a:latin typeface=",serif"/>
              </a:rPr>
              <a:t> CHART: Report of Employee Performance based on their Current Ratings is resented as Column Chart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21600000">
            <a:off x="2823208" y="1086759"/>
            <a:ext cx="5058197" cy="4186141"/>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1" name=""/>
          <p:cNvSpPr txBox="1"/>
          <p:nvPr/>
        </p:nvSpPr>
        <p:spPr>
          <a:xfrm>
            <a:off x="1131185" y="1109344"/>
            <a:ext cx="6739906" cy="4053840"/>
          </a:xfrm>
          <a:prstGeom prst="rect"/>
        </p:spPr>
        <p:txBody>
          <a:bodyPr rtlCol="0" wrap="square">
            <a:spAutoFit/>
          </a:bodyPr>
          <a:p>
            <a:pPr>
              <a:spcBef>
                <a:spcPts val="0"/>
              </a:spcBef>
              <a:spcAft>
                <a:spcPts val="0"/>
              </a:spcAft>
            </a:pPr>
            <a:r>
              <a:rPr b="0" sz="2000" i="0">
                <a:solidFill>
                  <a:srgbClr val="000000"/>
                </a:solidFill>
                <a:latin typeface=",serif"/>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834071" y="1695449"/>
            <a:ext cx="5690474" cy="4358640"/>
          </a:xfrm>
          <a:prstGeom prst="rect"/>
        </p:spPr>
        <p:txBody>
          <a:bodyPr rtlCol="0" wrap="square">
            <a:spAutoFit/>
          </a:bodyPr>
          <a:p>
            <a:pPr algn="just">
              <a:spcBef>
                <a:spcPts val="0"/>
              </a:spcBef>
              <a:spcAft>
                <a:spcPts val="0"/>
              </a:spcAft>
            </a:pPr>
            <a:r>
              <a:rPr b="0" sz="2400" i="0">
                <a:solidFill>
                  <a:srgbClr val="000000"/>
                </a:solidFill>
                <a:latin typeface=",serif"/>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4" name=""/>
          <p:cNvSpPr txBox="1"/>
          <p:nvPr/>
        </p:nvSpPr>
        <p:spPr>
          <a:xfrm>
            <a:off x="739774" y="1362709"/>
            <a:ext cx="6891797" cy="4714240"/>
          </a:xfrm>
          <a:prstGeom prst="rect"/>
        </p:spPr>
        <p:txBody>
          <a:bodyPr rtlCol="0" wrap="square">
            <a:spAutoFit/>
          </a:bodyPr>
          <a:p>
            <a:pPr algn="just">
              <a:spcBef>
                <a:spcPts val="0"/>
              </a:spcBef>
              <a:spcAft>
                <a:spcPts val="0"/>
              </a:spcAft>
            </a:pPr>
            <a:r>
              <a:rPr b="0" sz="2400" i="0">
                <a:solidFill>
                  <a:srgbClr val="000000"/>
                </a:solidFill>
                <a:latin typeface=",serif"/>
              </a:rPr>
              <a:t>Analyze employee performance metrics to identify strengths, areas for improvement, and overall trends.</a:t>
            </a:r>
          </a:p>
          <a:p>
            <a:pPr algn="just">
              <a:spcBef>
                <a:spcPts val="0"/>
              </a:spcBef>
              <a:spcAft>
                <a:spcPts val="0"/>
              </a:spcAft>
            </a:pPr>
            <a:r>
              <a:rPr b="0" sz="2400" i="0">
                <a:solidFill>
                  <a:srgbClr val="000000"/>
                </a:solidFill>
                <a:latin typeface=",serif"/>
              </a:rPr>
              <a:t>Implement PivotTables to summarize and categorize performance data.</a:t>
            </a:r>
          </a:p>
          <a:p>
            <a:pPr algn="just">
              <a:spcBef>
                <a:spcPts val="0"/>
              </a:spcBef>
              <a:spcAft>
                <a:spcPts val="0"/>
              </a:spcAft>
            </a:pPr>
            <a:r>
              <a:rPr b="0" sz="2400" i="0">
                <a:solidFill>
                  <a:srgbClr val="000000"/>
                </a:solidFill>
                <a:latin typeface=",serif"/>
              </a:rPr>
              <a:t> Compare individual employee performance against benchmarks or targets.   </a:t>
            </a:r>
          </a:p>
          <a:p>
            <a:pPr algn="just">
              <a:spcBef>
                <a:spcPts val="0"/>
              </a:spcBef>
              <a:spcAft>
                <a:spcPts val="0"/>
              </a:spcAft>
            </a:pPr>
            <a:r>
              <a:rPr b="0" sz="2400" i="0">
                <a:solidFill>
                  <a:srgbClr val="000000"/>
                </a:solidFill>
                <a:latin typeface=",serif"/>
              </a:rPr>
              <a:t>Analyze seasonal or project-specific performance variations. . </a:t>
            </a:r>
          </a:p>
          <a:p>
            <a:pPr algn="just">
              <a:spcBef>
                <a:spcPts val="0"/>
              </a:spcBef>
              <a:spcAft>
                <a:spcPts val="0"/>
              </a:spcAft>
            </a:pPr>
            <a:r>
              <a:rPr b="0" sz="2400" i="0">
                <a:solidFill>
                  <a:srgbClr val="000000"/>
                </a:solidFill>
                <a:latin typeface=",serif"/>
              </a:rPr>
              <a:t>Design dashboards for easy visualization of performance metrics.</a:t>
            </a:r>
          </a:p>
          <a:p>
            <a:pPr algn="just">
              <a:spcBef>
                <a:spcPts val="0"/>
              </a:spcBef>
              <a:spcAft>
                <a:spcPts val="0"/>
              </a:spcAft>
            </a:pPr>
            <a:r>
              <a:rPr b="0" sz="2400" i="0">
                <a:solidFill>
                  <a:srgbClr val="000000"/>
                </a:solidFill>
                <a:latin typeface=",serif"/>
              </a:rPr>
              <a:t>Share analysis results with management for decision-making.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5" name=""/>
          <p:cNvSpPr txBox="1"/>
          <p:nvPr/>
        </p:nvSpPr>
        <p:spPr>
          <a:xfrm>
            <a:off x="1142047" y="1605279"/>
            <a:ext cx="4572000" cy="3647440"/>
          </a:xfrm>
          <a:prstGeom prst="rect"/>
        </p:spPr>
        <p:txBody>
          <a:bodyPr rtlCol="0" wrap="square">
            <a:spAutoFit/>
          </a:bodyPr>
          <a:p>
            <a:pPr>
              <a:spcBef>
                <a:spcPts val="0"/>
              </a:spcBef>
              <a:spcAft>
                <a:spcPts val="0"/>
              </a:spcAft>
            </a:pPr>
            <a:r>
              <a:rPr b="0" sz="2400" i="0">
                <a:solidFill>
                  <a:srgbClr val="000000"/>
                </a:solidFill>
                <a:latin typeface=",serif"/>
              </a:rPr>
              <a:t>Human Resources Team</a:t>
            </a:r>
          </a:p>
          <a:p>
            <a:pPr>
              <a:spcBef>
                <a:spcPts val="0"/>
              </a:spcBef>
              <a:spcAft>
                <a:spcPts val="0"/>
              </a:spcAft>
            </a:pPr>
            <a:r>
              <a:rPr b="0" sz="2400" i="0">
                <a:solidFill>
                  <a:srgbClr val="000000"/>
                </a:solidFill>
                <a:latin typeface=",serif"/>
              </a:rPr>
              <a:t>Managers</a:t>
            </a:r>
          </a:p>
          <a:p>
            <a:pPr>
              <a:spcBef>
                <a:spcPts val="0"/>
              </a:spcBef>
              <a:spcAft>
                <a:spcPts val="0"/>
              </a:spcAft>
            </a:pPr>
            <a:r>
              <a:rPr b="0" sz="2400" i="0">
                <a:solidFill>
                  <a:srgbClr val="000000"/>
                </a:solidFill>
                <a:latin typeface=",serif"/>
              </a:rPr>
              <a:t>Executives</a:t>
            </a:r>
          </a:p>
          <a:p>
            <a:pPr>
              <a:spcBef>
                <a:spcPts val="0"/>
              </a:spcBef>
              <a:spcAft>
                <a:spcPts val="0"/>
              </a:spcAft>
            </a:pPr>
            <a:r>
              <a:rPr b="0" sz="2400" i="0">
                <a:solidFill>
                  <a:srgbClr val="000000"/>
                </a:solidFill>
                <a:latin typeface=",serif"/>
              </a:rPr>
              <a:t>Training and Development Teams</a:t>
            </a:r>
          </a:p>
          <a:p>
            <a:pPr>
              <a:spcBef>
                <a:spcPts val="0"/>
              </a:spcBef>
              <a:spcAft>
                <a:spcPts val="0"/>
              </a:spcAft>
            </a:pPr>
            <a:r>
              <a:rPr b="0" sz="2400" i="0">
                <a:solidFill>
                  <a:srgbClr val="000000"/>
                </a:solidFill>
                <a:latin typeface=",serif"/>
              </a:rPr>
              <a:t>Compensation and Benefits Teams </a:t>
            </a:r>
          </a:p>
          <a:p>
            <a:pPr>
              <a:spcBef>
                <a:spcPts val="0"/>
              </a:spcBef>
              <a:spcAft>
                <a:spcPts val="0"/>
              </a:spcAft>
            </a:pPr>
            <a:r>
              <a:rPr b="0" sz="2400" i="0">
                <a:solidFill>
                  <a:srgbClr val="000000"/>
                </a:solidFill>
                <a:latin typeface=",serif"/>
              </a:rPr>
              <a:t>                                                                                                                         6.  Performance Review Committees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8" name=""/>
          <p:cNvSpPr txBox="1"/>
          <p:nvPr/>
        </p:nvSpPr>
        <p:spPr>
          <a:xfrm>
            <a:off x="2728912" y="1325879"/>
            <a:ext cx="6781331" cy="5273040"/>
          </a:xfrm>
          <a:prstGeom prst="rect"/>
        </p:spPr>
        <p:txBody>
          <a:bodyPr rtlCol="0" wrap="square">
            <a:spAutoFit/>
          </a:bodyPr>
          <a:p>
            <a:pPr algn="just">
              <a:spcBef>
                <a:spcPts val="0"/>
              </a:spcBef>
              <a:spcAft>
                <a:spcPts val="0"/>
              </a:spcAft>
            </a:pPr>
            <a:r>
              <a:rPr b="0" sz="2000" i="0">
                <a:solidFill>
                  <a:srgbClr val="000000"/>
                </a:solidFill>
                <a:latin typeface=",serif"/>
              </a:rPr>
              <a:t>     Flexibility to adapt the analysis to different roles, departments, or performance criteria, ensuring relevance and accuracy in evaluations</a:t>
            </a:r>
          </a:p>
          <a:p>
            <a:pPr algn="just">
              <a:spcBef>
                <a:spcPts val="0"/>
              </a:spcBef>
              <a:spcAft>
                <a:spcPts val="0"/>
              </a:spcAft>
            </a:pPr>
            <a:r>
              <a:rPr b="0" sz="2000" i="0">
                <a:solidFill>
                  <a:srgbClr val="000000"/>
                </a:solidFill>
                <a:latin typeface=",serif"/>
              </a:rPr>
              <a:t>    Solution Data-driven analysis that support performance reviews, promotions, compensation decisions, and targeted training.</a:t>
            </a:r>
          </a:p>
          <a:p>
            <a:pPr algn="just">
              <a:spcBef>
                <a:spcPts val="0"/>
              </a:spcBef>
              <a:spcAft>
                <a:spcPts val="0"/>
              </a:spcAft>
            </a:pPr>
            <a:r>
              <a:rPr b="0" sz="2000" i="0">
                <a:solidFill>
                  <a:srgbClr val="000000"/>
                </a:solidFill>
                <a:latin typeface=",serif"/>
              </a:rPr>
              <a:t>   Solutions The ability to analyze both current and historical performance data, with periodic updates to keep information.</a:t>
            </a:r>
          </a:p>
          <a:p>
            <a:pPr algn="just">
              <a:spcBef>
                <a:spcPts val="0"/>
              </a:spcBef>
              <a:spcAft>
                <a:spcPts val="0"/>
              </a:spcAft>
            </a:pPr>
            <a:r>
              <a:rPr b="0" sz="2000" i="0">
                <a:solidFill>
                  <a:srgbClr val="000000"/>
                </a:solidFill>
                <a:latin typeface=",serif"/>
              </a:rPr>
              <a:t> </a:t>
            </a:r>
          </a:p>
          <a:p>
            <a:pPr algn="just">
              <a:spcBef>
                <a:spcPts val="0"/>
              </a:spcBef>
              <a:spcAft>
                <a:spcPts val="0"/>
              </a:spcAft>
            </a:pPr>
            <a:r>
              <a:rPr b="0" sz="2000" i="0">
                <a:solidFill>
                  <a:srgbClr val="000000"/>
                </a:solidFill>
                <a:latin typeface=",serif"/>
              </a:rPr>
              <a:t>  Value Proposition Saves time and reduces the risk of human error, ensuring consistent and reliable reporting across the organization.</a:t>
            </a:r>
          </a:p>
          <a:p>
            <a:pPr algn="just">
              <a:spcBef>
                <a:spcPts val="0"/>
              </a:spcBef>
              <a:spcAft>
                <a:spcPts val="0"/>
              </a:spcAft>
            </a:pPr>
            <a:r>
              <a:rPr b="0" sz="2000" i="0">
                <a:solidFill>
                  <a:srgbClr val="000000"/>
                </a:solidFill>
                <a:latin typeface=",serif"/>
              </a:rPr>
              <a:t>  </a:t>
            </a:r>
          </a:p>
          <a:p>
            <a:pPr algn="just">
              <a:spcBef>
                <a:spcPts val="0"/>
              </a:spcBef>
              <a:spcAft>
                <a:spcPts val="0"/>
              </a:spcAft>
            </a:pPr>
            <a:r>
              <a:rPr b="0" sz="2000" i="0">
                <a:solidFill>
                  <a:srgbClr val="000000"/>
                </a:solidFill>
                <a:latin typeface=",serif"/>
              </a:rPr>
              <a:t>  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09" name=""/>
          <p:cNvSpPr txBox="1"/>
          <p:nvPr/>
        </p:nvSpPr>
        <p:spPr>
          <a:xfrm>
            <a:off x="1213663" y="2266682"/>
            <a:ext cx="6670864" cy="2834640"/>
          </a:xfrm>
          <a:prstGeom prst="rect"/>
        </p:spPr>
        <p:txBody>
          <a:bodyPr rtlCol="0" wrap="square">
            <a:spAutoFit/>
          </a:bodyPr>
          <a:p>
            <a:pPr algn="just">
              <a:spcBef>
                <a:spcPts val="0"/>
              </a:spcBef>
              <a:spcAft>
                <a:spcPts val="0"/>
              </a:spcAft>
            </a:pPr>
            <a:r>
              <a:rPr b="0" sz="2000" i="0">
                <a:solidFill>
                  <a:srgbClr val="000000"/>
                </a:solidFill>
                <a:latin typeface=",serif"/>
              </a:rPr>
              <a:t>EMPLOYEE ID: Unique identifier for each employee in the  organization.</a:t>
            </a:r>
          </a:p>
          <a:p>
            <a:pPr algn="just">
              <a:spcBef>
                <a:spcPts val="0"/>
              </a:spcBef>
              <a:spcAft>
                <a:spcPts val="0"/>
              </a:spcAft>
            </a:pPr>
            <a:r>
              <a:rPr b="0" sz="2000" i="0">
                <a:solidFill>
                  <a:srgbClr val="000000"/>
                </a:solidFill>
                <a:latin typeface=",serif"/>
              </a:rPr>
              <a:t>FIRST NAME: The first name of the employee.</a:t>
            </a:r>
          </a:p>
          <a:p>
            <a:pPr algn="just">
              <a:spcBef>
                <a:spcPts val="0"/>
              </a:spcBef>
              <a:spcAft>
                <a:spcPts val="0"/>
              </a:spcAft>
            </a:pPr>
            <a:r>
              <a:rPr b="0" sz="2000" i="0">
                <a:solidFill>
                  <a:srgbClr val="000000"/>
                </a:solidFill>
                <a:latin typeface=",serif"/>
              </a:rPr>
              <a:t>PAY ZONE: The pay zone or salary band to which the employee's compensation falls.</a:t>
            </a:r>
          </a:p>
          <a:p>
            <a:pPr algn="just">
              <a:spcBef>
                <a:spcPts val="0"/>
              </a:spcBef>
              <a:spcAft>
                <a:spcPts val="0"/>
              </a:spcAft>
            </a:pPr>
            <a:r>
              <a:rPr b="0" sz="2000" i="0">
                <a:solidFill>
                  <a:srgbClr val="000000"/>
                </a:solidFill>
                <a:latin typeface=",serif"/>
              </a:rPr>
              <a:t>DEPARTMENT TYPE: The broader category or type of department the employee's work is associated with.</a:t>
            </a:r>
          </a:p>
          <a:p>
            <a:pPr algn="just">
              <a:spcBef>
                <a:spcPts val="0"/>
              </a:spcBef>
              <a:spcAft>
                <a:spcPts val="0"/>
              </a:spcAft>
            </a:pPr>
            <a:r>
              <a:rPr b="0" sz="2000" i="0">
                <a:solidFill>
                  <a:srgbClr val="000000"/>
                </a:solidFill>
                <a:latin typeface=",serif"/>
              </a:rPr>
              <a:t>CURRENT EMPLOYEE RATING: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2" name=""/>
          <p:cNvSpPr txBox="1"/>
          <p:nvPr/>
        </p:nvSpPr>
        <p:spPr>
          <a:xfrm>
            <a:off x="1851829" y="1548573"/>
            <a:ext cx="6173765" cy="4358640"/>
          </a:xfrm>
          <a:prstGeom prst="rect"/>
        </p:spPr>
        <p:txBody>
          <a:bodyPr rtlCol="0" wrap="square">
            <a:spAutoFit/>
          </a:bodyPr>
          <a:p>
            <a:pPr>
              <a:spcBef>
                <a:spcPts val="0"/>
              </a:spcBef>
              <a:spcAft>
                <a:spcPts val="0"/>
              </a:spcAft>
            </a:pPr>
            <a:r>
              <a:rPr b="0" sz="2000" i="0">
                <a:solidFill>
                  <a:srgbClr val="000000"/>
                </a:solidFill>
                <a:latin typeface=",serif"/>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2024-08-27T08:42:07Z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d446e5203fff4a528a167b367609ce61</vt:lpwstr>
  </property>
</Properties>
</file>