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8" r:id="rId3"/>
    <p:sldId id="259" r:id="rId4"/>
    <p:sldId id="261" r:id="rId5"/>
    <p:sldId id="262" r:id="rId6"/>
    <p:sldId id="263" r:id="rId7"/>
    <p:sldId id="264" r:id="rId8"/>
    <p:sldId id="265" r:id="rId9"/>
    <p:sldId id="266" r:id="rId10"/>
    <p:sldId id="267"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11:26.380"/>
    </inkml:context>
    <inkml:brush xml:id="br0">
      <inkml:brushProperty name="width" value="0.035" units="cm"/>
      <inkml:brushProperty name="height" value="0.035" units="cm"/>
      <inkml:brushProperty name="color" value="#E71224"/>
    </inkml:brush>
  </inkml:definitions>
  <inkml:trace contextRef="#ctx0" brushRef="#br0">3050 0 24575,'-2600'0'0,"2575"2"0,0 0 0,-38 9 0,34-5 0,-36 3 0,52-8 0,0 1 0,0 1 0,0 0 0,1 1 0,-1 0 0,1 1 0,0 0 0,0 1 0,1 0 0,0 1 0,0 0 0,0 1 0,1 1 0,0-1 0,-13 17 0,18-19 0,0 0 0,1 0 0,0 1 0,1-1 0,-1 1 0,1 0 0,0 0 0,1 0 0,0 0 0,0 1 0,0-1 0,0 15 0,1 8 0,5 60 0,-1-31 0,-3-53 0,1 1 0,0-1 0,-1 0 0,2 0 0,-1 0 0,1 0 0,0 0 0,0 0 0,1-1 0,-1 1 0,1-1 0,1 1 0,-1-1 0,1 0 0,0 0 0,0-1 0,0 1 0,1-1 0,-1 0 0,1 0 0,0 0 0,0-1 0,9 5 0,0 0 0,0-1 0,0-1 0,0 0 0,1-1 0,0 0 0,0-1 0,0-1 0,0 0 0,1-1 0,23-1 0,641-1 0,-265-2 0,914 2 0,-1319 0 0,1-1 0,-1-1 0,0 0 0,1 0 0,-1-1 0,0 0 0,-1-1 0,1 0 0,0-1 0,-1 1 0,0-2 0,0 0 0,-1 0 0,0 0 0,0-1 0,0 0 0,-1-1 0,9-10 0,65-68 0,-76 78 0,1 1 0,0 0 0,0 0 0,-1-1 0,0 1 0,-1-1 0,0 0 0,0-1 0,-1 1 0,0-1 0,0 0 0,2-14 0,-2-25 7,-4-70 1,0 50-1388,0 42-5446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16:53.492"/>
    </inkml:context>
    <inkml:brush xml:id="br0">
      <inkml:brushProperty name="width" value="0.035" units="cm"/>
      <inkml:brushProperty name="height" value="0.035" units="cm"/>
      <inkml:brushProperty name="color" value="#E71224"/>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17:04.559"/>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17:28.233"/>
    </inkml:context>
    <inkml:brush xml:id="br0">
      <inkml:brushProperty name="width" value="0.035" units="cm"/>
      <inkml:brushProperty name="height" value="0.035" units="cm"/>
    </inkml:brush>
  </inkml:definitions>
  <inkml:trace contextRef="#ctx0" brushRef="#br0">1 1 24575</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9/5/2024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9/5/2024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9/5/2024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9/5/2024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9/5/2024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80.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7" Type="http://schemas.openxmlformats.org/officeDocument/2006/relationships/customXml" Target="../ink/ink4.xml"/><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9.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E629-BEC4-3F4E-F546-DEAA47E3140B}"/>
              </a:ext>
            </a:extLst>
          </p:cNvPr>
          <p:cNvSpPr>
            <a:spLocks noGrp="1"/>
          </p:cNvSpPr>
          <p:nvPr>
            <p:ph type="ctrTitle"/>
          </p:nvPr>
        </p:nvSpPr>
        <p:spPr/>
        <p:txBody>
          <a:bodyPr/>
          <a:lstStyle/>
          <a:p>
            <a:r>
              <a:rPr lang="en-US" sz="5400" dirty="0"/>
              <a:t>Analysis of Food and Beverage Industry Survey Data</a:t>
            </a:r>
          </a:p>
        </p:txBody>
      </p:sp>
      <p:sp>
        <p:nvSpPr>
          <p:cNvPr id="3" name="Subtitle 2">
            <a:extLst>
              <a:ext uri="{FF2B5EF4-FFF2-40B4-BE49-F238E27FC236}">
                <a16:creationId xmlns:a16="http://schemas.microsoft.com/office/drawing/2014/main" id="{6BCA8D84-AC84-DFDD-9E43-E7F3AA4C7EA3}"/>
              </a:ext>
            </a:extLst>
          </p:cNvPr>
          <p:cNvSpPr>
            <a:spLocks noGrp="1"/>
          </p:cNvSpPr>
          <p:nvPr>
            <p:ph type="subTitle" idx="1"/>
          </p:nvPr>
        </p:nvSpPr>
        <p:spPr/>
        <p:txBody>
          <a:bodyPr/>
          <a:lstStyle/>
          <a:p>
            <a:r>
              <a:rPr lang="en-US" dirty="0"/>
              <a:t>Using Power BI</a:t>
            </a:r>
          </a:p>
        </p:txBody>
      </p:sp>
    </p:spTree>
    <p:extLst>
      <p:ext uri="{BB962C8B-B14F-4D97-AF65-F5344CB8AC3E}">
        <p14:creationId xmlns:p14="http://schemas.microsoft.com/office/powerpoint/2010/main" val="326898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50A7A-05B9-9361-A610-EAF4566C6B23}"/>
              </a:ext>
            </a:extLst>
          </p:cNvPr>
          <p:cNvSpPr>
            <a:spLocks noGrp="1"/>
          </p:cNvSpPr>
          <p:nvPr>
            <p:ph type="title"/>
          </p:nvPr>
        </p:nvSpPr>
        <p:spPr>
          <a:xfrm>
            <a:off x="4107711" y="-159488"/>
            <a:ext cx="10058400" cy="1371600"/>
          </a:xfrm>
        </p:spPr>
        <p:txBody>
          <a:bodyPr/>
          <a:lstStyle/>
          <a:p>
            <a:r>
              <a:rPr lang="en-US" dirty="0"/>
              <a:t>Insights</a:t>
            </a:r>
          </a:p>
        </p:txBody>
      </p:sp>
      <p:sp>
        <p:nvSpPr>
          <p:cNvPr id="3" name="Content Placeholder 2">
            <a:extLst>
              <a:ext uri="{FF2B5EF4-FFF2-40B4-BE49-F238E27FC236}">
                <a16:creationId xmlns:a16="http://schemas.microsoft.com/office/drawing/2014/main" id="{A3975217-2C1F-1EF2-D47F-E36D84B35FF0}"/>
              </a:ext>
            </a:extLst>
          </p:cNvPr>
          <p:cNvSpPr>
            <a:spLocks noGrp="1"/>
          </p:cNvSpPr>
          <p:nvPr>
            <p:ph idx="1"/>
          </p:nvPr>
        </p:nvSpPr>
        <p:spPr>
          <a:xfrm>
            <a:off x="574158" y="1100469"/>
            <a:ext cx="11043684" cy="5651205"/>
          </a:xfrm>
        </p:spPr>
        <p:txBody>
          <a:bodyPr>
            <a:normAutofit fontScale="92500" lnSpcReduction="10000"/>
          </a:bodyPr>
          <a:lstStyle/>
          <a:p>
            <a:r>
              <a:rPr lang="en-US" dirty="0"/>
              <a:t>The majority of respondents consume food and beverages 2-3 times a month. Daily consumption is relatively low.</a:t>
            </a:r>
          </a:p>
          <a:p>
            <a:r>
              <a:rPr lang="en-US" dirty="0"/>
              <a:t>Females and males have similar consumption patterns, with non-binary individuals consuming slightly less frequently.</a:t>
            </a:r>
          </a:p>
          <a:p>
            <a:r>
              <a:rPr lang="en-US" dirty="0"/>
              <a:t>Younger age groups (15-30) tend to consume more frequently than older age groups.</a:t>
            </a:r>
          </a:p>
          <a:p>
            <a:r>
              <a:rPr lang="en-US" dirty="0"/>
              <a:t>The pie chart reveals that the primary reason consumers use the product is for Increased Energy and Focus," accounting for 35.74%, which is significantly higher than other reasons. </a:t>
            </a:r>
          </a:p>
          <a:p>
            <a:r>
              <a:rPr lang="en-US" dirty="0"/>
              <a:t> Most respondents have a neutral taste experience, followed by positive and negative experiences.</a:t>
            </a:r>
          </a:p>
          <a:p>
            <a:r>
              <a:rPr lang="en-US" dirty="0"/>
              <a:t>A significant percentage (60.45%) of respondents are concerned about health when choosing food and beverages.</a:t>
            </a:r>
          </a:p>
          <a:p>
            <a:r>
              <a:rPr lang="en-US" b="1" dirty="0"/>
              <a:t>CT112</a:t>
            </a:r>
            <a:r>
              <a:rPr lang="en-US" dirty="0"/>
              <a:t> has the highest number of respondents who have tried new products due to limited edition packaging.</a:t>
            </a:r>
          </a:p>
          <a:p>
            <a:r>
              <a:rPr lang="en-US" b="1" dirty="0"/>
              <a:t>Online Ads</a:t>
            </a:r>
            <a:r>
              <a:rPr lang="en-US" dirty="0"/>
              <a:t> are the most popular marketing channel, followed by </a:t>
            </a:r>
            <a:r>
              <a:rPr lang="en-US" b="1" dirty="0"/>
              <a:t>TV Commercials</a:t>
            </a:r>
            <a:r>
              <a:rPr lang="en-US" dirty="0"/>
              <a:t> and </a:t>
            </a:r>
            <a:r>
              <a:rPr lang="en-US" b="1" dirty="0"/>
              <a:t>Outdoor Billboards</a:t>
            </a:r>
            <a:r>
              <a:rPr lang="en-US" dirty="0"/>
              <a:t>.</a:t>
            </a:r>
          </a:p>
          <a:p>
            <a:r>
              <a:rPr lang="en-US" dirty="0"/>
              <a:t>The highest percentage of positive brand perception is among respondents aged 15-18, followed by the 19-30 age group.</a:t>
            </a:r>
          </a:p>
          <a:p>
            <a:r>
              <a:rPr lang="en-US" b="1" dirty="0"/>
              <a:t>CT115</a:t>
            </a:r>
            <a:r>
              <a:rPr lang="en-US" dirty="0"/>
              <a:t> has the highest number of respondents who have not tried new products due to unfamiliarity with the brand.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79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AE81-629A-7F1C-BA2B-3F7AD011964E}"/>
              </a:ext>
            </a:extLst>
          </p:cNvPr>
          <p:cNvSpPr>
            <a:spLocks noGrp="1"/>
          </p:cNvSpPr>
          <p:nvPr>
            <p:ph type="title"/>
          </p:nvPr>
        </p:nvSpPr>
        <p:spPr>
          <a:xfrm>
            <a:off x="3172046" y="-144603"/>
            <a:ext cx="10058400" cy="1371600"/>
          </a:xfrm>
        </p:spPr>
        <p:txBody>
          <a:bodyPr/>
          <a:lstStyle/>
          <a:p>
            <a:r>
              <a:rPr lang="en-US" dirty="0"/>
              <a:t>Recommendations</a:t>
            </a:r>
          </a:p>
        </p:txBody>
      </p:sp>
      <p:sp>
        <p:nvSpPr>
          <p:cNvPr id="6" name="Content Placeholder 5">
            <a:extLst>
              <a:ext uri="{FF2B5EF4-FFF2-40B4-BE49-F238E27FC236}">
                <a16:creationId xmlns:a16="http://schemas.microsoft.com/office/drawing/2014/main" id="{B10539E4-E79A-F4B2-DD09-B4A0C730CCA2}"/>
              </a:ext>
            </a:extLst>
          </p:cNvPr>
          <p:cNvSpPr>
            <a:spLocks noGrp="1"/>
          </p:cNvSpPr>
          <p:nvPr>
            <p:ph idx="1"/>
          </p:nvPr>
        </p:nvSpPr>
        <p:spPr>
          <a:xfrm>
            <a:off x="508590" y="1226997"/>
            <a:ext cx="11174819" cy="5592727"/>
          </a:xfrm>
        </p:spPr>
        <p:txBody>
          <a:bodyPr>
            <a:normAutofit fontScale="92500" lnSpcReduction="20000"/>
          </a:bodyPr>
          <a:lstStyle/>
          <a:p>
            <a:r>
              <a:rPr lang="en-US" b="1" dirty="0"/>
              <a:t>Product Development:</a:t>
            </a:r>
            <a:r>
              <a:rPr lang="en-US" dirty="0"/>
              <a:t> Focus on creating healthier products with reduced sugar content and natural ingredients.</a:t>
            </a:r>
          </a:p>
          <a:p>
            <a:r>
              <a:rPr lang="en-US" b="1" dirty="0"/>
              <a:t>Marketing:</a:t>
            </a:r>
            <a:r>
              <a:rPr lang="en-US" dirty="0"/>
              <a:t> Highlight the health benefits of products and target specific demographics based on their consumption reasons.</a:t>
            </a:r>
          </a:p>
          <a:p>
            <a:r>
              <a:rPr lang="en-US" b="1" dirty="0"/>
              <a:t>City-Specific Strategies:</a:t>
            </a:r>
            <a:r>
              <a:rPr lang="en-US" dirty="0"/>
              <a:t> Tailor marketing and product offerings to the preferences of consumers in different cities.</a:t>
            </a:r>
          </a:p>
          <a:p>
            <a:r>
              <a:rPr lang="en-US" b="1" dirty="0"/>
              <a:t>Health-Focused Products:</a:t>
            </a:r>
            <a:r>
              <a:rPr lang="en-US" dirty="0"/>
              <a:t> Continue to develop and promote healthier options that address consumer concerns.</a:t>
            </a:r>
          </a:p>
          <a:p>
            <a:r>
              <a:rPr lang="en-US" b="1" dirty="0"/>
              <a:t>Limited Edition Strategies:</a:t>
            </a:r>
            <a:r>
              <a:rPr lang="en-US" dirty="0"/>
              <a:t> Use limited edition packaging and promotions to drive interest and trial.</a:t>
            </a:r>
          </a:p>
          <a:p>
            <a:r>
              <a:rPr lang="en-US" b="1" dirty="0"/>
              <a:t>Marketing Channel Optimization:</a:t>
            </a:r>
            <a:r>
              <a:rPr lang="en-US" dirty="0"/>
              <a:t> Allocate marketing budgets effectively based on channel performance and consumer preferences.</a:t>
            </a:r>
          </a:p>
          <a:p>
            <a:r>
              <a:rPr lang="en-US" b="1" dirty="0"/>
              <a:t>Geographic Targeting:</a:t>
            </a:r>
            <a:r>
              <a:rPr lang="en-US" dirty="0"/>
              <a:t> Tailor marketing efforts to specific regions and cities to maximize impact.</a:t>
            </a:r>
          </a:p>
          <a:p>
            <a:r>
              <a:rPr lang="en-US" b="1" dirty="0"/>
              <a:t>Target Youth:</a:t>
            </a:r>
            <a:r>
              <a:rPr lang="en-US" dirty="0"/>
              <a:t> Continue to focus on the 15-18 age group to maintain positive brand perception.</a:t>
            </a:r>
          </a:p>
          <a:p>
            <a:r>
              <a:rPr lang="en-US" b="1" dirty="0"/>
              <a:t>Engage with Older Consumers:</a:t>
            </a:r>
            <a:r>
              <a:rPr lang="en-US" dirty="0"/>
              <a:t> Expand marketing efforts to reach the 46-65 age group, which is a significant consumer base.</a:t>
            </a:r>
          </a:p>
          <a:p>
            <a:r>
              <a:rPr lang="en-US" b="1" dirty="0"/>
              <a:t>City-Specific Strategies:</a:t>
            </a:r>
            <a:r>
              <a:rPr lang="en-US" dirty="0"/>
              <a:t> Tailor marketing and product offerings to the preferences of consumers in different cities.</a:t>
            </a:r>
          </a:p>
          <a:p>
            <a:r>
              <a:rPr lang="en-US" b="1" dirty="0"/>
              <a:t>Gender-Targeted Marketing:</a:t>
            </a:r>
            <a:r>
              <a:rPr lang="en-US" dirty="0"/>
              <a:t> Consider developing marketing campaigns that resonate with specific gender groups.</a:t>
            </a:r>
          </a:p>
          <a:p>
            <a:endParaRPr lang="en-US" dirty="0"/>
          </a:p>
        </p:txBody>
      </p:sp>
    </p:spTree>
    <p:extLst>
      <p:ext uri="{BB962C8B-B14F-4D97-AF65-F5344CB8AC3E}">
        <p14:creationId xmlns:p14="http://schemas.microsoft.com/office/powerpoint/2010/main" val="32502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944C-7FDA-8579-AA13-8AE6B826DECE}"/>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231616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E22D2-4FA3-4963-DF83-18A0B2B3534B}"/>
              </a:ext>
            </a:extLst>
          </p:cNvPr>
          <p:cNvSpPr>
            <a:spLocks noGrp="1"/>
          </p:cNvSpPr>
          <p:nvPr>
            <p:ph type="title"/>
          </p:nvPr>
        </p:nvSpPr>
        <p:spPr>
          <a:xfrm>
            <a:off x="-701113" y="894715"/>
            <a:ext cx="13024247" cy="3055280"/>
          </a:xfrm>
        </p:spPr>
        <p:txBody>
          <a:bodyPr/>
          <a:lstStyle/>
          <a:p>
            <a:r>
              <a:rPr lang="en-US" sz="4400" dirty="0">
                <a:solidFill>
                  <a:schemeClr val="accent2">
                    <a:lumMod val="75000"/>
                  </a:schemeClr>
                </a:solidFill>
              </a:rPr>
              <a:t>OBJECTIVE</a:t>
            </a:r>
          </a:p>
        </p:txBody>
      </p:sp>
      <p:sp>
        <p:nvSpPr>
          <p:cNvPr id="3" name="Text Placeholder 2">
            <a:extLst>
              <a:ext uri="{FF2B5EF4-FFF2-40B4-BE49-F238E27FC236}">
                <a16:creationId xmlns:a16="http://schemas.microsoft.com/office/drawing/2014/main" id="{E196AC22-E24C-0ED7-8696-AF0D9A20C7E5}"/>
              </a:ext>
            </a:extLst>
          </p:cNvPr>
          <p:cNvSpPr>
            <a:spLocks noGrp="1"/>
          </p:cNvSpPr>
          <p:nvPr>
            <p:ph type="body" idx="1"/>
          </p:nvPr>
        </p:nvSpPr>
        <p:spPr>
          <a:xfrm>
            <a:off x="1563623" y="2955850"/>
            <a:ext cx="9228423" cy="2604977"/>
          </a:xfrm>
        </p:spPr>
        <p:txBody>
          <a:bodyPr>
            <a:normAutofit/>
          </a:bodyPr>
          <a:lstStyle/>
          <a:p>
            <a:r>
              <a:rPr lang="en-US" sz="2400" dirty="0"/>
              <a:t>The objective is to analyze survey responses from the food and beverage industry to gain insights into consumer behavior, preferences, and perceptions. The analysis will help identify key trends, understand brand perception, and explore potential areas for improvement in product offerings and marketing strategies..</a:t>
            </a:r>
          </a:p>
          <a:p>
            <a:endParaRPr lang="en-US" dirty="0"/>
          </a:p>
        </p:txBody>
      </p:sp>
    </p:spTree>
    <p:extLst>
      <p:ext uri="{BB962C8B-B14F-4D97-AF65-F5344CB8AC3E}">
        <p14:creationId xmlns:p14="http://schemas.microsoft.com/office/powerpoint/2010/main" val="3223938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45BD-CC4B-BBB9-CB52-3E448A374AD8}"/>
              </a:ext>
            </a:extLst>
          </p:cNvPr>
          <p:cNvSpPr>
            <a:spLocks noGrp="1"/>
          </p:cNvSpPr>
          <p:nvPr>
            <p:ph type="title"/>
          </p:nvPr>
        </p:nvSpPr>
        <p:spPr>
          <a:xfrm>
            <a:off x="1510266" y="-85060"/>
            <a:ext cx="10058400" cy="1371600"/>
          </a:xfrm>
        </p:spPr>
        <p:txBody>
          <a:bodyPr/>
          <a:lstStyle/>
          <a:p>
            <a:r>
              <a:rPr lang="en-US" dirty="0"/>
              <a:t>          Data Description</a:t>
            </a:r>
          </a:p>
        </p:txBody>
      </p:sp>
      <p:pic>
        <p:nvPicPr>
          <p:cNvPr id="6" name="Content Placeholder 5">
            <a:extLst>
              <a:ext uri="{FF2B5EF4-FFF2-40B4-BE49-F238E27FC236}">
                <a16:creationId xmlns:a16="http://schemas.microsoft.com/office/drawing/2014/main" id="{56DBFB39-F9C9-FFA0-F2D1-1B43B4CF455F}"/>
              </a:ext>
            </a:extLst>
          </p:cNvPr>
          <p:cNvPicPr>
            <a:picLocks noGrp="1" noChangeAspect="1"/>
          </p:cNvPicPr>
          <p:nvPr>
            <p:ph sz="half" idx="1"/>
          </p:nvPr>
        </p:nvPicPr>
        <p:blipFill>
          <a:blip r:embed="rId2"/>
          <a:stretch>
            <a:fillRect/>
          </a:stretch>
        </p:blipFill>
        <p:spPr>
          <a:xfrm>
            <a:off x="7517365" y="1212112"/>
            <a:ext cx="4387555" cy="2573125"/>
          </a:xfrm>
        </p:spPr>
      </p:pic>
      <p:pic>
        <p:nvPicPr>
          <p:cNvPr id="8" name="Content Placeholder 7">
            <a:extLst>
              <a:ext uri="{FF2B5EF4-FFF2-40B4-BE49-F238E27FC236}">
                <a16:creationId xmlns:a16="http://schemas.microsoft.com/office/drawing/2014/main" id="{DE08E1F1-7F51-8256-099E-5F267BB4EB14}"/>
              </a:ext>
            </a:extLst>
          </p:cNvPr>
          <p:cNvPicPr>
            <a:picLocks noGrp="1" noChangeAspect="1"/>
          </p:cNvPicPr>
          <p:nvPr>
            <p:ph sz="half" idx="2"/>
          </p:nvPr>
        </p:nvPicPr>
        <p:blipFill>
          <a:blip r:embed="rId3"/>
          <a:stretch>
            <a:fillRect/>
          </a:stretch>
        </p:blipFill>
        <p:spPr>
          <a:xfrm>
            <a:off x="287079" y="1212112"/>
            <a:ext cx="7230284" cy="5401339"/>
          </a:xfrm>
        </p:spPr>
      </p:pic>
      <p:pic>
        <p:nvPicPr>
          <p:cNvPr id="10" name="Picture 9">
            <a:extLst>
              <a:ext uri="{FF2B5EF4-FFF2-40B4-BE49-F238E27FC236}">
                <a16:creationId xmlns:a16="http://schemas.microsoft.com/office/drawing/2014/main" id="{2A28D2DD-A635-649D-0A1A-887D830CFC4F}"/>
              </a:ext>
            </a:extLst>
          </p:cNvPr>
          <p:cNvPicPr>
            <a:picLocks noChangeAspect="1"/>
          </p:cNvPicPr>
          <p:nvPr/>
        </p:nvPicPr>
        <p:blipFill>
          <a:blip r:embed="rId4"/>
          <a:stretch>
            <a:fillRect/>
          </a:stretch>
        </p:blipFill>
        <p:spPr>
          <a:xfrm>
            <a:off x="7517364" y="3785237"/>
            <a:ext cx="4674635" cy="2828213"/>
          </a:xfrm>
          <a:prstGeom prst="rect">
            <a:avLst/>
          </a:prstGeom>
        </p:spPr>
      </p:pic>
    </p:spTree>
    <p:extLst>
      <p:ext uri="{BB962C8B-B14F-4D97-AF65-F5344CB8AC3E}">
        <p14:creationId xmlns:p14="http://schemas.microsoft.com/office/powerpoint/2010/main" val="259793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FDFA-0C74-D9C2-DD52-B2CAA24DAC04}"/>
              </a:ext>
            </a:extLst>
          </p:cNvPr>
          <p:cNvSpPr>
            <a:spLocks noGrp="1"/>
          </p:cNvSpPr>
          <p:nvPr>
            <p:ph type="title"/>
          </p:nvPr>
        </p:nvSpPr>
        <p:spPr>
          <a:xfrm>
            <a:off x="1311349" y="132231"/>
            <a:ext cx="10058400" cy="1371600"/>
          </a:xfrm>
        </p:spPr>
        <p:txBody>
          <a:bodyPr/>
          <a:lstStyle/>
          <a:p>
            <a:r>
              <a:rPr lang="en-US" dirty="0"/>
              <a:t>              Load the data </a:t>
            </a:r>
          </a:p>
        </p:txBody>
      </p:sp>
      <p:pic>
        <p:nvPicPr>
          <p:cNvPr id="5" name="Content Placeholder 4">
            <a:extLst>
              <a:ext uri="{FF2B5EF4-FFF2-40B4-BE49-F238E27FC236}">
                <a16:creationId xmlns:a16="http://schemas.microsoft.com/office/drawing/2014/main" id="{5CFDA43F-8276-52A0-F06E-E7AE7F73CF1A}"/>
              </a:ext>
            </a:extLst>
          </p:cNvPr>
          <p:cNvPicPr>
            <a:picLocks noGrp="1" noChangeAspect="1"/>
          </p:cNvPicPr>
          <p:nvPr>
            <p:ph idx="1"/>
          </p:nvPr>
        </p:nvPicPr>
        <p:blipFill>
          <a:blip r:embed="rId2"/>
          <a:stretch>
            <a:fillRect/>
          </a:stretch>
        </p:blipFill>
        <p:spPr>
          <a:xfrm>
            <a:off x="669851" y="1503831"/>
            <a:ext cx="11057861" cy="5045825"/>
          </a:xfrm>
        </p:spPr>
      </p:pic>
    </p:spTree>
    <p:extLst>
      <p:ext uri="{BB962C8B-B14F-4D97-AF65-F5344CB8AC3E}">
        <p14:creationId xmlns:p14="http://schemas.microsoft.com/office/powerpoint/2010/main" val="1656330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3FA0-8E22-2552-F965-95BC59A38E0C}"/>
              </a:ext>
            </a:extLst>
          </p:cNvPr>
          <p:cNvSpPr>
            <a:spLocks noGrp="1"/>
          </p:cNvSpPr>
          <p:nvPr>
            <p:ph type="title"/>
          </p:nvPr>
        </p:nvSpPr>
        <p:spPr>
          <a:xfrm>
            <a:off x="1066800" y="0"/>
            <a:ext cx="10058400" cy="1371600"/>
          </a:xfrm>
        </p:spPr>
        <p:txBody>
          <a:bodyPr/>
          <a:lstStyle/>
          <a:p>
            <a:r>
              <a:rPr lang="en-US" dirty="0"/>
              <a:t>                Data Cleaning</a:t>
            </a:r>
          </a:p>
        </p:txBody>
      </p:sp>
      <p:pic>
        <p:nvPicPr>
          <p:cNvPr id="5" name="Content Placeholder 4">
            <a:extLst>
              <a:ext uri="{FF2B5EF4-FFF2-40B4-BE49-F238E27FC236}">
                <a16:creationId xmlns:a16="http://schemas.microsoft.com/office/drawing/2014/main" id="{DD9E0B46-375A-0A7A-D4BF-065B32D19D78}"/>
              </a:ext>
            </a:extLst>
          </p:cNvPr>
          <p:cNvPicPr>
            <a:picLocks noGrp="1" noChangeAspect="1"/>
          </p:cNvPicPr>
          <p:nvPr>
            <p:ph idx="1"/>
          </p:nvPr>
        </p:nvPicPr>
        <p:blipFill>
          <a:blip r:embed="rId2"/>
          <a:stretch>
            <a:fillRect/>
          </a:stretch>
        </p:blipFill>
        <p:spPr>
          <a:xfrm>
            <a:off x="606057" y="1371600"/>
            <a:ext cx="11036594" cy="5167423"/>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1AF5A4CF-D0B8-6C52-D64D-5E5EEC98D703}"/>
                  </a:ext>
                </a:extLst>
              </p14:cNvPr>
              <p14:cNvContentPartPr/>
              <p14:nvPr/>
            </p14:nvContentPartPr>
            <p14:xfrm>
              <a:off x="4356209" y="3593369"/>
              <a:ext cx="1098000" cy="213840"/>
            </p14:xfrm>
          </p:contentPart>
        </mc:Choice>
        <mc:Fallback xmlns="">
          <p:pic>
            <p:nvPicPr>
              <p:cNvPr id="6" name="Ink 5">
                <a:extLst>
                  <a:ext uri="{FF2B5EF4-FFF2-40B4-BE49-F238E27FC236}">
                    <a16:creationId xmlns:a16="http://schemas.microsoft.com/office/drawing/2014/main" id="{1AF5A4CF-D0B8-6C52-D64D-5E5EEC98D703}"/>
                  </a:ext>
                </a:extLst>
              </p:cNvPr>
              <p:cNvPicPr/>
              <p:nvPr/>
            </p:nvPicPr>
            <p:blipFill>
              <a:blip r:embed="rId6"/>
              <a:stretch>
                <a:fillRect/>
              </a:stretch>
            </p:blipFill>
            <p:spPr>
              <a:xfrm>
                <a:off x="4350089" y="3587249"/>
                <a:ext cx="1110240" cy="226080"/>
              </a:xfrm>
              <a:prstGeom prst="rect">
                <a:avLst/>
              </a:prstGeom>
            </p:spPr>
          </p:pic>
        </mc:Fallback>
      </mc:AlternateContent>
    </p:spTree>
    <p:extLst>
      <p:ext uri="{BB962C8B-B14F-4D97-AF65-F5344CB8AC3E}">
        <p14:creationId xmlns:p14="http://schemas.microsoft.com/office/powerpoint/2010/main" val="116749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B14FB-58FF-7524-4AB3-5B4B578C4248}"/>
              </a:ext>
            </a:extLst>
          </p:cNvPr>
          <p:cNvSpPr>
            <a:spLocks noGrp="1"/>
          </p:cNvSpPr>
          <p:nvPr>
            <p:ph type="title"/>
          </p:nvPr>
        </p:nvSpPr>
        <p:spPr>
          <a:xfrm>
            <a:off x="1928037" y="-38767"/>
            <a:ext cx="10058400" cy="1371600"/>
          </a:xfrm>
        </p:spPr>
        <p:txBody>
          <a:bodyPr/>
          <a:lstStyle/>
          <a:p>
            <a:r>
              <a:rPr lang="en-US" dirty="0"/>
              <a:t>Creating Relationships</a:t>
            </a:r>
          </a:p>
        </p:txBody>
      </p:sp>
      <p:sp>
        <p:nvSpPr>
          <p:cNvPr id="3" name="Content Placeholder 2">
            <a:extLst>
              <a:ext uri="{FF2B5EF4-FFF2-40B4-BE49-F238E27FC236}">
                <a16:creationId xmlns:a16="http://schemas.microsoft.com/office/drawing/2014/main" id="{7AAEC662-74F5-99B1-0EB4-89B924F8F55A}"/>
              </a:ext>
            </a:extLst>
          </p:cNvPr>
          <p:cNvSpPr>
            <a:spLocks noGrp="1"/>
          </p:cNvSpPr>
          <p:nvPr>
            <p:ph idx="1"/>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9A3D388-8E87-A306-58FB-EA3767C6F9C6}"/>
                  </a:ext>
                </a:extLst>
              </p14:cNvPr>
              <p14:cNvContentPartPr/>
              <p14:nvPr/>
            </p14:nvContentPartPr>
            <p14:xfrm>
              <a:off x="3710729" y="3476729"/>
              <a:ext cx="360" cy="360"/>
            </p14:xfrm>
          </p:contentPart>
        </mc:Choice>
        <mc:Fallback xmlns="">
          <p:pic>
            <p:nvPicPr>
              <p:cNvPr id="4" name="Ink 3">
                <a:extLst>
                  <a:ext uri="{FF2B5EF4-FFF2-40B4-BE49-F238E27FC236}">
                    <a16:creationId xmlns:a16="http://schemas.microsoft.com/office/drawing/2014/main" id="{29A3D388-8E87-A306-58FB-EA3767C6F9C6}"/>
                  </a:ext>
                </a:extLst>
              </p:cNvPr>
              <p:cNvPicPr/>
              <p:nvPr/>
            </p:nvPicPr>
            <p:blipFill>
              <a:blip r:embed="rId5"/>
              <a:stretch>
                <a:fillRect/>
              </a:stretch>
            </p:blipFill>
            <p:spPr>
              <a:xfrm>
                <a:off x="3704609" y="3470609"/>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5C48E4F4-E3E9-98A3-7D95-BD5BB111AD03}"/>
                  </a:ext>
                </a:extLst>
              </p14:cNvPr>
              <p14:cNvContentPartPr/>
              <p14:nvPr/>
            </p14:nvContentPartPr>
            <p14:xfrm>
              <a:off x="1637129" y="945929"/>
              <a:ext cx="360" cy="360"/>
            </p14:xfrm>
          </p:contentPart>
        </mc:Choice>
        <mc:Fallback xmlns="">
          <p:pic>
            <p:nvPicPr>
              <p:cNvPr id="5" name="Ink 4">
                <a:extLst>
                  <a:ext uri="{FF2B5EF4-FFF2-40B4-BE49-F238E27FC236}">
                    <a16:creationId xmlns:a16="http://schemas.microsoft.com/office/drawing/2014/main" id="{5C48E4F4-E3E9-98A3-7D95-BD5BB111AD03}"/>
                  </a:ext>
                </a:extLst>
              </p:cNvPr>
              <p:cNvPicPr/>
              <p:nvPr/>
            </p:nvPicPr>
            <p:blipFill>
              <a:blip r:embed="rId5"/>
              <a:stretch>
                <a:fillRect/>
              </a:stretch>
            </p:blipFill>
            <p:spPr>
              <a:xfrm>
                <a:off x="1631009" y="939809"/>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A61F9DC4-87A0-7977-287A-50B33983D1C0}"/>
                  </a:ext>
                </a:extLst>
              </p14:cNvPr>
              <p14:cNvContentPartPr/>
              <p14:nvPr/>
            </p14:nvContentPartPr>
            <p14:xfrm>
              <a:off x="1286129" y="1807049"/>
              <a:ext cx="360" cy="360"/>
            </p14:xfrm>
          </p:contentPart>
        </mc:Choice>
        <mc:Fallback xmlns="">
          <p:pic>
            <p:nvPicPr>
              <p:cNvPr id="6" name="Ink 5">
                <a:extLst>
                  <a:ext uri="{FF2B5EF4-FFF2-40B4-BE49-F238E27FC236}">
                    <a16:creationId xmlns:a16="http://schemas.microsoft.com/office/drawing/2014/main" id="{A61F9DC4-87A0-7977-287A-50B33983D1C0}"/>
                  </a:ext>
                </a:extLst>
              </p:cNvPr>
              <p:cNvPicPr/>
              <p:nvPr/>
            </p:nvPicPr>
            <p:blipFill>
              <a:blip r:embed="rId8"/>
              <a:stretch>
                <a:fillRect/>
              </a:stretch>
            </p:blipFill>
            <p:spPr>
              <a:xfrm>
                <a:off x="1280009" y="1800929"/>
                <a:ext cx="12600" cy="12600"/>
              </a:xfrm>
              <a:prstGeom prst="rect">
                <a:avLst/>
              </a:prstGeom>
            </p:spPr>
          </p:pic>
        </mc:Fallback>
      </mc:AlternateContent>
      <p:pic>
        <p:nvPicPr>
          <p:cNvPr id="8" name="Picture 7">
            <a:extLst>
              <a:ext uri="{FF2B5EF4-FFF2-40B4-BE49-F238E27FC236}">
                <a16:creationId xmlns:a16="http://schemas.microsoft.com/office/drawing/2014/main" id="{3590A1BB-BDE7-943E-EE59-6DBF987D8D71}"/>
              </a:ext>
            </a:extLst>
          </p:cNvPr>
          <p:cNvPicPr>
            <a:picLocks noChangeAspect="1"/>
          </p:cNvPicPr>
          <p:nvPr/>
        </p:nvPicPr>
        <p:blipFill>
          <a:blip r:embed="rId9"/>
          <a:stretch>
            <a:fillRect/>
          </a:stretch>
        </p:blipFill>
        <p:spPr>
          <a:xfrm>
            <a:off x="479545" y="1332833"/>
            <a:ext cx="11056421" cy="4929384"/>
          </a:xfrm>
          <a:prstGeom prst="rect">
            <a:avLst/>
          </a:prstGeom>
        </p:spPr>
      </p:pic>
    </p:spTree>
    <p:extLst>
      <p:ext uri="{BB962C8B-B14F-4D97-AF65-F5344CB8AC3E}">
        <p14:creationId xmlns:p14="http://schemas.microsoft.com/office/powerpoint/2010/main" val="30684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E245C-24EF-9A1F-70A7-F8EADBD41440}"/>
              </a:ext>
            </a:extLst>
          </p:cNvPr>
          <p:cNvSpPr>
            <a:spLocks noGrp="1"/>
          </p:cNvSpPr>
          <p:nvPr>
            <p:ph type="title"/>
          </p:nvPr>
        </p:nvSpPr>
        <p:spPr>
          <a:xfrm>
            <a:off x="2544726" y="0"/>
            <a:ext cx="10058400" cy="1371600"/>
          </a:xfrm>
        </p:spPr>
        <p:txBody>
          <a:bodyPr/>
          <a:lstStyle/>
          <a:p>
            <a:r>
              <a:rPr lang="en-US" dirty="0"/>
              <a:t>Power BI Dashboard</a:t>
            </a:r>
          </a:p>
        </p:txBody>
      </p:sp>
      <p:pic>
        <p:nvPicPr>
          <p:cNvPr id="5" name="Content Placeholder 4">
            <a:extLst>
              <a:ext uri="{FF2B5EF4-FFF2-40B4-BE49-F238E27FC236}">
                <a16:creationId xmlns:a16="http://schemas.microsoft.com/office/drawing/2014/main" id="{D4779DE9-E04A-2E1D-2BDA-3AF9E2060DA0}"/>
              </a:ext>
            </a:extLst>
          </p:cNvPr>
          <p:cNvPicPr>
            <a:picLocks noGrp="1" noChangeAspect="1"/>
          </p:cNvPicPr>
          <p:nvPr>
            <p:ph idx="1"/>
          </p:nvPr>
        </p:nvPicPr>
        <p:blipFill>
          <a:blip r:embed="rId2"/>
          <a:stretch>
            <a:fillRect/>
          </a:stretch>
        </p:blipFill>
        <p:spPr>
          <a:xfrm>
            <a:off x="435935" y="1371600"/>
            <a:ext cx="11387470" cy="5188688"/>
          </a:xfrm>
        </p:spPr>
      </p:pic>
    </p:spTree>
    <p:extLst>
      <p:ext uri="{BB962C8B-B14F-4D97-AF65-F5344CB8AC3E}">
        <p14:creationId xmlns:p14="http://schemas.microsoft.com/office/powerpoint/2010/main" val="3547279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3AF8-84F5-91C6-C551-11AD26A0081F}"/>
              </a:ext>
            </a:extLst>
          </p:cNvPr>
          <p:cNvSpPr>
            <a:spLocks noGrp="1"/>
          </p:cNvSpPr>
          <p:nvPr>
            <p:ph type="title"/>
          </p:nvPr>
        </p:nvSpPr>
        <p:spPr>
          <a:xfrm>
            <a:off x="2374605" y="0"/>
            <a:ext cx="10058400" cy="1371600"/>
          </a:xfrm>
        </p:spPr>
        <p:txBody>
          <a:bodyPr/>
          <a:lstStyle/>
          <a:p>
            <a:r>
              <a:rPr lang="en-US" dirty="0"/>
              <a:t>Analysis using Power BI</a:t>
            </a:r>
          </a:p>
        </p:txBody>
      </p:sp>
      <p:pic>
        <p:nvPicPr>
          <p:cNvPr id="5" name="Content Placeholder 4">
            <a:extLst>
              <a:ext uri="{FF2B5EF4-FFF2-40B4-BE49-F238E27FC236}">
                <a16:creationId xmlns:a16="http://schemas.microsoft.com/office/drawing/2014/main" id="{9F4D6C86-63B5-7C65-F8E5-E724D0CC14DE}"/>
              </a:ext>
            </a:extLst>
          </p:cNvPr>
          <p:cNvPicPr>
            <a:picLocks noGrp="1" noChangeAspect="1"/>
          </p:cNvPicPr>
          <p:nvPr>
            <p:ph idx="1"/>
          </p:nvPr>
        </p:nvPicPr>
        <p:blipFill>
          <a:blip r:embed="rId2"/>
          <a:stretch>
            <a:fillRect/>
          </a:stretch>
        </p:blipFill>
        <p:spPr>
          <a:xfrm>
            <a:off x="467833" y="1233378"/>
            <a:ext cx="11259879" cy="5135524"/>
          </a:xfrm>
        </p:spPr>
      </p:pic>
    </p:spTree>
    <p:extLst>
      <p:ext uri="{BB962C8B-B14F-4D97-AF65-F5344CB8AC3E}">
        <p14:creationId xmlns:p14="http://schemas.microsoft.com/office/powerpoint/2010/main" val="2405690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DB769-5EAD-236E-CEB3-9EC56BFE3BA5}"/>
              </a:ext>
            </a:extLst>
          </p:cNvPr>
          <p:cNvSpPr>
            <a:spLocks noGrp="1"/>
          </p:cNvSpPr>
          <p:nvPr>
            <p:ph type="title"/>
          </p:nvPr>
        </p:nvSpPr>
        <p:spPr>
          <a:xfrm>
            <a:off x="2133600" y="0"/>
            <a:ext cx="10058400" cy="1371600"/>
          </a:xfrm>
        </p:spPr>
        <p:txBody>
          <a:bodyPr/>
          <a:lstStyle/>
          <a:p>
            <a:r>
              <a:rPr lang="en-US" dirty="0"/>
              <a:t>Analysis Using Power BI</a:t>
            </a:r>
          </a:p>
        </p:txBody>
      </p:sp>
      <p:pic>
        <p:nvPicPr>
          <p:cNvPr id="5" name="Content Placeholder 4">
            <a:extLst>
              <a:ext uri="{FF2B5EF4-FFF2-40B4-BE49-F238E27FC236}">
                <a16:creationId xmlns:a16="http://schemas.microsoft.com/office/drawing/2014/main" id="{D01F7104-42AD-01A2-5C63-9DF917E5C536}"/>
              </a:ext>
            </a:extLst>
          </p:cNvPr>
          <p:cNvPicPr>
            <a:picLocks noGrp="1" noChangeAspect="1"/>
          </p:cNvPicPr>
          <p:nvPr>
            <p:ph idx="1"/>
          </p:nvPr>
        </p:nvPicPr>
        <p:blipFill>
          <a:blip r:embed="rId2"/>
          <a:stretch>
            <a:fillRect/>
          </a:stretch>
        </p:blipFill>
        <p:spPr>
          <a:xfrm>
            <a:off x="522898" y="1233378"/>
            <a:ext cx="11130386" cy="5284380"/>
          </a:xfrm>
        </p:spPr>
      </p:pic>
    </p:spTree>
    <p:extLst>
      <p:ext uri="{BB962C8B-B14F-4D97-AF65-F5344CB8AC3E}">
        <p14:creationId xmlns:p14="http://schemas.microsoft.com/office/powerpoint/2010/main" val="3850812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543</TotalTime>
  <Words>463</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Garamond</vt:lpstr>
      <vt:lpstr>Savon</vt:lpstr>
      <vt:lpstr>Analysis of Food and Beverage Industry Survey Data</vt:lpstr>
      <vt:lpstr>OBJECTIVE</vt:lpstr>
      <vt:lpstr>          Data Description</vt:lpstr>
      <vt:lpstr>              Load the data </vt:lpstr>
      <vt:lpstr>                Data Cleaning</vt:lpstr>
      <vt:lpstr>Creating Relationships</vt:lpstr>
      <vt:lpstr>Power BI Dashboard</vt:lpstr>
      <vt:lpstr>Analysis using Power BI</vt:lpstr>
      <vt:lpstr>Analysis Using Power BI</vt:lpstr>
      <vt:lpstr>Insights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5</cp:revision>
  <dcterms:created xsi:type="dcterms:W3CDTF">2024-09-03T16:20:19Z</dcterms:created>
  <dcterms:modified xsi:type="dcterms:W3CDTF">2024-09-05T10:43:40Z</dcterms:modified>
</cp:coreProperties>
</file>