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68" r:id="rId20"/>
    <p:sldId id="276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Walmart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AFC2-F972-599F-961A-6975A72C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average rating given by customers in each branch.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C529E-50AA-EB1A-11D6-6E5581D0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72" y="2281045"/>
            <a:ext cx="523948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286E-489D-CF28-2D33-2551BA95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total quantity of each product line sold.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B47B6-6747-DFF8-6F98-17C74096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00" y="2291778"/>
            <a:ext cx="667795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1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17C-3AE5-2FD2-A4C7-5D749A5F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top 5 products by unit price.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B4A3E-B685-5DF2-35A3-4748C7FD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43" y="2220108"/>
            <a:ext cx="631595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C464-9AB2-708F-34B0-EF045806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sales transactions with a gross income greater than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8286C-21C5-3843-272B-F7D83359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81" y="2054223"/>
            <a:ext cx="846890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660E-981E-6B8B-25EF-75ED523E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number of sales transactions that occurred after 6 PM.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1AAF2-3995-3696-1396-E8B7239B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5" y="2605512"/>
            <a:ext cx="526806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0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FF7C-8B1E-9AA6-5E63-57226B23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75" y="44562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List the sales transactions that have a higher total than the average total of all transactions.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672D4-01AB-8B09-3A38-6A6C258F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16" y="1996652"/>
            <a:ext cx="84689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7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E489-8422-15EF-8166-E32DE7BE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total cogs for each customer type in each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80A68-DD8B-9D78-D239-79430019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21" y="2190258"/>
            <a:ext cx="685895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1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C4487D-AA26-DD5B-7835-887D8251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31" y="1374267"/>
            <a:ext cx="1026712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Branch 'A's contribution to overall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Line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top-selling and underperforming product 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Cash Transactions: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customer payment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Gross Income by City: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Determine the most profitable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 by Branch: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Gauge customer satisfaction at each branch.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 Sold: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inventory and forecast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Products by Price: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high-end, high-margin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Gross Income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and replicate high-value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Weekend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peak hours and weekend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seasonality and set targets.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Evening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performance after 6 PM for staffing and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Above-Average Transactions: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 high-value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Cumulative Gross Income: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 branch growth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COGS by Customer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Guide pricing and customer strategies.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F0EB1-19D4-D1AC-CC69-7F347F00030A}"/>
              </a:ext>
            </a:extLst>
          </p:cNvPr>
          <p:cNvSpPr txBox="1"/>
          <p:nvPr/>
        </p:nvSpPr>
        <p:spPr>
          <a:xfrm>
            <a:off x="4171949" y="262594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78519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-RAMYASRI BISADI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EBBBF-1784-DA48-692D-D5448FC3696E}"/>
              </a:ext>
            </a:extLst>
          </p:cNvPr>
          <p:cNvSpPr txBox="1"/>
          <p:nvPr/>
        </p:nvSpPr>
        <p:spPr>
          <a:xfrm>
            <a:off x="3605420" y="163203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Description of each column in the dataset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20572-BB5E-CC6E-F412-C51E482222C7}"/>
              </a:ext>
            </a:extLst>
          </p:cNvPr>
          <p:cNvSpPr txBox="1"/>
          <p:nvPr/>
        </p:nvSpPr>
        <p:spPr>
          <a:xfrm>
            <a:off x="981489" y="1137239"/>
            <a:ext cx="104584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Invoice_ID</a:t>
            </a:r>
            <a:r>
              <a:rPr lang="en-US" dirty="0"/>
              <a:t>: A unique identifier for each sales transaction.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Branch</a:t>
            </a:r>
            <a:r>
              <a:rPr lang="en-US" dirty="0"/>
              <a:t>: The branch of the store where the transaction took place, represented by letters (e.g., A, B, C).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City</a:t>
            </a:r>
            <a:r>
              <a:rPr lang="en-US" dirty="0"/>
              <a:t>: The city where the branch is located (e.g., Yangon, Naypyitaw).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Customer_type</a:t>
            </a:r>
            <a:r>
              <a:rPr lang="en-US" dirty="0"/>
              <a:t>: The type of customer, indicating whether they are a member or a normal customer.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Gender</a:t>
            </a:r>
            <a:r>
              <a:rPr lang="en-US" dirty="0"/>
              <a:t>: The gender of the customer (e.g., Male, Female).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Product_line</a:t>
            </a:r>
            <a:r>
              <a:rPr lang="en-US" dirty="0"/>
              <a:t>: The category or product line of the items purchased (e.g., Health and beauty, Electronic accessories, Home and lifestyle).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Unit_price</a:t>
            </a:r>
            <a:r>
              <a:rPr lang="en-US" dirty="0"/>
              <a:t>: The price per unit of the product.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C5750F8-34E8-7FC3-4151-C5285AD3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31B107-FE0A-8568-DA69-F94682ED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3" y="460519"/>
            <a:ext cx="1195677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number of units purchased in the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Tax_5%</a:t>
            </a:r>
            <a:r>
              <a:rPr lang="en-US" dirty="0"/>
              <a:t>: The 5% tax applied to the total cost of the transaction.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Total</a:t>
            </a:r>
            <a:r>
              <a:rPr lang="en-US" dirty="0"/>
              <a:t>: The total amount of the transaction, including tax.</a:t>
            </a: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Payment</a:t>
            </a:r>
            <a:r>
              <a:rPr lang="en-US" dirty="0"/>
              <a:t>: The method of payment used by the customer (e.g., Cash, Credit card, </a:t>
            </a:r>
            <a:r>
              <a:rPr lang="en-US" dirty="0" err="1"/>
              <a:t>Ewallet</a:t>
            </a:r>
            <a:r>
              <a:rPr lang="en-US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COGS (Cost of Goods Sold)</a:t>
            </a:r>
            <a:r>
              <a:rPr lang="en-US" dirty="0"/>
              <a:t>: The direct cost attributed to the production of the goods sold in the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4643BA-1130-BC26-E883-D4B43D6A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7" y="32997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time at which the transaction occurred, recorded in HH:MM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61594-6621-C439-0BDF-8B341642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3" y="3985523"/>
            <a:ext cx="117637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Gross_margin_percentage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gross margin percentage for the transaction, indicating the percentage of total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that is retained as profit after direct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 err="1"/>
              <a:t>Gross_income</a:t>
            </a:r>
            <a:r>
              <a:rPr lang="en-US" dirty="0"/>
              <a:t>: The income generated from the transaction after subtracting the cost of goods sold (COGS).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Rating</a:t>
            </a:r>
            <a:r>
              <a:rPr lang="en-US" dirty="0"/>
              <a:t>: The customer’s rating of their shopping experience, typically on a scale of 1 to 10.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5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164E-1E14-21E6-112A-6A859C38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 in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B15AD-6720-A9A0-F766-0D813AF95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330" y="2108199"/>
            <a:ext cx="8875643" cy="4093817"/>
          </a:xfrm>
        </p:spPr>
      </p:pic>
    </p:spTree>
    <p:extLst>
      <p:ext uri="{BB962C8B-B14F-4D97-AF65-F5344CB8AC3E}">
        <p14:creationId xmlns:p14="http://schemas.microsoft.com/office/powerpoint/2010/main" val="188047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657D-880D-A0A5-0280-9F955271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into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1B0AA-6A05-7794-006A-EA2A3CDD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2057970"/>
            <a:ext cx="1086954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199F-246A-4BBF-4494-62B46465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Retrieve all columns for sales made in a specific branch (e.g., Branch 'A').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4469C-87B9-9517-68C3-003DE512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4" y="2212234"/>
            <a:ext cx="1057422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0918-0F8D-3B67-4ED9-B68FE753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total sales for each product 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19D66-F55C-91EE-6B63-47C891E3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38" y="2258404"/>
            <a:ext cx="568721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5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BD50-A1DF-4E3A-4196-A0A2291C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sales transactions where the payment method was 'Cash'.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D1F2B-CAD7-D8FC-6035-4419C1F5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4" y="2167479"/>
            <a:ext cx="1070759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56B0-B345-9BAE-6ED7-D18CEE0B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total gross income generated in each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B9418-D63A-71CF-7278-43483D6E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54" y="2386584"/>
            <a:ext cx="630643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912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{AE661BBE-7E64-4A17-BBDA-8013CD9DC249}tf56160789_win32</Template>
  <TotalTime>45</TotalTime>
  <Words>603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Wingdings</vt:lpstr>
      <vt:lpstr>Custom</vt:lpstr>
      <vt:lpstr>Walmart Sales Analysis</vt:lpstr>
      <vt:lpstr>PowerPoint Presentation</vt:lpstr>
      <vt:lpstr>PowerPoint Presentation</vt:lpstr>
      <vt:lpstr>Creating Table in SQL</vt:lpstr>
      <vt:lpstr>Import Data into Table</vt:lpstr>
      <vt:lpstr>Retrieve all columns for sales made in a specific branch (e.g., Branch 'A').</vt:lpstr>
      <vt:lpstr>Find the total sales for each product line.</vt:lpstr>
      <vt:lpstr>List all sales transactions where the payment method was 'Cash'.</vt:lpstr>
      <vt:lpstr>Calculate the total gross income generated in each city.</vt:lpstr>
      <vt:lpstr>Find the average rating given by customers in each branch.</vt:lpstr>
      <vt:lpstr>Determine the total quantity of each product line sold.</vt:lpstr>
      <vt:lpstr>List the top 5 products by unit price. </vt:lpstr>
      <vt:lpstr>Find sales transactions with a gross income greater than 30.</vt:lpstr>
      <vt:lpstr>Find the number of sales transactions that occurred after 6 PM.</vt:lpstr>
      <vt:lpstr>List the sales transactions that have a higher total than the average total of all transactions.</vt:lpstr>
      <vt:lpstr>Find the total cogs for each customer type in each city.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2024-08-26T12:29:30Z</dcterms:created>
  <dcterms:modified xsi:type="dcterms:W3CDTF">2024-08-26T15:53:13Z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