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handoutMasterIdLst>
    <p:handoutMasterId r:id="rId22"/>
  </p:handoutMasterIdLst>
  <p:sldIdLst>
    <p:sldId id="256" r:id="rId5"/>
    <p:sldId id="257" r:id="rId6"/>
    <p:sldId id="275" r:id="rId7"/>
    <p:sldId id="258" r:id="rId8"/>
    <p:sldId id="259" r:id="rId9"/>
    <p:sldId id="264" r:id="rId10"/>
    <p:sldId id="265" r:id="rId11"/>
    <p:sldId id="261" r:id="rId12"/>
    <p:sldId id="262" r:id="rId13"/>
    <p:sldId id="266" r:id="rId14"/>
    <p:sldId id="267" r:id="rId15"/>
    <p:sldId id="268" r:id="rId16"/>
    <p:sldId id="269" r:id="rId17"/>
    <p:sldId id="263"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CC2312-02C9-455C-AEFE-108025F489A4}" v="3" dt="2025-04-15T14:43:10.9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376"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Sri Sadineni" userId="602b75a2e2a56016" providerId="LiveId" clId="{7CCC2312-02C9-455C-AEFE-108025F489A4}"/>
    <pc:docChg chg="custSel modSld">
      <pc:chgData name="Ramya Sri Sadineni" userId="602b75a2e2a56016" providerId="LiveId" clId="{7CCC2312-02C9-455C-AEFE-108025F489A4}" dt="2025-04-15T14:43:46.928" v="38" actId="313"/>
      <pc:docMkLst>
        <pc:docMk/>
      </pc:docMkLst>
      <pc:sldChg chg="modSp mod">
        <pc:chgData name="Ramya Sri Sadineni" userId="602b75a2e2a56016" providerId="LiveId" clId="{7CCC2312-02C9-455C-AEFE-108025F489A4}" dt="2025-04-15T14:43:46.928" v="38" actId="313"/>
        <pc:sldMkLst>
          <pc:docMk/>
          <pc:sldMk cId="0" sldId="256"/>
        </pc:sldMkLst>
        <pc:spChg chg="mod">
          <ac:chgData name="Ramya Sri Sadineni" userId="602b75a2e2a56016" providerId="LiveId" clId="{7CCC2312-02C9-455C-AEFE-108025F489A4}" dt="2025-04-15T14:43:46.928" v="38" actId="313"/>
          <ac:spMkLst>
            <pc:docMk/>
            <pc:sldMk cId="0" sldId="256"/>
            <ac:spMk id="2" creationId="{00000000-0000-0000-0000-000000000000}"/>
          </ac:spMkLst>
        </pc:spChg>
        <pc:spChg chg="mod">
          <ac:chgData name="Ramya Sri Sadineni" userId="602b75a2e2a56016" providerId="LiveId" clId="{7CCC2312-02C9-455C-AEFE-108025F489A4}" dt="2025-04-15T14:43:20.845" v="36" actId="255"/>
          <ac:spMkLst>
            <pc:docMk/>
            <pc:sldMk cId="0"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4/15/2025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4/15/2025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4/15/2025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t>4/15/2025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ieeexplore.ieee.org/document/1044223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791575" cy="1439682"/>
          </a:xfrm>
        </p:spPr>
        <p:txBody>
          <a:bodyPr>
            <a:noAutofit/>
          </a:bodyPr>
          <a:lstStyle/>
          <a:p>
            <a:r>
              <a:rPr lang="en-US" sz="3200" dirty="0">
                <a:latin typeface="PMingLiU" panose="02020500000000000000" pitchFamily="18" charset="-120"/>
                <a:ea typeface="PMingLiU" panose="02020500000000000000" pitchFamily="18" charset="-120"/>
                <a:cs typeface="Aldhabi" panose="01000000000000000000" pitchFamily="2" charset="-78"/>
              </a:rPr>
              <a:t>DRIVER DROWSINESS DETECTION  WITH DEEP LEARNING ON Neural Networks</a:t>
            </a:r>
          </a:p>
        </p:txBody>
      </p:sp>
      <p:sp>
        <p:nvSpPr>
          <p:cNvPr id="3" name="Subtitle 2"/>
          <p:cNvSpPr>
            <a:spLocks noGrp="1"/>
          </p:cNvSpPr>
          <p:nvPr>
            <p:ph type="subTitle" idx="1"/>
          </p:nvPr>
        </p:nvSpPr>
        <p:spPr/>
        <p:txBody>
          <a:bodyPr>
            <a:noAutofit/>
          </a:bodyPr>
          <a:lstStyle/>
          <a:p>
            <a:pPr algn="r"/>
            <a:r>
              <a:rPr lang="en-US" dirty="0">
                <a:latin typeface="Tahoma" panose="020B0604030504040204" pitchFamily="34" charset="0"/>
                <a:ea typeface="Tahoma" panose="020B0604030504040204" pitchFamily="34" charset="0"/>
                <a:cs typeface="Tahoma" panose="020B0604030504040204" pitchFamily="34" charset="0"/>
              </a:rPr>
              <a:t> RAMYA SRI S</a:t>
            </a:r>
          </a:p>
          <a:p>
            <a:pPr algn="r"/>
            <a:r>
              <a:rPr lang="en-US" dirty="0">
                <a:latin typeface="Tahoma" panose="020B0604030504040204" pitchFamily="34" charset="0"/>
                <a:ea typeface="Tahoma" panose="020B0604030504040204" pitchFamily="34" charset="0"/>
                <a:cs typeface="Tahoma" panose="020B0604030504040204" pitchFamily="34" charset="0"/>
              </a:rPr>
              <a:t>7007727100</a:t>
            </a:r>
          </a:p>
          <a:p>
            <a:pPr algn="r"/>
            <a:r>
              <a:rPr lang="en-US" sz="1100" dirty="0">
                <a:latin typeface="Tahoma" panose="020B0604030504040204" pitchFamily="34" charset="0"/>
                <a:ea typeface="Tahoma" panose="020B0604030504040204" pitchFamily="34" charset="0"/>
                <a:cs typeface="Tahoma" panose="020B0604030504040204" pitchFamily="34" charset="0"/>
              </a:rPr>
              <a:t>References link:- </a:t>
            </a:r>
            <a:r>
              <a:rPr lang="en-US" sz="1100" dirty="0">
                <a:latin typeface="Tahoma" panose="020B0604030504040204" pitchFamily="34" charset="0"/>
                <a:ea typeface="Tahoma" panose="020B0604030504040204" pitchFamily="34" charset="0"/>
                <a:cs typeface="Tahoma" panose="020B0604030504040204" pitchFamily="34" charset="0"/>
                <a:hlinkClick r:id="rId2"/>
              </a:rPr>
              <a:t>https://ieeexplore.ieee.org/document/10442238</a:t>
            </a:r>
            <a:endParaRPr lang="en-US" sz="11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p>
        </p:txBody>
      </p:sp>
      <p:sp>
        <p:nvSpPr>
          <p:cNvPr id="3" name="Content Placeholder 2"/>
          <p:cNvSpPr>
            <a:spLocks noGrp="1"/>
          </p:cNvSpPr>
          <p:nvPr>
            <p:ph idx="1"/>
          </p:nvPr>
        </p:nvSpPr>
        <p:spPr>
          <a:xfrm>
            <a:off x="1141412" y="1919824"/>
            <a:ext cx="9905999" cy="3541714"/>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sz="2200" dirty="0">
                <a:latin typeface="Tahoma" panose="020B0604030504040204" pitchFamily="34" charset="0"/>
                <a:ea typeface="Tahoma" panose="020B0604030504040204" pitchFamily="34" charset="0"/>
                <a:cs typeface="Tahoma" panose="020B0604030504040204" pitchFamily="34" charset="0"/>
              </a:rPr>
              <a:t>Load the dataset from the Google co-lab drive and mount into the application</a:t>
            </a:r>
            <a:r>
              <a:rPr lang="en-IN" sz="2400" dirty="0">
                <a:latin typeface="Tahoma" panose="020B0604030504040204" pitchFamily="34" charset="0"/>
                <a:ea typeface="Tahoma" panose="020B0604030504040204" pitchFamily="34" charset="0"/>
                <a:cs typeface="Tahoma" panose="020B0604030504040204" pitchFamily="34" charset="0"/>
              </a:rPr>
              <a:t>. </a:t>
            </a:r>
          </a:p>
          <a:p>
            <a:pPr algn="just" fontAlgn="base">
              <a:lnSpc>
                <a:spcPct val="200000"/>
              </a:lnSpc>
              <a:buClrTx/>
              <a:buSzPct val="75000"/>
              <a:buFont typeface="Wingdings" panose="05000000000000000000" pitchFamily="2" charset="2"/>
              <a:buChar char="§"/>
              <a:tabLst>
                <a:tab pos="5551170" algn="l"/>
              </a:tabLst>
            </a:pPr>
            <a:endParaRPr lang="en-IN" sz="2400" dirty="0">
              <a:latin typeface="Tahoma" panose="020B0604030504040204" pitchFamily="34" charset="0"/>
              <a:ea typeface="Tahoma" panose="020B0604030504040204" pitchFamily="34" charset="0"/>
              <a:cs typeface="Tahoma" panose="020B060403050404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11"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9667" y="2865519"/>
            <a:ext cx="8229600" cy="3291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658043"/>
            <a:ext cx="9905998" cy="1478570"/>
          </a:xfrm>
        </p:spPr>
        <p:txBody>
          <a:bodyPr>
            <a:normAutofit/>
          </a:bodyPr>
          <a:lstStyle/>
          <a:p>
            <a:r>
              <a:rPr lang="en-US" sz="4400" dirty="0">
                <a:latin typeface="Rockwell" panose="02060603020205020403" pitchFamily="18" charset="0"/>
              </a:rPr>
              <a:t>Experimental results</a:t>
            </a:r>
          </a:p>
        </p:txBody>
      </p:sp>
      <p:sp>
        <p:nvSpPr>
          <p:cNvPr id="3" name="Content Placeholder 2"/>
          <p:cNvSpPr>
            <a:spLocks noGrp="1"/>
          </p:cNvSpPr>
          <p:nvPr>
            <p:ph idx="1"/>
          </p:nvPr>
        </p:nvSpPr>
        <p:spPr>
          <a:xfrm>
            <a:off x="1207287" y="1895345"/>
            <a:ext cx="10925357" cy="899466"/>
          </a:xfrm>
        </p:spPr>
        <p:txBody>
          <a:bodyPr>
            <a:normAutofit/>
          </a:bodyPr>
          <a:lstStyle/>
          <a:p>
            <a:pPr algn="just" fontAlgn="base">
              <a:lnSpc>
                <a:spcPct val="100000"/>
              </a:lnSpc>
              <a:buClrTx/>
              <a:buSzPct val="75000"/>
              <a:buFont typeface="Wingdings" panose="05000000000000000000" pitchFamily="2" charset="2"/>
              <a:buChar char="§"/>
              <a:tabLst>
                <a:tab pos="5551170" algn="l"/>
              </a:tabLst>
            </a:pPr>
            <a:r>
              <a:rPr lang="en-IN" dirty="0">
                <a:latin typeface="Tahoma" panose="020B0604030504040204" pitchFamily="34" charset="0"/>
                <a:ea typeface="Tahoma" panose="020B0604030504040204" pitchFamily="34" charset="0"/>
                <a:cs typeface="Tahoma" panose="020B0604030504040204" pitchFamily="34" charset="0"/>
              </a:rPr>
              <a:t>The image dataset is divided into testing and training to pass into the neural network model</a:t>
            </a:r>
            <a:r>
              <a:rPr lang="en-IN" sz="2400" dirty="0">
                <a:latin typeface="Times New Roman" panose="02020603050405020304" pitchFamily="18" charset="0"/>
                <a:cs typeface="Times New Roman" panose="02020603050405020304" pitchFamily="18" charset="0"/>
              </a:rPr>
              <a:t>.</a:t>
            </a:r>
          </a:p>
          <a:p>
            <a:pPr algn="just" fontAlgn="base">
              <a:lnSpc>
                <a:spcPct val="200000"/>
              </a:lnSpc>
              <a:buClrTx/>
              <a:buSzPct val="75000"/>
              <a:buFont typeface="Wingdings" panose="05000000000000000000" pitchFamily="2" charset="2"/>
              <a:buChar char="§"/>
              <a:tabLst>
                <a:tab pos="5551170" algn="l"/>
              </a:tabLst>
            </a:pPr>
            <a:endParaRPr lang="en-US" sz="1800" dirty="0">
              <a:latin typeface="Calibri" panose="020F0502020204030204" pitchFamily="34" charset="0"/>
              <a:cs typeface="Calibri" panose="020F0502020204030204" pitchFamily="34" charset="0"/>
            </a:endParaRPr>
          </a:p>
          <a:p>
            <a:pPr lvl="1"/>
            <a:endParaRPr lang="en-US" sz="2400" dirty="0">
              <a:latin typeface="Tahoma" panose="020B0604030504040204" pitchFamily="34" charset="0"/>
              <a:ea typeface="Tahoma" panose="020B0604030504040204" pitchFamily="34" charset="0"/>
              <a:cs typeface="Tahoma" panose="020B0604030504040204" pitchFamily="34" charset="0"/>
            </a:endParaRP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412" y="3055471"/>
            <a:ext cx="7634714" cy="3123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p>
        </p:txBody>
      </p:sp>
      <p:sp>
        <p:nvSpPr>
          <p:cNvPr id="3" name="Content Placeholder 2"/>
          <p:cNvSpPr>
            <a:spLocks noGrp="1"/>
          </p:cNvSpPr>
          <p:nvPr>
            <p:ph idx="1"/>
          </p:nvPr>
        </p:nvSpPr>
        <p:spPr>
          <a:xfrm>
            <a:off x="697607" y="1470091"/>
            <a:ext cx="10925357" cy="899466"/>
          </a:xfrm>
        </p:spPr>
        <p:txBody>
          <a:bodyPr>
            <a:normAutofit/>
          </a:bodyPr>
          <a:lstStyle/>
          <a:p>
            <a:pPr lvl="1"/>
            <a:r>
              <a:rPr lang="en-IN" dirty="0">
                <a:latin typeface="Tahoma" panose="020B0604030504040204" pitchFamily="34" charset="0"/>
                <a:ea typeface="Tahoma" panose="020B0604030504040204" pitchFamily="34" charset="0"/>
                <a:cs typeface="Tahoma" panose="020B0604030504040204" pitchFamily="34" charset="0"/>
              </a:rPr>
              <a:t>The Convolutional Neural Networks algorithm is applied with creating the sequential model. The output of the sequential model with layers is displayed.</a:t>
            </a:r>
            <a:endParaRPr lang="en-US"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9674" y="2334458"/>
            <a:ext cx="30861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7287" y="371056"/>
            <a:ext cx="9905998" cy="1478570"/>
          </a:xfrm>
        </p:spPr>
        <p:txBody>
          <a:bodyPr>
            <a:normAutofit/>
          </a:bodyPr>
          <a:lstStyle/>
          <a:p>
            <a:r>
              <a:rPr lang="en-US" sz="4400" dirty="0">
                <a:latin typeface="Rockwell" panose="02060603020205020403" pitchFamily="18" charset="0"/>
              </a:rPr>
              <a:t>Experimental results</a:t>
            </a:r>
          </a:p>
        </p:txBody>
      </p:sp>
      <p:sp>
        <p:nvSpPr>
          <p:cNvPr id="3" name="Content Placeholder 2"/>
          <p:cNvSpPr>
            <a:spLocks noGrp="1"/>
          </p:cNvSpPr>
          <p:nvPr>
            <p:ph idx="1"/>
          </p:nvPr>
        </p:nvSpPr>
        <p:spPr>
          <a:xfrm>
            <a:off x="697607" y="1470091"/>
            <a:ext cx="10925357" cy="899466"/>
          </a:xfrm>
        </p:spPr>
        <p:txBody>
          <a:bodyPr>
            <a:noAutofit/>
          </a:bodyPr>
          <a:lstStyle/>
          <a:p>
            <a:pPr algn="just" fontAlgn="base">
              <a:lnSpc>
                <a:spcPct val="200000"/>
              </a:lnSpc>
              <a:buClrTx/>
              <a:buSzPct val="75000"/>
              <a:buFont typeface="Wingdings" panose="05000000000000000000" pitchFamily="2" charset="2"/>
              <a:buChar char="§"/>
              <a:tabLst>
                <a:tab pos="5551170" algn="l"/>
              </a:tabLst>
            </a:pPr>
            <a:r>
              <a:rPr lang="en-IN" sz="2000" dirty="0">
                <a:latin typeface="Tahoma" panose="020B0604030504040204" pitchFamily="34" charset="0"/>
                <a:ea typeface="Tahoma" panose="020B0604030504040204" pitchFamily="34" charset="0"/>
                <a:cs typeface="Tahoma" panose="020B0604030504040204" pitchFamily="34" charset="0"/>
              </a:rPr>
              <a:t>The final results based on the similarity and top utility items based on the profit are displayed.</a:t>
            </a:r>
          </a:p>
          <a:p>
            <a:pPr algn="just" fontAlgn="base">
              <a:lnSpc>
                <a:spcPct val="200000"/>
              </a:lnSpc>
              <a:buClrTx/>
              <a:buSzPct val="75000"/>
              <a:buFont typeface="Wingdings" panose="05000000000000000000" pitchFamily="2" charset="2"/>
              <a:buChar char="§"/>
              <a:tabLst>
                <a:tab pos="5551170" algn="l"/>
              </a:tabLst>
            </a:pPr>
            <a:endParaRPr lang="en-IN" sz="2000" dirty="0">
              <a:latin typeface="Tahoma" panose="020B0604030504040204" pitchFamily="34" charset="0"/>
              <a:ea typeface="Tahoma" panose="020B0604030504040204" pitchFamily="34" charset="0"/>
              <a:cs typeface="Tahoma" panose="020B0604030504040204" pitchFamily="34" charset="0"/>
            </a:endParaRPr>
          </a:p>
          <a:p>
            <a:pPr lvl="1"/>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6" name="Content Placeholder 1"/>
          <p:cNvSpPr txBox="1"/>
          <p:nvPr/>
        </p:nvSpPr>
        <p:spPr>
          <a:xfrm>
            <a:off x="952901" y="1919824"/>
            <a:ext cx="11059427" cy="829268"/>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5905" y="2749091"/>
            <a:ext cx="4311917" cy="3305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Conclusion</a:t>
            </a: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Proposed framework finds the driver drowsiness with good accuracy results.</a:t>
            </a: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 The convolutional neural network calculations are applied to figure out the driver drowsiness from the vehicle steering dataset. </a:t>
            </a: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A driver monitoring system has been developed that can quickly detect drivers who are behaving sluggishly, are intoxicated, or are driving recklessly. </a:t>
            </a: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Drowsiness Detection system, which is based on the driver's eye movements, can distinguish between normal eye blinks and drowsiness, and can prevent accidents caused by driver fatigue. </a:t>
            </a:r>
          </a:p>
          <a:p>
            <a:pPr algn="just" fontAlgn="base">
              <a:lnSpc>
                <a:spcPct val="150000"/>
              </a:lnSpc>
              <a:buClrTx/>
              <a:buSzPct val="75000"/>
              <a:tabLst>
                <a:tab pos="5551170" algn="l"/>
              </a:tabLst>
            </a:pPr>
            <a:r>
              <a:rPr lang="en-US" sz="2000" dirty="0">
                <a:latin typeface="Tahoma" panose="020B0604030504040204" pitchFamily="34" charset="0"/>
                <a:ea typeface="Tahoma" panose="020B0604030504040204" pitchFamily="34" charset="0"/>
                <a:cs typeface="Tahoma" panose="020B0604030504040204" pitchFamily="34" charset="0"/>
              </a:rPr>
              <a:t>The system works well even when the driver wears glasses and in low light conditions, as-long-as the camera provides good output</a:t>
            </a:r>
            <a:endParaRPr lang="en-IN" sz="2000" dirty="0">
              <a:latin typeface="Tahoma" panose="020B0604030504040204" pitchFamily="34" charset="0"/>
              <a:ea typeface="Tahoma" panose="020B0604030504040204" pitchFamily="34" charset="0"/>
              <a:cs typeface="Tahoma" panose="020B0604030504040204" pitchFamily="34" charset="0"/>
            </a:endParaRPr>
          </a:p>
          <a:p>
            <a:pPr algn="just" fontAlgn="base">
              <a:lnSpc>
                <a:spcPct val="150000"/>
              </a:lnSpc>
              <a:buClrTx/>
              <a:buSzPct val="75000"/>
              <a:tabLst>
                <a:tab pos="5551170" algn="l"/>
              </a:tabLst>
            </a:pPr>
            <a:endParaRPr lang="en-US" sz="2000" dirty="0">
              <a:latin typeface="Tahoma" panose="020B0604030504040204" pitchFamily="34" charset="0"/>
              <a:ea typeface="Tahoma" panose="020B0604030504040204" pitchFamily="34" charset="0"/>
              <a:cs typeface="Tahoma" panose="020B0604030504040204" pitchFamily="34" charset="0"/>
            </a:endParaRPr>
          </a:p>
          <a:p>
            <a:pPr lvl="0"/>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0135"/>
            <a:ext cx="9905998" cy="1478570"/>
          </a:xfrm>
        </p:spPr>
        <p:txBody>
          <a:bodyPr>
            <a:normAutofit/>
          </a:bodyPr>
          <a:lstStyle/>
          <a:p>
            <a:r>
              <a:rPr lang="en-US" sz="4400" dirty="0">
                <a:latin typeface="Rockwell" panose="02060603020205020403" pitchFamily="18" charset="0"/>
              </a:rPr>
              <a:t>references</a:t>
            </a: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	 </a:t>
            </a:r>
            <a:r>
              <a:rPr lang="en-US" sz="1200" dirty="0" err="1">
                <a:latin typeface="Tahoma" panose="020B0604030504040204" pitchFamily="34" charset="0"/>
                <a:ea typeface="Tahoma" panose="020B0604030504040204" pitchFamily="34" charset="0"/>
                <a:cs typeface="Tahoma" panose="020B0604030504040204" pitchFamily="34" charset="0"/>
              </a:rPr>
              <a:t>Lazebnik</a:t>
            </a:r>
            <a:r>
              <a:rPr lang="en-US" sz="1200" dirty="0">
                <a:latin typeface="Tahoma" panose="020B0604030504040204" pitchFamily="34" charset="0"/>
                <a:ea typeface="Tahoma" panose="020B0604030504040204" pitchFamily="34" charset="0"/>
                <a:cs typeface="Tahoma" panose="020B0604030504040204" pitchFamily="34" charset="0"/>
              </a:rPr>
              <a:t>, S., Schmid, C., Ponce, J.: Beyond bags of features: spatial pyramid matching for recognizing natural scene categories. IEEE </a:t>
            </a:r>
            <a:r>
              <a:rPr lang="en-US" sz="1200" dirty="0" err="1">
                <a:latin typeface="Tahoma" panose="020B0604030504040204" pitchFamily="34" charset="0"/>
                <a:ea typeface="Tahoma" panose="020B0604030504040204" pitchFamily="34" charset="0"/>
                <a:cs typeface="Tahoma" panose="020B0604030504040204" pitchFamily="34" charset="0"/>
              </a:rPr>
              <a:t>Comput</a:t>
            </a:r>
            <a:r>
              <a:rPr lang="en-US" sz="1200" dirty="0">
                <a:latin typeface="Tahoma" panose="020B0604030504040204" pitchFamily="34" charset="0"/>
                <a:ea typeface="Tahoma" panose="020B0604030504040204" pitchFamily="34" charset="0"/>
                <a:cs typeface="Tahoma" panose="020B0604030504040204" pitchFamily="34" charset="0"/>
              </a:rPr>
              <a:t>. Society.</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[2]	 Dwivedi, K., </a:t>
            </a:r>
            <a:r>
              <a:rPr lang="en-US" sz="1200" dirty="0" err="1">
                <a:latin typeface="Tahoma" panose="020B0604030504040204" pitchFamily="34" charset="0"/>
                <a:ea typeface="Tahoma" panose="020B0604030504040204" pitchFamily="34" charset="0"/>
                <a:cs typeface="Tahoma" panose="020B0604030504040204" pitchFamily="34" charset="0"/>
              </a:rPr>
              <a:t>Biswaranjan</a:t>
            </a:r>
            <a:r>
              <a:rPr lang="en-US" sz="1200" dirty="0">
                <a:latin typeface="Tahoma" panose="020B0604030504040204" pitchFamily="34" charset="0"/>
                <a:ea typeface="Tahoma" panose="020B0604030504040204" pitchFamily="34" charset="0"/>
                <a:cs typeface="Tahoma" panose="020B0604030504040204" pitchFamily="34" charset="0"/>
              </a:rPr>
              <a:t>, K., Sethi, A (2014). Drowsy driver detection using representation </a:t>
            </a:r>
            <a:r>
              <a:rPr lang="en-US" sz="1200" dirty="0" err="1">
                <a:latin typeface="Tahoma" panose="020B0604030504040204" pitchFamily="34" charset="0"/>
                <a:ea typeface="Tahoma" panose="020B0604030504040204" pitchFamily="34" charset="0"/>
                <a:cs typeface="Tahoma" panose="020B0604030504040204" pitchFamily="34" charset="0"/>
              </a:rPr>
              <a:t>learning.Advance</a:t>
            </a:r>
            <a:r>
              <a:rPr lang="en-US" sz="1200" dirty="0">
                <a:latin typeface="Tahoma" panose="020B0604030504040204" pitchFamily="34" charset="0"/>
                <a:ea typeface="Tahoma" panose="020B0604030504040204" pitchFamily="34" charset="0"/>
                <a:cs typeface="Tahoma" panose="020B0604030504040204" pitchFamily="34" charset="0"/>
              </a:rPr>
              <a:t> Computing Conference(IACC), </a:t>
            </a:r>
            <a:r>
              <a:rPr lang="en-US" sz="1200" dirty="0" err="1">
                <a:latin typeface="Tahoma" panose="020B0604030504040204" pitchFamily="34" charset="0"/>
                <a:ea typeface="Tahoma" panose="020B0604030504040204" pitchFamily="34" charset="0"/>
                <a:cs typeface="Tahoma" panose="020B0604030504040204" pitchFamily="34" charset="0"/>
              </a:rPr>
              <a:t>IEEE,pp</a:t>
            </a:r>
            <a:r>
              <a:rPr lang="en-US" sz="1200" dirty="0">
                <a:latin typeface="Tahoma" panose="020B0604030504040204" pitchFamily="34" charset="0"/>
                <a:ea typeface="Tahoma" panose="020B0604030504040204" pitchFamily="34" charset="0"/>
                <a:cs typeface="Tahoma" panose="020B0604030504040204" pitchFamily="34" charset="0"/>
              </a:rPr>
              <a:t>. 995-999 </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[3]	 Saini, V., &amp; Saini, R. (2014). Driver drowsiness detection system and techniques: a review. International Journal of Computer Science and Information Technologies, 5(3), 4245-4249.</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[4]	 Mandal,B.,Li,L.,Wang,G.S.,</a:t>
            </a:r>
            <a:r>
              <a:rPr lang="en-US" sz="1200" dirty="0" err="1">
                <a:latin typeface="Tahoma" panose="020B0604030504040204" pitchFamily="34" charset="0"/>
                <a:ea typeface="Tahoma" panose="020B0604030504040204" pitchFamily="34" charset="0"/>
                <a:cs typeface="Tahoma" panose="020B0604030504040204" pitchFamily="34" charset="0"/>
              </a:rPr>
              <a:t>Lin,J</a:t>
            </a:r>
            <a:r>
              <a:rPr lang="en-US" sz="1200" dirty="0">
                <a:latin typeface="Tahoma" panose="020B0604030504040204" pitchFamily="34" charset="0"/>
                <a:ea typeface="Tahoma" panose="020B0604030504040204" pitchFamily="34" charset="0"/>
                <a:cs typeface="Tahoma" panose="020B0604030504040204" pitchFamily="34" charset="0"/>
              </a:rPr>
              <a:t>.(2017). Towards detection of bus</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driver fatigue based on robust visual analysis of eye state. IEEE Transactions on Intelligent Transportation Systems, 18(3):545557</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[5]	Yang, J.H., Mao, Z.H., Tijerina, L., </a:t>
            </a:r>
            <a:r>
              <a:rPr lang="en-US" sz="1200" dirty="0" err="1">
                <a:latin typeface="Tahoma" panose="020B0604030504040204" pitchFamily="34" charset="0"/>
                <a:ea typeface="Tahoma" panose="020B0604030504040204" pitchFamily="34" charset="0"/>
                <a:cs typeface="Tahoma" panose="020B0604030504040204" pitchFamily="34" charset="0"/>
              </a:rPr>
              <a:t>Pilutti</a:t>
            </a:r>
            <a:r>
              <a:rPr lang="en-US" sz="1200" dirty="0">
                <a:latin typeface="Tahoma" panose="020B0604030504040204" pitchFamily="34" charset="0"/>
                <a:ea typeface="Tahoma" panose="020B0604030504040204" pitchFamily="34" charset="0"/>
                <a:cs typeface="Tahoma" panose="020B0604030504040204" pitchFamily="34" charset="0"/>
              </a:rPr>
              <a:t>, T., Coughlin, J.F., </a:t>
            </a:r>
            <a:r>
              <a:rPr lang="en-US" sz="1200" dirty="0" err="1">
                <a:latin typeface="Tahoma" panose="020B0604030504040204" pitchFamily="34" charset="0"/>
                <a:ea typeface="Tahoma" panose="020B0604030504040204" pitchFamily="34" charset="0"/>
                <a:cs typeface="Tahoma" panose="020B0604030504040204" pitchFamily="34" charset="0"/>
              </a:rPr>
              <a:t>Feron</a:t>
            </a:r>
            <a:r>
              <a:rPr lang="en-US" sz="1200" dirty="0">
                <a:latin typeface="Tahoma" panose="020B0604030504040204" pitchFamily="34" charset="0"/>
                <a:ea typeface="Tahoma" panose="020B0604030504040204" pitchFamily="34" charset="0"/>
                <a:cs typeface="Tahoma" panose="020B0604030504040204" pitchFamily="34" charset="0"/>
              </a:rPr>
              <a:t>, E.(2009). Detection of driver fatigue caused by sleep deprivation. IEEE Transactions on Systems, Man, and Cybernetics-Part A: Systems and Humans, 39(4):694-705.</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 [6]	Hu, S., Zheng, G. (2009). Driver drowsiness detection with eyelid related parameters by support vector machine. Expert Systems with Applications, 36(4):7651-7658.</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[7]	K. Fujiwara, E. Abe, K. </a:t>
            </a:r>
            <a:r>
              <a:rPr lang="en-US" sz="1200" dirty="0" err="1">
                <a:latin typeface="Tahoma" panose="020B0604030504040204" pitchFamily="34" charset="0"/>
                <a:ea typeface="Tahoma" panose="020B0604030504040204" pitchFamily="34" charset="0"/>
                <a:cs typeface="Tahoma" panose="020B0604030504040204" pitchFamily="34" charset="0"/>
              </a:rPr>
              <a:t>Kamata</a:t>
            </a:r>
            <a:r>
              <a:rPr lang="en-US" sz="1200" dirty="0">
                <a:latin typeface="Tahoma" panose="020B0604030504040204" pitchFamily="34" charset="0"/>
                <a:ea typeface="Tahoma" panose="020B0604030504040204" pitchFamily="34" charset="0"/>
                <a:cs typeface="Tahoma" panose="020B0604030504040204" pitchFamily="34" charset="0"/>
              </a:rPr>
              <a:t>, C. Nakayama, Y. Suzuki, T. </a:t>
            </a:r>
            <a:r>
              <a:rPr lang="en-US" sz="1200" dirty="0" err="1">
                <a:latin typeface="Tahoma" panose="020B0604030504040204" pitchFamily="34" charset="0"/>
                <a:ea typeface="Tahoma" panose="020B0604030504040204" pitchFamily="34" charset="0"/>
                <a:cs typeface="Tahoma" panose="020B0604030504040204" pitchFamily="34" charset="0"/>
              </a:rPr>
              <a:t>Yamakawa</a:t>
            </a:r>
            <a:r>
              <a:rPr lang="en-US" sz="1200" dirty="0">
                <a:latin typeface="Tahoma" panose="020B0604030504040204" pitchFamily="34" charset="0"/>
                <a:ea typeface="Tahoma" panose="020B0604030504040204" pitchFamily="34" charset="0"/>
                <a:cs typeface="Tahoma" panose="020B0604030504040204" pitchFamily="34" charset="0"/>
              </a:rPr>
              <a:t>, T. </a:t>
            </a:r>
            <a:r>
              <a:rPr lang="en-US" sz="1200" dirty="0" err="1">
                <a:latin typeface="Tahoma" panose="020B0604030504040204" pitchFamily="34" charset="0"/>
                <a:ea typeface="Tahoma" panose="020B0604030504040204" pitchFamily="34" charset="0"/>
                <a:cs typeface="Tahoma" panose="020B0604030504040204" pitchFamily="34" charset="0"/>
              </a:rPr>
              <a:t>Hiraoka</a:t>
            </a:r>
            <a:r>
              <a:rPr lang="en-US" sz="1200" dirty="0">
                <a:latin typeface="Tahoma" panose="020B0604030504040204" pitchFamily="34" charset="0"/>
                <a:ea typeface="Tahoma" panose="020B0604030504040204" pitchFamily="34" charset="0"/>
                <a:cs typeface="Tahoma" panose="020B0604030504040204" pitchFamily="34" charset="0"/>
              </a:rPr>
              <a:t>, M. Kano, Y. Sumi, F. Masuda, M. Matsuo, and H. </a:t>
            </a:r>
            <a:r>
              <a:rPr lang="en-US" sz="1200" dirty="0" err="1">
                <a:latin typeface="Tahoma" panose="020B0604030504040204" pitchFamily="34" charset="0"/>
                <a:ea typeface="Tahoma" panose="020B0604030504040204" pitchFamily="34" charset="0"/>
                <a:cs typeface="Tahoma" panose="020B0604030504040204" pitchFamily="34" charset="0"/>
              </a:rPr>
              <a:t>Kadotani</a:t>
            </a:r>
            <a:r>
              <a:rPr lang="en-US" sz="1200" dirty="0">
                <a:latin typeface="Tahoma" panose="020B0604030504040204" pitchFamily="34" charset="0"/>
                <a:ea typeface="Tahoma" panose="020B0604030504040204" pitchFamily="34" charset="0"/>
                <a:cs typeface="Tahoma" panose="020B0604030504040204" pitchFamily="34" charset="0"/>
              </a:rPr>
              <a:t>, „„Heart rate variability-based driver drowsiness detection and its validation with EEG,‟‟ IEEE Trans. Biomed. Eng., vol. 66, no. 6, pp. 1769–1778, Jun. 2019.</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[8]	C. F. P. George, „„Sleep apnea, alertness, and motor vehicle crashes,‟‟ Amer. J. Respiratory Crit. Care Med., vol. 176, no. 10, pp. 954–956, Nov. 2007.</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[9]	J. A. Owens, T. Dearth-Wesley, A. N. Herman, and R. C. Whitaker, „„Drowsy driving, sleep duration, and chronotype in adolescents,‟‟ J. Pediatrics, vol. 205, pp. 224–229, Feb. 2019.</a:t>
            </a:r>
          </a:p>
          <a:p>
            <a:pPr lvl="0">
              <a:lnSpc>
                <a:spcPct val="100000"/>
              </a:lnSpc>
            </a:pPr>
            <a:r>
              <a:rPr lang="en-US" sz="1200" dirty="0">
                <a:latin typeface="Tahoma" panose="020B0604030504040204" pitchFamily="34" charset="0"/>
                <a:ea typeface="Tahoma" panose="020B0604030504040204" pitchFamily="34" charset="0"/>
                <a:cs typeface="Tahoma" panose="020B0604030504040204" pitchFamily="34" charset="0"/>
              </a:rPr>
              <a:t>[10]	 Mardi,Z.,Ashtiani,S.N.,</a:t>
            </a:r>
            <a:r>
              <a:rPr lang="en-US" sz="1200" dirty="0" err="1">
                <a:latin typeface="Tahoma" panose="020B0604030504040204" pitchFamily="34" charset="0"/>
                <a:ea typeface="Tahoma" panose="020B0604030504040204" pitchFamily="34" charset="0"/>
                <a:cs typeface="Tahoma" panose="020B0604030504040204" pitchFamily="34" charset="0"/>
              </a:rPr>
              <a:t>Mikaili,M</a:t>
            </a:r>
            <a:r>
              <a:rPr lang="en-US" sz="1200" dirty="0">
                <a:latin typeface="Tahoma" panose="020B0604030504040204" pitchFamily="34" charset="0"/>
                <a:ea typeface="Tahoma" panose="020B0604030504040204" pitchFamily="34" charset="0"/>
                <a:cs typeface="Tahoma" panose="020B0604030504040204" pitchFamily="34" charset="0"/>
              </a:rPr>
              <a:t>.(2011). EEG-based drowsiness detection for safe driving using chaotic features and statistical </a:t>
            </a:r>
            <a:r>
              <a:rPr lang="en-US" sz="1200" dirty="0" err="1">
                <a:latin typeface="Tahoma" panose="020B0604030504040204" pitchFamily="34" charset="0"/>
                <a:ea typeface="Tahoma" panose="020B0604030504040204" pitchFamily="34" charset="0"/>
                <a:cs typeface="Tahoma" panose="020B0604030504040204" pitchFamily="34" charset="0"/>
              </a:rPr>
              <a:t>tests.Journal</a:t>
            </a:r>
            <a:r>
              <a:rPr lang="en-US" sz="1200" dirty="0">
                <a:latin typeface="Tahoma" panose="020B0604030504040204" pitchFamily="34" charset="0"/>
                <a:ea typeface="Tahoma" panose="020B0604030504040204" pitchFamily="34" charset="0"/>
                <a:cs typeface="Tahoma" panose="020B0604030504040204" pitchFamily="34" charset="0"/>
              </a:rPr>
              <a:t> of Medical Signals And Sensors,1(2):130-137.</a:t>
            </a: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253" y="2466568"/>
            <a:ext cx="11983452" cy="1478570"/>
          </a:xfrm>
        </p:spPr>
        <p:txBody>
          <a:bodyPr>
            <a:normAutofit/>
          </a:bodyPr>
          <a:lstStyle/>
          <a:p>
            <a:pPr algn="ctr"/>
            <a:r>
              <a:rPr lang="en-US" sz="4400" dirty="0">
                <a:latin typeface="Rockwell" panose="02060603020205020403" pitchFamily="18" charset="0"/>
              </a:rPr>
              <a:t>Thankyou</a:t>
            </a:r>
          </a:p>
        </p:txBody>
      </p:sp>
      <p:sp>
        <p:nvSpPr>
          <p:cNvPr id="3" name="Content Placeholder 2"/>
          <p:cNvSpPr>
            <a:spLocks noGrp="1"/>
          </p:cNvSpPr>
          <p:nvPr>
            <p:ph idx="1"/>
          </p:nvPr>
        </p:nvSpPr>
        <p:spPr>
          <a:xfrm>
            <a:off x="1141411" y="1517582"/>
            <a:ext cx="9905999" cy="3541714"/>
          </a:xfrm>
        </p:spPr>
        <p:txBody>
          <a:bodyPr vert="horz" lIns="91440" tIns="45720" rIns="91440" bIns="45720" rtlCol="0" anchor="t">
            <a:noAutofit/>
          </a:bodyPr>
          <a:lstStyle/>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a:p>
            <a:pPr lvl="0">
              <a:lnSpc>
                <a:spcPct val="100000"/>
              </a:lnSpc>
            </a:pPr>
            <a:endParaRPr lang="en-US" sz="1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Roles and responsibilities </a:t>
            </a:r>
          </a:p>
        </p:txBody>
      </p:sp>
      <p:sp>
        <p:nvSpPr>
          <p:cNvPr id="5" name="Content Placeholder 4"/>
          <p:cNvSpPr>
            <a:spLocks noGrp="1"/>
          </p:cNvSpPr>
          <p:nvPr>
            <p:ph idx="1"/>
          </p:nvPr>
        </p:nvSpPr>
        <p:spPr>
          <a:xfrm>
            <a:off x="1141413" y="1905802"/>
            <a:ext cx="10185131" cy="4770923"/>
          </a:xfrm>
        </p:spPr>
        <p:txBody>
          <a:bodyPr>
            <a:normAutofit/>
          </a:bodyPr>
          <a:lstStyle/>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Each member of the team worked on multiple tasks to accomplish the project:</a:t>
            </a:r>
          </a:p>
          <a:p>
            <a:r>
              <a:rPr lang="en-US" dirty="0">
                <a:latin typeface="Tahoma" panose="020B0604030504040204" pitchFamily="34" charset="0"/>
                <a:ea typeface="Tahoma" panose="020B0604030504040204" pitchFamily="34" charset="0"/>
                <a:cs typeface="Tahoma" panose="020B0604030504040204" pitchFamily="34" charset="0"/>
              </a:rPr>
              <a:t>Finding the problem statement along with analysing requiriments and planning the project proposal was held by Upender  and Bhanu Teja, while the roles of implementiation of the algorithm, training the algorithm with data and producing the required results was by Vyshnavi and Vani.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Motivation</a:t>
            </a:r>
          </a:p>
        </p:txBody>
      </p:sp>
      <p:sp>
        <p:nvSpPr>
          <p:cNvPr id="5" name="Content Placeholder 4"/>
          <p:cNvSpPr>
            <a:spLocks noGrp="1"/>
          </p:cNvSpPr>
          <p:nvPr>
            <p:ph idx="1"/>
          </p:nvPr>
        </p:nvSpPr>
        <p:spPr>
          <a:xfrm>
            <a:off x="1141413" y="1905802"/>
            <a:ext cx="10185131" cy="4770923"/>
          </a:xfrm>
        </p:spPr>
        <p:txBody>
          <a:bodyPr>
            <a:normAutofit/>
          </a:bodyPr>
          <a:lstStyle/>
          <a:p>
            <a:r>
              <a:rPr lang="en-US" dirty="0">
                <a:latin typeface="Tahoma" panose="020B0604030504040204" pitchFamily="34" charset="0"/>
                <a:ea typeface="Tahoma" panose="020B0604030504040204" pitchFamily="34" charset="0"/>
                <a:cs typeface="Tahoma" panose="020B0604030504040204" pitchFamily="34" charset="0"/>
              </a:rPr>
              <a:t>The main moto of this proposal is to reduce the road accidents around us, which majorly occur due to sleepiness or lethargic conditions of a person while driving a vehicle. </a:t>
            </a:r>
          </a:p>
          <a:p>
            <a:r>
              <a:rPr lang="en-US" dirty="0">
                <a:latin typeface="Tahoma" panose="020B0604030504040204" pitchFamily="34" charset="0"/>
                <a:ea typeface="Tahoma" panose="020B0604030504040204" pitchFamily="34" charset="0"/>
                <a:cs typeface="Tahoma" panose="020B0604030504040204" pitchFamily="34" charset="0"/>
              </a:rPr>
              <a:t>To reduce the risk of crashing and detecting whether the driver is alert or drowsy, this </a:t>
            </a:r>
            <a:r>
              <a:rPr lang="en-IN" dirty="0">
                <a:latin typeface="Tahoma" panose="020B0604030504040204" pitchFamily="34" charset="0"/>
                <a:ea typeface="Tahoma" panose="020B0604030504040204" pitchFamily="34" charset="0"/>
                <a:cs typeface="Tahoma" panose="020B0604030504040204" pitchFamily="34" charset="0"/>
              </a:rPr>
              <a:t>Convolutional Neural Networks algorithm is chosen to make this more efficient.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Objective</a:t>
            </a:r>
          </a:p>
        </p:txBody>
      </p:sp>
      <p:sp>
        <p:nvSpPr>
          <p:cNvPr id="3" name="Content Placeholder 2"/>
          <p:cNvSpPr>
            <a:spLocks noGrp="1"/>
          </p:cNvSpPr>
          <p:nvPr>
            <p:ph idx="1"/>
          </p:nvPr>
        </p:nvSpPr>
        <p:spPr/>
        <p:txBody>
          <a:bodyPr>
            <a:normAutofit/>
          </a:bodyPr>
          <a:lstStyle/>
          <a:p>
            <a:r>
              <a:rPr lang="en-US" sz="2200" dirty="0">
                <a:latin typeface="Tahoma" panose="020B0604030504040204" pitchFamily="34" charset="0"/>
                <a:ea typeface="Tahoma" panose="020B0604030504040204" pitchFamily="34" charset="0"/>
                <a:cs typeface="Tahoma" panose="020B0604030504040204" pitchFamily="34" charset="0"/>
              </a:rPr>
              <a:t>In this work, the datasets containing the steering wheel frequencies and driver images will be taken into consideration. </a:t>
            </a:r>
          </a:p>
          <a:p>
            <a:r>
              <a:rPr lang="en-US" sz="2200" dirty="0">
                <a:latin typeface="Tahoma" panose="020B0604030504040204" pitchFamily="34" charset="0"/>
                <a:ea typeface="Tahoma" panose="020B0604030504040204" pitchFamily="34" charset="0"/>
                <a:cs typeface="Tahoma" panose="020B0604030504040204" pitchFamily="34" charset="0"/>
              </a:rPr>
              <a:t>Data in the datasets are pre-processed, to remove noisy and null values. So that the data can be analyzed and visualized for further processing.</a:t>
            </a:r>
          </a:p>
          <a:p>
            <a:r>
              <a:rPr lang="en-US" sz="2200" dirty="0">
                <a:latin typeface="Tahoma" panose="020B0604030504040204" pitchFamily="34" charset="0"/>
                <a:ea typeface="Tahoma" panose="020B0604030504040204" pitchFamily="34" charset="0"/>
                <a:cs typeface="Tahoma" panose="020B0604030504040204" pitchFamily="34" charset="0"/>
              </a:rPr>
              <a:t>The Convolutional Neural Networks algorithm is chosen to </a:t>
            </a:r>
            <a:r>
              <a:rPr lang="en-US" sz="2200" b="0" i="0" dirty="0">
                <a:effectLst/>
                <a:latin typeface="Tahoma" panose="020B0604030504040204" pitchFamily="34" charset="0"/>
                <a:ea typeface="Tahoma" panose="020B0604030504040204" pitchFamily="34" charset="0"/>
                <a:cs typeface="Tahoma" panose="020B0604030504040204" pitchFamily="34" charset="0"/>
              </a:rPr>
              <a:t>use three-dimensional data to for image classification and object recognition tasks.</a:t>
            </a:r>
            <a:endParaRPr lang="en-US" sz="2200" dirty="0">
              <a:latin typeface="Tahoma" panose="020B0604030504040204" pitchFamily="34" charset="0"/>
              <a:ea typeface="Tahoma" panose="020B0604030504040204" pitchFamily="34" charset="0"/>
              <a:cs typeface="Tahoma" panose="020B0604030504040204" pitchFamily="34" charset="0"/>
            </a:endParaRPr>
          </a:p>
          <a:p>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43132"/>
            <a:ext cx="9905998" cy="1478570"/>
          </a:xfrm>
        </p:spPr>
        <p:txBody>
          <a:bodyPr/>
          <a:lstStyle/>
          <a:p>
            <a:r>
              <a:rPr lang="en-US" dirty="0"/>
              <a:t>Related work</a:t>
            </a:r>
          </a:p>
        </p:txBody>
      </p:sp>
      <p:sp>
        <p:nvSpPr>
          <p:cNvPr id="7" name="Content Placeholder 6"/>
          <p:cNvSpPr>
            <a:spLocks noGrp="1"/>
          </p:cNvSpPr>
          <p:nvPr>
            <p:ph idx="1"/>
          </p:nvPr>
        </p:nvSpPr>
        <p:spPr>
          <a:xfrm>
            <a:off x="1025909" y="1490696"/>
            <a:ext cx="9905999" cy="3541714"/>
          </a:xfrm>
        </p:spPr>
        <p:txBody>
          <a:bodyPr>
            <a:noAutofit/>
          </a:bodyPr>
          <a:lstStyle/>
          <a:p>
            <a:r>
              <a:rPr lang="en-US" sz="2000" dirty="0">
                <a:latin typeface="Tahoma" panose="020B0604030504040204" pitchFamily="34" charset="0"/>
                <a:ea typeface="Tahoma" panose="020B0604030504040204" pitchFamily="34" charset="0"/>
                <a:cs typeface="Tahoma" panose="020B0604030504040204" pitchFamily="34" charset="0"/>
              </a:rPr>
              <a:t>To predict drowsiness, numerous works of literature have proposed different drowsiness detection systems and tools.</a:t>
            </a:r>
          </a:p>
          <a:p>
            <a:r>
              <a:rPr lang="en-US" sz="2000" dirty="0">
                <a:latin typeface="Tahoma" panose="020B0604030504040204" pitchFamily="34" charset="0"/>
                <a:ea typeface="Tahoma" panose="020B0604030504040204" pitchFamily="34" charset="0"/>
                <a:cs typeface="Tahoma" panose="020B0604030504040204" pitchFamily="34" charset="0"/>
              </a:rPr>
              <a:t>Researchers have developed various models, such as Dived et al.'s CNN-based representation feature learning approach, which achieved 78% accuracy [1].</a:t>
            </a:r>
          </a:p>
          <a:p>
            <a:r>
              <a:rPr lang="en-US" sz="2000" dirty="0">
                <a:latin typeface="Tahoma" panose="020B0604030504040204" pitchFamily="34" charset="0"/>
                <a:ea typeface="Tahoma" panose="020B0604030504040204" pitchFamily="34" charset="0"/>
                <a:cs typeface="Tahoma" panose="020B0604030504040204" pitchFamily="34" charset="0"/>
              </a:rPr>
              <a:t>To reduce the number of traffic injuries related to driver drowsiness, the Specialized Driver Submission algorithm was suggested to locate, map, and evaluate face and eyes to test PERCLOS in diagnosing driver drowsiness. </a:t>
            </a:r>
          </a:p>
          <a:p>
            <a:r>
              <a:rPr lang="en-US" sz="2000" dirty="0">
                <a:latin typeface="Tahoma" panose="020B0604030504040204" pitchFamily="34" charset="0"/>
                <a:ea typeface="Tahoma" panose="020B0604030504040204" pitchFamily="34" charset="0"/>
                <a:cs typeface="Tahoma" panose="020B0604030504040204" pitchFamily="34" charset="0"/>
              </a:rPr>
              <a:t>There are also eye-tracking-based driver drowsiness systems, such as Said et al.'s, which provide high accuracy in indoor and outdoor settings [2].</a:t>
            </a:r>
            <a:endParaRPr lang="en-IN" sz="2000" dirty="0">
              <a:latin typeface="Tahoma" panose="020B0604030504040204" pitchFamily="34" charset="0"/>
              <a:ea typeface="Tahoma" panose="020B0604030504040204" pitchFamily="34" charset="0"/>
              <a:cs typeface="Tahoma" panose="020B0604030504040204" pitchFamily="34" charset="0"/>
            </a:endParaRPr>
          </a:p>
          <a:p>
            <a:r>
              <a:rPr lang="en-IN" sz="2000" dirty="0">
                <a:latin typeface="Tahoma" panose="020B0604030504040204" pitchFamily="34" charset="0"/>
                <a:ea typeface="Tahoma" panose="020B0604030504040204" pitchFamily="34" charset="0"/>
                <a:cs typeface="Tahoma" panose="020B0604030504040204" pitchFamily="34" charset="0"/>
                <a:sym typeface="+mn-ea"/>
              </a:rPr>
              <a:t>Smart glass developed by </a:t>
            </a:r>
            <a:r>
              <a:rPr lang="en-IN" sz="2000" dirty="0" err="1">
                <a:latin typeface="Tahoma" panose="020B0604030504040204" pitchFamily="34" charset="0"/>
                <a:ea typeface="Tahoma" panose="020B0604030504040204" pitchFamily="34" charset="0"/>
                <a:cs typeface="Tahoma" panose="020B0604030504040204" pitchFamily="34" charset="0"/>
                <a:sym typeface="+mn-ea"/>
              </a:rPr>
              <a:t>Ellcie</a:t>
            </a:r>
            <a:r>
              <a:rPr lang="en-IN" sz="2000" dirty="0">
                <a:latin typeface="Tahoma" panose="020B0604030504040204" pitchFamily="34" charset="0"/>
                <a:ea typeface="Tahoma" panose="020B0604030504040204" pitchFamily="34" charset="0"/>
                <a:cs typeface="Tahoma" panose="020B0604030504040204" pitchFamily="34" charset="0"/>
                <a:sym typeface="+mn-ea"/>
              </a:rPr>
              <a:t>-Healthy incorporates a somnolence monitoring technology that provides blink detection, eye recording, and control of vital signs</a:t>
            </a:r>
            <a:endParaRPr lang="en-IN"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a:p>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Related work </a:t>
            </a:r>
            <a:r>
              <a:rPr lang="en-US" dirty="0" err="1"/>
              <a:t>cont</a:t>
            </a:r>
            <a:endParaRPr lang="en-US" dirty="0"/>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smart glass tracks these inputs and offers somnolence interference by beeping, thereby telling the driver to take a break [3].</a:t>
            </a:r>
          </a:p>
          <a:p>
            <a:r>
              <a:rPr lang="en-US" sz="2000" dirty="0">
                <a:latin typeface="Tahoma" panose="020B0604030504040204" pitchFamily="34" charset="0"/>
                <a:ea typeface="Tahoma" panose="020B0604030504040204" pitchFamily="34" charset="0"/>
                <a:cs typeface="Tahoma" panose="020B0604030504040204" pitchFamily="34" charset="0"/>
              </a:rPr>
              <a:t>Combination strategies involving multiple sensors on a single device, such as infrared cameras and heart rate monitors, have been shown to produce outstanding performance. </a:t>
            </a:r>
          </a:p>
          <a:p>
            <a:r>
              <a:rPr lang="en-US" sz="2000" dirty="0">
                <a:latin typeface="Tahoma" panose="020B0604030504040204" pitchFamily="34" charset="0"/>
                <a:ea typeface="Tahoma" panose="020B0604030504040204" pitchFamily="34" charset="0"/>
                <a:cs typeface="Tahoma" panose="020B0604030504040204" pitchFamily="34" charset="0"/>
              </a:rPr>
              <a:t>However, these tools are costly and require the setting up of proprietary solutions. While there are different approaches to detecting driver drowsiness, each with its strengths and weaknesses, it is essential to continue exploring new methods to improve the accuracy and efficiency of these systems. </a:t>
            </a:r>
          </a:p>
          <a:p>
            <a:r>
              <a:rPr lang="en-US" sz="2000" dirty="0">
                <a:latin typeface="Tahoma" panose="020B0604030504040204" pitchFamily="34" charset="0"/>
                <a:ea typeface="Tahoma" panose="020B0604030504040204" pitchFamily="34" charset="0"/>
                <a:cs typeface="Tahoma" panose="020B0604030504040204" pitchFamily="34" charset="0"/>
              </a:rPr>
              <a:t>By doing so, we can reduce the number of accidents related to driver drowsiness and improve overall road safety [4].</a:t>
            </a:r>
          </a:p>
          <a:p>
            <a:endParaRPr lang="en-US"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IN" sz="20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2" y="214257"/>
            <a:ext cx="9905998" cy="1478570"/>
          </a:xfrm>
        </p:spPr>
        <p:txBody>
          <a:bodyPr/>
          <a:lstStyle/>
          <a:p>
            <a:r>
              <a:rPr lang="en-US" dirty="0"/>
              <a:t>Problem statement</a:t>
            </a:r>
          </a:p>
        </p:txBody>
      </p:sp>
      <p:sp>
        <p:nvSpPr>
          <p:cNvPr id="7" name="Content Placeholder 6"/>
          <p:cNvSpPr>
            <a:spLocks noGrp="1"/>
          </p:cNvSpPr>
          <p:nvPr>
            <p:ph idx="1"/>
          </p:nvPr>
        </p:nvSpPr>
        <p:spPr>
          <a:xfrm>
            <a:off x="1141412" y="1446387"/>
            <a:ext cx="9905999" cy="3541714"/>
          </a:xfrm>
        </p:spPr>
        <p:txBody>
          <a:bodyPr>
            <a:noAutofit/>
          </a:bodyPr>
          <a:lstStyle/>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Drowsiness identification processes can be categorized based on several methods, including vehicle context, behavioral, and physiological. </a:t>
            </a: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Over the years, multiple methods have been developed for the identification of drowsiness.</a:t>
            </a: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Vehicle-based methods involve monitoring lane switches, steering wheel spin, velocity, and compressions on the accelerator pedal. Physiological signals of the driver, such as electrooculogram and electrocardiogram are monitored in physiological methods.</a:t>
            </a: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existing methods of finding the Driver's Drowsiness in the driving is very difficult.</a:t>
            </a: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The accuracy levels of the identification of the detection are also not good. </a:t>
            </a:r>
          </a:p>
          <a:p>
            <a:pPr>
              <a:lnSpc>
                <a:spcPct val="100000"/>
              </a:lnSpc>
            </a:pPr>
            <a:r>
              <a:rPr lang="en-US" sz="2200" dirty="0">
                <a:latin typeface="Tahoma" panose="020B0604030504040204" pitchFamily="34" charset="0"/>
                <a:ea typeface="Tahoma" panose="020B0604030504040204" pitchFamily="34" charset="0"/>
                <a:cs typeface="Tahoma" panose="020B0604030504040204" pitchFamily="34" charset="0"/>
              </a:rPr>
              <a:t>Limitations of existing model are low performance and uses more resources.</a:t>
            </a:r>
          </a:p>
          <a:p>
            <a:pPr>
              <a:lnSpc>
                <a:spcPct val="100000"/>
              </a:lnSpc>
            </a:pPr>
            <a:endParaRPr lang="en-US" sz="2200" dirty="0">
              <a:latin typeface="Tahoma" panose="020B0604030504040204" pitchFamily="34" charset="0"/>
              <a:ea typeface="Tahoma" panose="020B0604030504040204" pitchFamily="34" charset="0"/>
              <a:cs typeface="Tahoma" panose="020B0604030504040204" pitchFamily="34" charset="0"/>
            </a:endParaRPr>
          </a:p>
          <a:p>
            <a:pPr>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214257"/>
            <a:ext cx="9905998" cy="1478570"/>
          </a:xfrm>
        </p:spPr>
        <p:txBody>
          <a:bodyPr>
            <a:normAutofit/>
          </a:bodyPr>
          <a:lstStyle/>
          <a:p>
            <a:r>
              <a:rPr lang="en-US" sz="4400" dirty="0">
                <a:latin typeface="Rockwell" panose="02060603020205020403" pitchFamily="18" charset="0"/>
              </a:rPr>
              <a:t>Proposed system</a:t>
            </a:r>
          </a:p>
        </p:txBody>
      </p:sp>
      <p:sp>
        <p:nvSpPr>
          <p:cNvPr id="3" name="Content Placeholder 2"/>
          <p:cNvSpPr>
            <a:spLocks noGrp="1"/>
          </p:cNvSpPr>
          <p:nvPr>
            <p:ph idx="1"/>
          </p:nvPr>
        </p:nvSpPr>
        <p:spPr>
          <a:xfrm>
            <a:off x="1141411" y="1421715"/>
            <a:ext cx="9905999" cy="3541714"/>
          </a:xfrm>
        </p:spPr>
        <p:txBody>
          <a:bodyPr>
            <a:noAutofit/>
          </a:bodyPr>
          <a:lstStyle/>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proposed methods aim to find the driver drowsiness with the convolutional neural network’s algorithm. </a:t>
            </a: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accuracy levels of the identification of the driver drowsiness will be improved with the proposed system.</a:t>
            </a: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 The deep learning on neural network will provide the better solution to solve the problem of identification of the driver drowsiness in the real-world data. </a:t>
            </a: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Convolutional Neural Network algorithm will check the data in more compact with training and testing the data. It will provide more accuracy as compared with the other type of techniques.</a:t>
            </a: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The driver steering wheel dataset will be taken as the input to the application and the dataset will be passed into the Convolutional Neural Network algorithm and the data will be analysed with the different visual graphs.</a:t>
            </a:r>
          </a:p>
          <a:p>
            <a:pPr algn="just">
              <a:lnSpc>
                <a:spcPct val="100000"/>
              </a:lnSpc>
            </a:pPr>
            <a:r>
              <a:rPr lang="en-IN" sz="2000" dirty="0">
                <a:latin typeface="Tahoma" panose="020B0604030504040204" pitchFamily="34" charset="0"/>
                <a:ea typeface="Tahoma" panose="020B0604030504040204" pitchFamily="34" charset="0"/>
                <a:cs typeface="Tahoma" panose="020B0604030504040204" pitchFamily="34" charset="0"/>
              </a:rPr>
              <a:t>Advantages of the proposed system are </a:t>
            </a:r>
            <a:r>
              <a:rPr lang="en-US" sz="2000" dirty="0">
                <a:latin typeface="Tahoma" panose="020B0604030504040204" pitchFamily="34" charset="0"/>
                <a:ea typeface="Tahoma" panose="020B0604030504040204" pitchFamily="34" charset="0"/>
                <a:cs typeface="Tahoma" panose="020B0604030504040204" pitchFamily="34" charset="0"/>
              </a:rPr>
              <a:t>High performance, good accuracy level, increase in profit ratio, can predict the drowsiness of driver with more accuracy.</a:t>
            </a:r>
          </a:p>
          <a:p>
            <a:pPr algn="just">
              <a:lnSpc>
                <a:spcPct val="100000"/>
              </a:lnSpc>
            </a:pPr>
            <a:endParaRPr lang="en-US" sz="2000" dirty="0">
              <a:latin typeface="Tahoma" panose="020B0604030504040204" pitchFamily="34" charset="0"/>
              <a:ea typeface="Tahoma" panose="020B0604030504040204" pitchFamily="34" charset="0"/>
              <a:cs typeface="Tahoma" panose="020B0604030504040204" pitchFamily="34" charset="0"/>
            </a:endParaRPr>
          </a:p>
          <a:p>
            <a:pPr lvl="1">
              <a:lnSpc>
                <a:spcPct val="100000"/>
              </a:lnSpc>
            </a:pP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Experimental results</a:t>
            </a:r>
          </a:p>
        </p:txBody>
      </p:sp>
      <p:sp>
        <p:nvSpPr>
          <p:cNvPr id="3" name="Content Placeholder 2"/>
          <p:cNvSpPr>
            <a:spLocks noGrp="1"/>
          </p:cNvSpPr>
          <p:nvPr>
            <p:ph idx="1"/>
          </p:nvPr>
        </p:nvSpPr>
        <p:spPr>
          <a:xfrm>
            <a:off x="1141412" y="1919824"/>
            <a:ext cx="9905999" cy="3541714"/>
          </a:xfrm>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The work-flow of the execution process.</a:t>
            </a:r>
          </a:p>
        </p:txBody>
      </p:sp>
      <p:sp>
        <p:nvSpPr>
          <p:cNvPr id="5" name="Rectangle 4"/>
          <p:cNvSpPr/>
          <p:nvPr/>
        </p:nvSpPr>
        <p:spPr>
          <a:xfrm>
            <a:off x="4217296" y="4803599"/>
            <a:ext cx="78504" cy="457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Content Placeholder 1"/>
          <p:cNvSpPr txBox="1"/>
          <p:nvPr/>
        </p:nvSpPr>
        <p:spPr>
          <a:xfrm>
            <a:off x="1981200" y="1919824"/>
            <a:ext cx="8229600" cy="3590746"/>
          </a:xfrm>
          <a:prstGeom prst="rect">
            <a:avLst/>
          </a:prstGeom>
        </p:spPr>
        <p:txBody>
          <a:bodyPr>
            <a:normAutofit/>
          </a:bodyPr>
          <a:lst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a:lstStyle>
          <a:p>
            <a:pPr marL="109855" indent="0" algn="just" fontAlgn="base">
              <a:lnSpc>
                <a:spcPct val="200000"/>
              </a:lnSpc>
              <a:buClrTx/>
              <a:buSzPct val="75000"/>
              <a:buNone/>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IN" sz="1800" dirty="0">
              <a:latin typeface="Times New Roman" panose="02020603050405020304" pitchFamily="18" charset="0"/>
              <a:cs typeface="Times New Roman" panose="02020603050405020304" pitchFamily="18" charset="0"/>
            </a:endParaRPr>
          </a:p>
          <a:p>
            <a:pPr algn="just" fontAlgn="base">
              <a:lnSpc>
                <a:spcPct val="200000"/>
              </a:lnSpc>
              <a:buClrTx/>
              <a:buSzPct val="75000"/>
              <a:buFont typeface="Wingdings" panose="05000000000000000000" pitchFamily="2" charset="2"/>
              <a:buChar char="§"/>
              <a:tabLst>
                <a:tab pos="5551170" algn="l"/>
              </a:tabLst>
            </a:pPr>
            <a:endParaRPr lang="en-US" sz="1400" dirty="0">
              <a:latin typeface="Calibri" panose="020F0502020204030204" pitchFamily="34" charset="0"/>
              <a:cs typeface="Calibri" panose="020F0502020204030204" pitchFamily="34" charset="0"/>
            </a:endParaRPr>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296" y="2744686"/>
            <a:ext cx="3405912" cy="359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579702B-25C7-40D7-9E29-7686B11A9660}">
  <ds:schemaRefs/>
</ds:datastoreItem>
</file>

<file path=customXml/itemProps2.xml><?xml version="1.0" encoding="utf-8"?>
<ds:datastoreItem xmlns:ds="http://schemas.openxmlformats.org/officeDocument/2006/customXml" ds:itemID="{A7C0B241-13E5-418D-8920-D23491E2D2C0}">
  <ds:schemaRefs/>
</ds:datastoreItem>
</file>

<file path=customXml/itemProps3.xml><?xml version="1.0" encoding="utf-8"?>
<ds:datastoreItem xmlns:ds="http://schemas.openxmlformats.org/officeDocument/2006/customXml" ds:itemID="{E7866CFD-F94E-4AE5-ACEA-86FEC0F48A1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7</TotalTime>
  <Words>1467</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PMingLiU</vt:lpstr>
      <vt:lpstr>Arial</vt:lpstr>
      <vt:lpstr>Calibri</vt:lpstr>
      <vt:lpstr>Rockwell</vt:lpstr>
      <vt:lpstr>Tahoma</vt:lpstr>
      <vt:lpstr>Times New Roman</vt:lpstr>
      <vt:lpstr>Tw Cen MT</vt:lpstr>
      <vt:lpstr>Wingdings</vt:lpstr>
      <vt:lpstr>Circuit</vt:lpstr>
      <vt:lpstr>DRIVER DROWSINESS DETECTION  WITH DEEP LEARNING ON Neural Networks</vt:lpstr>
      <vt:lpstr>Roles and responsibilities </vt:lpstr>
      <vt:lpstr>Motivation</vt:lpstr>
      <vt:lpstr>Objective</vt:lpstr>
      <vt:lpstr>Related work</vt:lpstr>
      <vt:lpstr>Related work cont</vt:lpstr>
      <vt:lpstr>Problem statement</vt:lpstr>
      <vt:lpstr>Proposed system</vt:lpstr>
      <vt:lpstr>Experimental results</vt:lpstr>
      <vt:lpstr>Experimental results</vt:lpstr>
      <vt:lpstr>Experimental results</vt:lpstr>
      <vt:lpstr>Experimental results</vt:lpstr>
      <vt:lpstr>Experimental results</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DRIVER DROWSINESS DETECTION  WITH DEEP LEARNING ON NEURAl NEtworks</dc:title>
  <dc:creator>Vyshnavi Chakka</dc:creator>
  <cp:lastModifiedBy>Ramya Sri Sadineni</cp:lastModifiedBy>
  <cp:revision>5</cp:revision>
  <dcterms:created xsi:type="dcterms:W3CDTF">2024-04-19T23:08:00Z</dcterms:created>
  <dcterms:modified xsi:type="dcterms:W3CDTF">2025-04-15T14:43:47Z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B630C1BFD3D74188B8347538B24F68D1_12</vt:lpwstr>
  </property>
  <property fmtid="{D5CDD505-2E9C-101B-9397-08002B2CF9AE}" pid="4" name="KSOProductBuildVer">
    <vt:lpwstr>1033-12.2.0.13489</vt:lpwstr>
  </property>
</Properties>
</file>