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1" r:id="rId5"/>
    <p:sldId id="263" r:id="rId6"/>
    <p:sldId id="268" r:id="rId7"/>
    <p:sldId id="270" r:id="rId8"/>
    <p:sldId id="271" r:id="rId9"/>
    <p:sldId id="272" r:id="rId10"/>
    <p:sldId id="273" r:id="rId11"/>
    <p:sldId id="274" r:id="rId12"/>
    <p:sldId id="278" r:id="rId13"/>
    <p:sldId id="275" r:id="rId14"/>
    <p:sldId id="276" r:id="rId15"/>
    <p:sldId id="277" r:id="rId16"/>
    <p:sldId id="262" r:id="rId17"/>
    <p:sldId id="279"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499D4-86C2-4B86-9BBD-854197CE1679}" v="2" dt="2024-03-22T23:41:41.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10C68-B77B-4431-A0A7-693CF58E734A}"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2EA21-F04E-4710-B9FC-7A1962EBE760}" type="slidenum">
              <a:rPr lang="en-IN" smtClean="0"/>
              <a:t>‹#›</a:t>
            </a:fld>
            <a:endParaRPr lang="en-IN"/>
          </a:p>
        </p:txBody>
      </p:sp>
    </p:spTree>
    <p:extLst>
      <p:ext uri="{BB962C8B-B14F-4D97-AF65-F5344CB8AC3E}">
        <p14:creationId xmlns:p14="http://schemas.microsoft.com/office/powerpoint/2010/main" val="13378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534E-BF6C-2CFD-16E9-84EA61721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80B7E-AAA9-C962-786B-78A0B50E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2E0A7F-5868-6266-DF6E-1BBFCC073A0F}"/>
              </a:ext>
            </a:extLst>
          </p:cNvPr>
          <p:cNvSpPr>
            <a:spLocks noGrp="1"/>
          </p:cNvSpPr>
          <p:nvPr>
            <p:ph type="dt" sz="half" idx="10"/>
          </p:nvPr>
        </p:nvSpPr>
        <p:spPr/>
        <p:txBody>
          <a:bodyPr/>
          <a:lstStyle/>
          <a:p>
            <a:fld id="{D76D22A1-80C8-41FD-9EB2-220CA3987C90}" type="datetime1">
              <a:rPr lang="en-IN" smtClean="0"/>
              <a:t>05-04-2024</a:t>
            </a:fld>
            <a:endParaRPr lang="en-IN"/>
          </a:p>
        </p:txBody>
      </p:sp>
      <p:sp>
        <p:nvSpPr>
          <p:cNvPr id="5" name="Footer Placeholder 4">
            <a:extLst>
              <a:ext uri="{FF2B5EF4-FFF2-40B4-BE49-F238E27FC236}">
                <a16:creationId xmlns:a16="http://schemas.microsoft.com/office/drawing/2014/main" id="{F7B2573E-23F6-BE97-E5F6-D90496C55B87}"/>
              </a:ext>
            </a:extLst>
          </p:cNvPr>
          <p:cNvSpPr>
            <a:spLocks noGrp="1"/>
          </p:cNvSpPr>
          <p:nvPr>
            <p:ph type="ftr" sz="quarter" idx="11"/>
          </p:nvPr>
        </p:nvSpPr>
        <p:spPr/>
        <p:txBody>
          <a:bodyPr/>
          <a:lstStyle/>
          <a:p>
            <a:r>
              <a:rPr lang="en-IN"/>
              <a:t>VVIT @ Dept. CSM</a:t>
            </a:r>
          </a:p>
        </p:txBody>
      </p:sp>
      <p:sp>
        <p:nvSpPr>
          <p:cNvPr id="6" name="Slide Number Placeholder 5">
            <a:extLst>
              <a:ext uri="{FF2B5EF4-FFF2-40B4-BE49-F238E27FC236}">
                <a16:creationId xmlns:a16="http://schemas.microsoft.com/office/drawing/2014/main" id="{4D7E5366-8A91-F195-6550-6C84F49F44A2}"/>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178751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9AE2-374C-4EF3-9532-31D0CE1D4F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D2E305-5684-04F7-337B-C867ECD394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44A89-E93B-DDA0-25FF-C2242EE97D80}"/>
              </a:ext>
            </a:extLst>
          </p:cNvPr>
          <p:cNvSpPr>
            <a:spLocks noGrp="1"/>
          </p:cNvSpPr>
          <p:nvPr>
            <p:ph type="dt" sz="half" idx="10"/>
          </p:nvPr>
        </p:nvSpPr>
        <p:spPr/>
        <p:txBody>
          <a:bodyPr/>
          <a:lstStyle/>
          <a:p>
            <a:fld id="{E24A806E-3BA0-4E29-9092-FC138E7B8DC4}" type="datetime1">
              <a:rPr lang="en-IN" smtClean="0"/>
              <a:t>05-04-2024</a:t>
            </a:fld>
            <a:endParaRPr lang="en-IN"/>
          </a:p>
        </p:txBody>
      </p:sp>
      <p:sp>
        <p:nvSpPr>
          <p:cNvPr id="5" name="Footer Placeholder 4">
            <a:extLst>
              <a:ext uri="{FF2B5EF4-FFF2-40B4-BE49-F238E27FC236}">
                <a16:creationId xmlns:a16="http://schemas.microsoft.com/office/drawing/2014/main" id="{CBDDB2AC-EE20-661D-48EC-09C572C9F8E2}"/>
              </a:ext>
            </a:extLst>
          </p:cNvPr>
          <p:cNvSpPr>
            <a:spLocks noGrp="1"/>
          </p:cNvSpPr>
          <p:nvPr>
            <p:ph type="ftr" sz="quarter" idx="11"/>
          </p:nvPr>
        </p:nvSpPr>
        <p:spPr/>
        <p:txBody>
          <a:bodyPr/>
          <a:lstStyle/>
          <a:p>
            <a:r>
              <a:rPr lang="en-IN"/>
              <a:t>VVIT @ Dept. CSM</a:t>
            </a:r>
          </a:p>
        </p:txBody>
      </p:sp>
      <p:sp>
        <p:nvSpPr>
          <p:cNvPr id="6" name="Slide Number Placeholder 5">
            <a:extLst>
              <a:ext uri="{FF2B5EF4-FFF2-40B4-BE49-F238E27FC236}">
                <a16:creationId xmlns:a16="http://schemas.microsoft.com/office/drawing/2014/main" id="{9DA2A3F4-0238-70CC-420E-0F280FECAE9F}"/>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362195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41AF6-9AAD-E282-9DDD-E66CF88ADC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CF3A46-D4B7-3837-9A94-A663DE2A2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B33946-DFAA-48C8-71CA-3B2501710AE7}"/>
              </a:ext>
            </a:extLst>
          </p:cNvPr>
          <p:cNvSpPr>
            <a:spLocks noGrp="1"/>
          </p:cNvSpPr>
          <p:nvPr>
            <p:ph type="dt" sz="half" idx="10"/>
          </p:nvPr>
        </p:nvSpPr>
        <p:spPr/>
        <p:txBody>
          <a:bodyPr/>
          <a:lstStyle/>
          <a:p>
            <a:fld id="{A1D3DEBD-F8E9-4B85-91F2-14B44CEE7C78}" type="datetime1">
              <a:rPr lang="en-IN" smtClean="0"/>
              <a:t>05-04-2024</a:t>
            </a:fld>
            <a:endParaRPr lang="en-IN"/>
          </a:p>
        </p:txBody>
      </p:sp>
      <p:sp>
        <p:nvSpPr>
          <p:cNvPr id="5" name="Footer Placeholder 4">
            <a:extLst>
              <a:ext uri="{FF2B5EF4-FFF2-40B4-BE49-F238E27FC236}">
                <a16:creationId xmlns:a16="http://schemas.microsoft.com/office/drawing/2014/main" id="{437106D7-F25C-47BB-2611-089736A84EF9}"/>
              </a:ext>
            </a:extLst>
          </p:cNvPr>
          <p:cNvSpPr>
            <a:spLocks noGrp="1"/>
          </p:cNvSpPr>
          <p:nvPr>
            <p:ph type="ftr" sz="quarter" idx="11"/>
          </p:nvPr>
        </p:nvSpPr>
        <p:spPr/>
        <p:txBody>
          <a:bodyPr/>
          <a:lstStyle/>
          <a:p>
            <a:r>
              <a:rPr lang="en-IN"/>
              <a:t>VVIT @ Dept. CSM</a:t>
            </a:r>
          </a:p>
        </p:txBody>
      </p:sp>
      <p:sp>
        <p:nvSpPr>
          <p:cNvPr id="6" name="Slide Number Placeholder 5">
            <a:extLst>
              <a:ext uri="{FF2B5EF4-FFF2-40B4-BE49-F238E27FC236}">
                <a16:creationId xmlns:a16="http://schemas.microsoft.com/office/drawing/2014/main" id="{9FE811E5-1590-562C-784B-5F2A1B3D365F}"/>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258582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E308-5323-AE5D-6FA7-ED71A6BAE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A451D-BD97-7FD0-FF0C-A5112C679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1E600-3BBF-7179-64F8-7BF678584D79}"/>
              </a:ext>
            </a:extLst>
          </p:cNvPr>
          <p:cNvSpPr>
            <a:spLocks noGrp="1"/>
          </p:cNvSpPr>
          <p:nvPr>
            <p:ph type="dt" sz="half" idx="10"/>
          </p:nvPr>
        </p:nvSpPr>
        <p:spPr/>
        <p:txBody>
          <a:bodyPr/>
          <a:lstStyle/>
          <a:p>
            <a:fld id="{EDDD6781-B458-4F1E-89C7-8BAD1CE7B045}" type="datetime1">
              <a:rPr lang="en-IN" smtClean="0"/>
              <a:t>05-04-2024</a:t>
            </a:fld>
            <a:endParaRPr lang="en-IN"/>
          </a:p>
        </p:txBody>
      </p:sp>
      <p:sp>
        <p:nvSpPr>
          <p:cNvPr id="5" name="Footer Placeholder 4">
            <a:extLst>
              <a:ext uri="{FF2B5EF4-FFF2-40B4-BE49-F238E27FC236}">
                <a16:creationId xmlns:a16="http://schemas.microsoft.com/office/drawing/2014/main" id="{B5A049D0-589B-356A-C132-17EC1259BAA1}"/>
              </a:ext>
            </a:extLst>
          </p:cNvPr>
          <p:cNvSpPr>
            <a:spLocks noGrp="1"/>
          </p:cNvSpPr>
          <p:nvPr>
            <p:ph type="ftr" sz="quarter" idx="11"/>
          </p:nvPr>
        </p:nvSpPr>
        <p:spPr/>
        <p:txBody>
          <a:bodyPr/>
          <a:lstStyle/>
          <a:p>
            <a:r>
              <a:rPr lang="en-IN"/>
              <a:t>VVIT @ Dept. CSM</a:t>
            </a:r>
          </a:p>
        </p:txBody>
      </p:sp>
      <p:sp>
        <p:nvSpPr>
          <p:cNvPr id="6" name="Slide Number Placeholder 5">
            <a:extLst>
              <a:ext uri="{FF2B5EF4-FFF2-40B4-BE49-F238E27FC236}">
                <a16:creationId xmlns:a16="http://schemas.microsoft.com/office/drawing/2014/main" id="{4ADB78BB-28AC-EA14-DC42-29260E08FF3D}"/>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394619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07D0-82DE-FA4A-EADB-1BEC487AB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8600A5-5C2C-00C3-916A-DF6214BB9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2F5CE-74CC-CF22-710E-082B7D801E88}"/>
              </a:ext>
            </a:extLst>
          </p:cNvPr>
          <p:cNvSpPr>
            <a:spLocks noGrp="1"/>
          </p:cNvSpPr>
          <p:nvPr>
            <p:ph type="dt" sz="half" idx="10"/>
          </p:nvPr>
        </p:nvSpPr>
        <p:spPr/>
        <p:txBody>
          <a:bodyPr/>
          <a:lstStyle/>
          <a:p>
            <a:fld id="{D5A15B9F-99C5-4D34-AD39-DEF118072E99}" type="datetime1">
              <a:rPr lang="en-IN" smtClean="0"/>
              <a:t>05-04-2024</a:t>
            </a:fld>
            <a:endParaRPr lang="en-IN"/>
          </a:p>
        </p:txBody>
      </p:sp>
      <p:sp>
        <p:nvSpPr>
          <p:cNvPr id="5" name="Footer Placeholder 4">
            <a:extLst>
              <a:ext uri="{FF2B5EF4-FFF2-40B4-BE49-F238E27FC236}">
                <a16:creationId xmlns:a16="http://schemas.microsoft.com/office/drawing/2014/main" id="{148AAAD5-EBF3-6851-32E4-D4FBA96C1FDB}"/>
              </a:ext>
            </a:extLst>
          </p:cNvPr>
          <p:cNvSpPr>
            <a:spLocks noGrp="1"/>
          </p:cNvSpPr>
          <p:nvPr>
            <p:ph type="ftr" sz="quarter" idx="11"/>
          </p:nvPr>
        </p:nvSpPr>
        <p:spPr/>
        <p:txBody>
          <a:bodyPr/>
          <a:lstStyle/>
          <a:p>
            <a:r>
              <a:rPr lang="en-IN"/>
              <a:t>VVIT @ Dept. CSM</a:t>
            </a:r>
          </a:p>
        </p:txBody>
      </p:sp>
      <p:sp>
        <p:nvSpPr>
          <p:cNvPr id="6" name="Slide Number Placeholder 5">
            <a:extLst>
              <a:ext uri="{FF2B5EF4-FFF2-40B4-BE49-F238E27FC236}">
                <a16:creationId xmlns:a16="http://schemas.microsoft.com/office/drawing/2014/main" id="{05573601-9A03-2F15-2F0A-327D55FFD25C}"/>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100187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6E04-DE19-84EF-6EAD-5E68D54F7A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36FCB-7A4F-B695-D2E9-54090A9445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EC53CD-6C00-99BA-5BD0-0E766D390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A650DD-602A-CC85-5499-22E0FF3010F3}"/>
              </a:ext>
            </a:extLst>
          </p:cNvPr>
          <p:cNvSpPr>
            <a:spLocks noGrp="1"/>
          </p:cNvSpPr>
          <p:nvPr>
            <p:ph type="dt" sz="half" idx="10"/>
          </p:nvPr>
        </p:nvSpPr>
        <p:spPr/>
        <p:txBody>
          <a:bodyPr/>
          <a:lstStyle/>
          <a:p>
            <a:fld id="{ABF0F8DB-3DF3-473B-ACEF-A2A5EAF11EE1}" type="datetime1">
              <a:rPr lang="en-IN" smtClean="0"/>
              <a:t>05-04-2024</a:t>
            </a:fld>
            <a:endParaRPr lang="en-IN"/>
          </a:p>
        </p:txBody>
      </p:sp>
      <p:sp>
        <p:nvSpPr>
          <p:cNvPr id="6" name="Footer Placeholder 5">
            <a:extLst>
              <a:ext uri="{FF2B5EF4-FFF2-40B4-BE49-F238E27FC236}">
                <a16:creationId xmlns:a16="http://schemas.microsoft.com/office/drawing/2014/main" id="{EB49BBE1-B537-7E2E-C2C4-08845C67D111}"/>
              </a:ext>
            </a:extLst>
          </p:cNvPr>
          <p:cNvSpPr>
            <a:spLocks noGrp="1"/>
          </p:cNvSpPr>
          <p:nvPr>
            <p:ph type="ftr" sz="quarter" idx="11"/>
          </p:nvPr>
        </p:nvSpPr>
        <p:spPr/>
        <p:txBody>
          <a:bodyPr/>
          <a:lstStyle/>
          <a:p>
            <a:r>
              <a:rPr lang="en-IN"/>
              <a:t>VVIT @ Dept. CSM</a:t>
            </a:r>
          </a:p>
        </p:txBody>
      </p:sp>
      <p:sp>
        <p:nvSpPr>
          <p:cNvPr id="7" name="Slide Number Placeholder 6">
            <a:extLst>
              <a:ext uri="{FF2B5EF4-FFF2-40B4-BE49-F238E27FC236}">
                <a16:creationId xmlns:a16="http://schemas.microsoft.com/office/drawing/2014/main" id="{3FF4B757-EF27-F899-BAF4-B18811737387}"/>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217936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A2E0-9C62-08C2-AB3E-B35BC5C5A0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222F9-75B3-17FE-C283-DD4BECA43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1EB91-21C0-BA49-75C9-60FD0E0EF9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401927-DF5C-9C56-8562-7016E6572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C59F2-F071-5440-8C46-00C73B7D0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961286-08BE-878F-F428-4DDDD6BC5679}"/>
              </a:ext>
            </a:extLst>
          </p:cNvPr>
          <p:cNvSpPr>
            <a:spLocks noGrp="1"/>
          </p:cNvSpPr>
          <p:nvPr>
            <p:ph type="dt" sz="half" idx="10"/>
          </p:nvPr>
        </p:nvSpPr>
        <p:spPr/>
        <p:txBody>
          <a:bodyPr/>
          <a:lstStyle/>
          <a:p>
            <a:fld id="{FB06E92C-520F-465F-BCA0-FACEFE84FA97}" type="datetime1">
              <a:rPr lang="en-IN" smtClean="0"/>
              <a:t>05-04-2024</a:t>
            </a:fld>
            <a:endParaRPr lang="en-IN"/>
          </a:p>
        </p:txBody>
      </p:sp>
      <p:sp>
        <p:nvSpPr>
          <p:cNvPr id="8" name="Footer Placeholder 7">
            <a:extLst>
              <a:ext uri="{FF2B5EF4-FFF2-40B4-BE49-F238E27FC236}">
                <a16:creationId xmlns:a16="http://schemas.microsoft.com/office/drawing/2014/main" id="{811F68E0-6F17-B4CD-53C3-DFC164696B83}"/>
              </a:ext>
            </a:extLst>
          </p:cNvPr>
          <p:cNvSpPr>
            <a:spLocks noGrp="1"/>
          </p:cNvSpPr>
          <p:nvPr>
            <p:ph type="ftr" sz="quarter" idx="11"/>
          </p:nvPr>
        </p:nvSpPr>
        <p:spPr/>
        <p:txBody>
          <a:bodyPr/>
          <a:lstStyle/>
          <a:p>
            <a:r>
              <a:rPr lang="en-IN"/>
              <a:t>VVIT @ Dept. CSM</a:t>
            </a:r>
          </a:p>
        </p:txBody>
      </p:sp>
      <p:sp>
        <p:nvSpPr>
          <p:cNvPr id="9" name="Slide Number Placeholder 8">
            <a:extLst>
              <a:ext uri="{FF2B5EF4-FFF2-40B4-BE49-F238E27FC236}">
                <a16:creationId xmlns:a16="http://schemas.microsoft.com/office/drawing/2014/main" id="{41AC4CBA-01B5-C2C4-5335-B4EB35E5A07A}"/>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12423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3B32-7417-39CF-B839-3EEB29A1C4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6A2FE7-36B6-6E9C-5856-38F958DDB604}"/>
              </a:ext>
            </a:extLst>
          </p:cNvPr>
          <p:cNvSpPr>
            <a:spLocks noGrp="1"/>
          </p:cNvSpPr>
          <p:nvPr>
            <p:ph type="dt" sz="half" idx="10"/>
          </p:nvPr>
        </p:nvSpPr>
        <p:spPr/>
        <p:txBody>
          <a:bodyPr/>
          <a:lstStyle/>
          <a:p>
            <a:fld id="{65BAB829-DED1-42D5-888F-FF7407A22544}" type="datetime1">
              <a:rPr lang="en-IN" smtClean="0"/>
              <a:t>05-04-2024</a:t>
            </a:fld>
            <a:endParaRPr lang="en-IN"/>
          </a:p>
        </p:txBody>
      </p:sp>
      <p:sp>
        <p:nvSpPr>
          <p:cNvPr id="4" name="Footer Placeholder 3">
            <a:extLst>
              <a:ext uri="{FF2B5EF4-FFF2-40B4-BE49-F238E27FC236}">
                <a16:creationId xmlns:a16="http://schemas.microsoft.com/office/drawing/2014/main" id="{BDE31B30-D694-3C06-A324-C1D899945598}"/>
              </a:ext>
            </a:extLst>
          </p:cNvPr>
          <p:cNvSpPr>
            <a:spLocks noGrp="1"/>
          </p:cNvSpPr>
          <p:nvPr>
            <p:ph type="ftr" sz="quarter" idx="11"/>
          </p:nvPr>
        </p:nvSpPr>
        <p:spPr/>
        <p:txBody>
          <a:bodyPr/>
          <a:lstStyle/>
          <a:p>
            <a:r>
              <a:rPr lang="en-IN"/>
              <a:t>VVIT @ Dept. CSM</a:t>
            </a:r>
          </a:p>
        </p:txBody>
      </p:sp>
      <p:sp>
        <p:nvSpPr>
          <p:cNvPr id="5" name="Slide Number Placeholder 4">
            <a:extLst>
              <a:ext uri="{FF2B5EF4-FFF2-40B4-BE49-F238E27FC236}">
                <a16:creationId xmlns:a16="http://schemas.microsoft.com/office/drawing/2014/main" id="{291F9968-5814-8F57-EE5C-05F51ABB341A}"/>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401253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244DA-A9F6-ED5C-2118-0A44894C883C}"/>
              </a:ext>
            </a:extLst>
          </p:cNvPr>
          <p:cNvSpPr>
            <a:spLocks noGrp="1"/>
          </p:cNvSpPr>
          <p:nvPr>
            <p:ph type="dt" sz="half" idx="10"/>
          </p:nvPr>
        </p:nvSpPr>
        <p:spPr/>
        <p:txBody>
          <a:bodyPr/>
          <a:lstStyle/>
          <a:p>
            <a:fld id="{1E6DF87D-13C1-4F92-9654-2ADEF0860F90}" type="datetime1">
              <a:rPr lang="en-IN" smtClean="0"/>
              <a:t>05-04-2024</a:t>
            </a:fld>
            <a:endParaRPr lang="en-IN"/>
          </a:p>
        </p:txBody>
      </p:sp>
      <p:sp>
        <p:nvSpPr>
          <p:cNvPr id="3" name="Footer Placeholder 2">
            <a:extLst>
              <a:ext uri="{FF2B5EF4-FFF2-40B4-BE49-F238E27FC236}">
                <a16:creationId xmlns:a16="http://schemas.microsoft.com/office/drawing/2014/main" id="{C7500EC8-C1AB-B577-EA4E-7D2E7D7F1C35}"/>
              </a:ext>
            </a:extLst>
          </p:cNvPr>
          <p:cNvSpPr>
            <a:spLocks noGrp="1"/>
          </p:cNvSpPr>
          <p:nvPr>
            <p:ph type="ftr" sz="quarter" idx="11"/>
          </p:nvPr>
        </p:nvSpPr>
        <p:spPr/>
        <p:txBody>
          <a:bodyPr/>
          <a:lstStyle/>
          <a:p>
            <a:r>
              <a:rPr lang="en-IN"/>
              <a:t>VVIT @ Dept. CSM</a:t>
            </a:r>
          </a:p>
        </p:txBody>
      </p:sp>
      <p:sp>
        <p:nvSpPr>
          <p:cNvPr id="4" name="Slide Number Placeholder 3">
            <a:extLst>
              <a:ext uri="{FF2B5EF4-FFF2-40B4-BE49-F238E27FC236}">
                <a16:creationId xmlns:a16="http://schemas.microsoft.com/office/drawing/2014/main" id="{0B839834-7C1C-DD95-00F7-1046CC02C973}"/>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32942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408B-6746-EBBF-A1B8-482E0D54E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DA8A51-0194-E201-F62E-7028F44903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ADF6D2-0007-C8C6-5E66-A73252FA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9C60F-EE63-63C0-A3C9-201A1DEB63F4}"/>
              </a:ext>
            </a:extLst>
          </p:cNvPr>
          <p:cNvSpPr>
            <a:spLocks noGrp="1"/>
          </p:cNvSpPr>
          <p:nvPr>
            <p:ph type="dt" sz="half" idx="10"/>
          </p:nvPr>
        </p:nvSpPr>
        <p:spPr/>
        <p:txBody>
          <a:bodyPr/>
          <a:lstStyle/>
          <a:p>
            <a:fld id="{2F2F886F-6DAA-4485-A25E-1C3E421082E7}" type="datetime1">
              <a:rPr lang="en-IN" smtClean="0"/>
              <a:t>05-04-2024</a:t>
            </a:fld>
            <a:endParaRPr lang="en-IN"/>
          </a:p>
        </p:txBody>
      </p:sp>
      <p:sp>
        <p:nvSpPr>
          <p:cNvPr id="6" name="Footer Placeholder 5">
            <a:extLst>
              <a:ext uri="{FF2B5EF4-FFF2-40B4-BE49-F238E27FC236}">
                <a16:creationId xmlns:a16="http://schemas.microsoft.com/office/drawing/2014/main" id="{71E88CB9-B2B4-DD3C-DF42-5FF8C80C0643}"/>
              </a:ext>
            </a:extLst>
          </p:cNvPr>
          <p:cNvSpPr>
            <a:spLocks noGrp="1"/>
          </p:cNvSpPr>
          <p:nvPr>
            <p:ph type="ftr" sz="quarter" idx="11"/>
          </p:nvPr>
        </p:nvSpPr>
        <p:spPr/>
        <p:txBody>
          <a:bodyPr/>
          <a:lstStyle/>
          <a:p>
            <a:r>
              <a:rPr lang="en-IN"/>
              <a:t>VVIT @ Dept. CSM</a:t>
            </a:r>
          </a:p>
        </p:txBody>
      </p:sp>
      <p:sp>
        <p:nvSpPr>
          <p:cNvPr id="7" name="Slide Number Placeholder 6">
            <a:extLst>
              <a:ext uri="{FF2B5EF4-FFF2-40B4-BE49-F238E27FC236}">
                <a16:creationId xmlns:a16="http://schemas.microsoft.com/office/drawing/2014/main" id="{5B5FCC53-DC75-9AFB-03C5-B065AC50C19F}"/>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404566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14FA-37B6-93A5-E0E8-E926B5368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0E05A2-0EA7-C30C-EFFA-E0B149436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B07175-07C8-0612-615D-57BF8C074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36AA1-2BD7-CB7C-1AA4-34D02985A83E}"/>
              </a:ext>
            </a:extLst>
          </p:cNvPr>
          <p:cNvSpPr>
            <a:spLocks noGrp="1"/>
          </p:cNvSpPr>
          <p:nvPr>
            <p:ph type="dt" sz="half" idx="10"/>
          </p:nvPr>
        </p:nvSpPr>
        <p:spPr/>
        <p:txBody>
          <a:bodyPr/>
          <a:lstStyle/>
          <a:p>
            <a:fld id="{3293ABF9-7BE7-4822-A8C4-26DE062C25C3}" type="datetime1">
              <a:rPr lang="en-IN" smtClean="0"/>
              <a:t>05-04-2024</a:t>
            </a:fld>
            <a:endParaRPr lang="en-IN"/>
          </a:p>
        </p:txBody>
      </p:sp>
      <p:sp>
        <p:nvSpPr>
          <p:cNvPr id="6" name="Footer Placeholder 5">
            <a:extLst>
              <a:ext uri="{FF2B5EF4-FFF2-40B4-BE49-F238E27FC236}">
                <a16:creationId xmlns:a16="http://schemas.microsoft.com/office/drawing/2014/main" id="{37CC2950-CA0B-091E-E2BA-A60E75FD6138}"/>
              </a:ext>
            </a:extLst>
          </p:cNvPr>
          <p:cNvSpPr>
            <a:spLocks noGrp="1"/>
          </p:cNvSpPr>
          <p:nvPr>
            <p:ph type="ftr" sz="quarter" idx="11"/>
          </p:nvPr>
        </p:nvSpPr>
        <p:spPr/>
        <p:txBody>
          <a:bodyPr/>
          <a:lstStyle/>
          <a:p>
            <a:r>
              <a:rPr lang="en-IN"/>
              <a:t>VVIT @ Dept. CSM</a:t>
            </a:r>
          </a:p>
        </p:txBody>
      </p:sp>
      <p:sp>
        <p:nvSpPr>
          <p:cNvPr id="7" name="Slide Number Placeholder 6">
            <a:extLst>
              <a:ext uri="{FF2B5EF4-FFF2-40B4-BE49-F238E27FC236}">
                <a16:creationId xmlns:a16="http://schemas.microsoft.com/office/drawing/2014/main" id="{EB068AF4-0554-5223-D39A-DA1DC68D03CE}"/>
              </a:ext>
            </a:extLst>
          </p:cNvPr>
          <p:cNvSpPr>
            <a:spLocks noGrp="1"/>
          </p:cNvSpPr>
          <p:nvPr>
            <p:ph type="sldNum" sz="quarter" idx="12"/>
          </p:nvPr>
        </p:nvSpPr>
        <p:spPr/>
        <p:txBody>
          <a:bodyPr/>
          <a:lstStyle/>
          <a:p>
            <a:fld id="{0F06A4E2-163B-4ABA-8562-AD05AC3F17C5}" type="slidenum">
              <a:rPr lang="en-IN" smtClean="0"/>
              <a:t>‹#›</a:t>
            </a:fld>
            <a:endParaRPr lang="en-IN"/>
          </a:p>
        </p:txBody>
      </p:sp>
    </p:spTree>
    <p:extLst>
      <p:ext uri="{BB962C8B-B14F-4D97-AF65-F5344CB8AC3E}">
        <p14:creationId xmlns:p14="http://schemas.microsoft.com/office/powerpoint/2010/main" val="217663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F6F91-B629-DA42-57EF-31DA782B6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ECB1-08ED-AF18-FDF8-8FE7F9F7D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C7C5D-06B8-2007-9878-FF4B74A5D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58A13-E4EE-47CE-B278-F0E1C31E7D05}" type="datetime1">
              <a:rPr lang="en-IN" smtClean="0"/>
              <a:t>05-04-2024</a:t>
            </a:fld>
            <a:endParaRPr lang="en-IN"/>
          </a:p>
        </p:txBody>
      </p:sp>
      <p:sp>
        <p:nvSpPr>
          <p:cNvPr id="5" name="Footer Placeholder 4">
            <a:extLst>
              <a:ext uri="{FF2B5EF4-FFF2-40B4-BE49-F238E27FC236}">
                <a16:creationId xmlns:a16="http://schemas.microsoft.com/office/drawing/2014/main" id="{0638ADC9-EB89-D372-7DE5-F164AC424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VVIT @ Dept. CSM</a:t>
            </a:r>
          </a:p>
        </p:txBody>
      </p:sp>
      <p:sp>
        <p:nvSpPr>
          <p:cNvPr id="6" name="Slide Number Placeholder 5">
            <a:extLst>
              <a:ext uri="{FF2B5EF4-FFF2-40B4-BE49-F238E27FC236}">
                <a16:creationId xmlns:a16="http://schemas.microsoft.com/office/drawing/2014/main" id="{454E92DD-B99B-9C26-E756-4CB70ABD4D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6A4E2-163B-4ABA-8562-AD05AC3F17C5}" type="slidenum">
              <a:rPr lang="en-IN" smtClean="0"/>
              <a:t>‹#›</a:t>
            </a:fld>
            <a:endParaRPr lang="en-IN"/>
          </a:p>
        </p:txBody>
      </p:sp>
    </p:spTree>
    <p:extLst>
      <p:ext uri="{BB962C8B-B14F-4D97-AF65-F5344CB8AC3E}">
        <p14:creationId xmlns:p14="http://schemas.microsoft.com/office/powerpoint/2010/main" val="216672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135929" y="877163"/>
            <a:ext cx="11920141" cy="6120137"/>
          </a:xfrm>
          <a:prstGeom prst="rect">
            <a:avLst/>
          </a:prstGeom>
          <a:noFill/>
        </p:spPr>
        <p:txBody>
          <a:bodyPr wrap="square" rtlCol="0">
            <a:spAutoFit/>
          </a:bodyPr>
          <a:lstStyle/>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Project Title:  </a:t>
            </a:r>
            <a:r>
              <a:rPr lang="en-GB" dirty="0" err="1">
                <a:solidFill>
                  <a:srgbClr val="111111"/>
                </a:solidFill>
              </a:rPr>
              <a:t>MediEthiCare</a:t>
            </a:r>
            <a:endParaRPr lang="en-GB" dirty="0">
              <a:solidFill>
                <a:srgbClr val="111111"/>
              </a:solidFill>
            </a:endParaRPr>
          </a:p>
          <a:p>
            <a:endParaRPr lang="en-GB" dirty="0">
              <a:solidFill>
                <a:srgbClr val="111111"/>
              </a:solidFill>
            </a:endParaRPr>
          </a:p>
          <a:p>
            <a:r>
              <a:rPr lang="en-US" dirty="0"/>
              <a:t>Develop Application to regulate health care sector from exploiting people during medical emergencies and pandemic situations</a:t>
            </a:r>
            <a:endParaRPr lang="en-GB" dirty="0">
              <a:solidFill>
                <a:srgbClr val="111111"/>
              </a:solidFill>
            </a:endParaRPr>
          </a:p>
          <a:p>
            <a:pPr algn="l"/>
            <a:endParaRPr lang="en-IN" sz="1800" b="0" i="0" u="none" strike="noStrike" baseline="0" dirty="0">
              <a:solidFill>
                <a:srgbClr val="000000"/>
              </a:solidFill>
            </a:endParaRPr>
          </a:p>
          <a:p>
            <a:pPr marR="0">
              <a:lnSpc>
                <a:spcPct val="107000"/>
              </a:lnSpc>
              <a:spcBef>
                <a:spcPts val="0"/>
              </a:spcBef>
              <a:spcAft>
                <a:spcPts val="800"/>
              </a:spcAft>
            </a:pPr>
            <a:r>
              <a:rPr lang="en-IN" sz="1800" kern="100" dirty="0">
                <a:effectLst/>
                <a:ea typeface="Calibri" panose="020F0502020204030204" pitchFamily="34" charset="0"/>
                <a:cs typeface="Gautami" panose="020B0502040204020203" pitchFamily="34" charset="0"/>
              </a:rPr>
              <a:t>Team Members</a:t>
            </a:r>
            <a:r>
              <a:rPr lang="en-IN" sz="1800" b="1" kern="100" dirty="0">
                <a:effectLst/>
                <a:ea typeface="Calibri" panose="020F0502020204030204" pitchFamily="34" charset="0"/>
                <a:cs typeface="Gautami" panose="020B0502040204020203" pitchFamily="34" charset="0"/>
              </a:rPr>
              <a:t>:</a:t>
            </a:r>
            <a:endParaRPr lang="en-US" sz="1800" kern="100" dirty="0">
              <a:effectLst/>
              <a:ea typeface="Calibri" panose="020F0502020204030204" pitchFamily="34" charset="0"/>
              <a:cs typeface="Gautami" panose="020B0502040204020203" pitchFamily="34" charset="0"/>
            </a:endParaRPr>
          </a:p>
          <a:p>
            <a:pPr marL="742950" lvl="1" indent="-285750">
              <a:lnSpc>
                <a:spcPct val="107000"/>
              </a:lnSpc>
              <a:spcAft>
                <a:spcPts val="800"/>
              </a:spcAft>
              <a:buFont typeface="Wingdings" panose="05000000000000000000" pitchFamily="2" charset="2"/>
              <a:buChar char="v"/>
            </a:pPr>
            <a:r>
              <a:rPr lang="en-IN" kern="100" dirty="0">
                <a:ea typeface="Calibri" panose="020F0502020204030204" pitchFamily="34" charset="0"/>
                <a:cs typeface="Gautami" panose="020B0502040204020203" pitchFamily="34" charset="0"/>
              </a:rPr>
              <a:t>S. Ramya</a:t>
            </a:r>
            <a:r>
              <a:rPr lang="en-IN" kern="100" dirty="0">
                <a:effectLst/>
                <a:ea typeface="Calibri" panose="020F0502020204030204" pitchFamily="34" charset="0"/>
                <a:cs typeface="Gautami" panose="020B0502040204020203" pitchFamily="34" charset="0"/>
              </a:rPr>
              <a:t>              -     20BQ1A4253</a:t>
            </a:r>
            <a:endParaRPr lang="en-US" kern="100" dirty="0">
              <a:effectLst/>
              <a:ea typeface="Calibri" panose="020F0502020204030204" pitchFamily="34" charset="0"/>
              <a:cs typeface="Gautami" panose="020B0502040204020203" pitchFamily="34" charset="0"/>
            </a:endParaRPr>
          </a:p>
          <a:p>
            <a:pPr marL="742950" lvl="1" indent="-285750">
              <a:lnSpc>
                <a:spcPct val="107000"/>
              </a:lnSpc>
              <a:spcAft>
                <a:spcPts val="800"/>
              </a:spcAft>
              <a:buFont typeface="Wingdings" panose="05000000000000000000" pitchFamily="2" charset="2"/>
              <a:buChar char="v"/>
            </a:pPr>
            <a:r>
              <a:rPr lang="en-IN" kern="100" dirty="0">
                <a:ea typeface="Calibri" panose="020F0502020204030204" pitchFamily="34" charset="0"/>
                <a:cs typeface="Gautami" panose="020B0502040204020203" pitchFamily="34" charset="0"/>
              </a:rPr>
              <a:t>P. Hema Sri</a:t>
            </a:r>
            <a:r>
              <a:rPr lang="en-IN" kern="100" dirty="0">
                <a:effectLst/>
                <a:ea typeface="Calibri" panose="020F0502020204030204" pitchFamily="34" charset="0"/>
                <a:cs typeface="Gautami" panose="020B0502040204020203" pitchFamily="34" charset="0"/>
              </a:rPr>
              <a:t>          -     20BQ1A4244</a:t>
            </a:r>
            <a:endParaRPr lang="en-US" kern="100" dirty="0">
              <a:effectLst/>
              <a:ea typeface="Calibri" panose="020F0502020204030204" pitchFamily="34" charset="0"/>
              <a:cs typeface="Gautami" panose="020B0502040204020203" pitchFamily="34" charset="0"/>
            </a:endParaRPr>
          </a:p>
          <a:p>
            <a:pPr marL="742950" lvl="1" indent="-285750">
              <a:lnSpc>
                <a:spcPct val="107000"/>
              </a:lnSpc>
              <a:spcAft>
                <a:spcPts val="800"/>
              </a:spcAft>
              <a:buFont typeface="Wingdings" panose="05000000000000000000" pitchFamily="2" charset="2"/>
              <a:buChar char="v"/>
            </a:pPr>
            <a:r>
              <a:rPr lang="en-IN" kern="100" dirty="0">
                <a:ea typeface="Calibri" panose="020F0502020204030204" pitchFamily="34" charset="0"/>
                <a:cs typeface="Gautami" panose="020B0502040204020203" pitchFamily="34" charset="0"/>
              </a:rPr>
              <a:t>K. Jayanth       </a:t>
            </a:r>
            <a:r>
              <a:rPr lang="en-IN" kern="100" dirty="0">
                <a:effectLst/>
                <a:ea typeface="Calibri" panose="020F0502020204030204" pitchFamily="34" charset="0"/>
                <a:cs typeface="Gautami" panose="020B0502040204020203" pitchFamily="34" charset="0"/>
              </a:rPr>
              <a:t>     -     20BQ1A4228        </a:t>
            </a:r>
            <a:endParaRPr lang="en-US" kern="100" dirty="0">
              <a:effectLst/>
              <a:ea typeface="Calibri" panose="020F0502020204030204" pitchFamily="34" charset="0"/>
              <a:cs typeface="Gautami" panose="020B0502040204020203" pitchFamily="34" charset="0"/>
            </a:endParaRPr>
          </a:p>
          <a:p>
            <a:pPr marL="742950" lvl="1" indent="-285750">
              <a:buFont typeface="Wingdings" panose="05000000000000000000" pitchFamily="2" charset="2"/>
              <a:buChar char="v"/>
            </a:pPr>
            <a:r>
              <a:rPr lang="en-IN" dirty="0">
                <a:ea typeface="Calibri" panose="020F0502020204030204" pitchFamily="34" charset="0"/>
                <a:cs typeface="Gautami" panose="020B0502040204020203" pitchFamily="34" charset="0"/>
              </a:rPr>
              <a:t>P. Priestly           </a:t>
            </a:r>
            <a:r>
              <a:rPr lang="en-IN" dirty="0">
                <a:effectLst/>
                <a:ea typeface="Calibri" panose="020F0502020204030204" pitchFamily="34" charset="0"/>
                <a:cs typeface="Gautami" panose="020B0502040204020203" pitchFamily="34" charset="0"/>
              </a:rPr>
              <a:t>  -     20BQ</a:t>
            </a:r>
            <a:r>
              <a:rPr lang="en-IN" dirty="0">
                <a:ea typeface="Calibri" panose="020F0502020204030204" pitchFamily="34" charset="0"/>
                <a:cs typeface="Gautami" panose="020B0502040204020203" pitchFamily="34" charset="0"/>
              </a:rPr>
              <a:t>1</a:t>
            </a:r>
            <a:r>
              <a:rPr lang="en-IN" dirty="0">
                <a:effectLst/>
                <a:ea typeface="Calibri" panose="020F0502020204030204" pitchFamily="34" charset="0"/>
                <a:cs typeface="Gautami" panose="020B0502040204020203" pitchFamily="34" charset="0"/>
              </a:rPr>
              <a:t>A4241</a:t>
            </a:r>
            <a:endParaRPr lang="en-US" kern="100" dirty="0">
              <a:effectLst/>
              <a:ea typeface="Calibri" panose="020F0502020204030204" pitchFamily="34" charset="0"/>
              <a:cs typeface="Gautami" panose="020B0502040204020203" pitchFamily="34" charset="0"/>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Under Guidance of : </a:t>
            </a:r>
            <a:r>
              <a:rPr lang="en-IN" dirty="0"/>
              <a:t>Mr. S L V </a:t>
            </a:r>
            <a:r>
              <a:rPr lang="en-IN" dirty="0" err="1"/>
              <a:t>V</a:t>
            </a:r>
            <a:r>
              <a:rPr lang="en-IN" dirty="0"/>
              <a:t> D Sarma</a:t>
            </a: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(Project Guide)								                               </a:t>
            </a:r>
            <a:r>
              <a:rPr lang="en-GB" dirty="0" err="1">
                <a:solidFill>
                  <a:srgbClr val="111111"/>
                </a:solidFill>
              </a:rPr>
              <a:t>HoD</a:t>
            </a:r>
            <a:r>
              <a:rPr lang="en-GB" dirty="0">
                <a:solidFill>
                  <a:srgbClr val="111111"/>
                </a:solidFill>
              </a:rPr>
              <a:t>-CSM,</a:t>
            </a:r>
          </a:p>
          <a:p>
            <a:r>
              <a:rPr lang="en-GB" dirty="0">
                <a:solidFill>
                  <a:srgbClr val="111111"/>
                </a:solidFill>
              </a:rPr>
              <a:t>      Mr. </a:t>
            </a:r>
            <a:r>
              <a:rPr lang="en-IN" dirty="0"/>
              <a:t>. S L V </a:t>
            </a:r>
            <a:r>
              <a:rPr lang="en-IN" dirty="0" err="1"/>
              <a:t>V</a:t>
            </a:r>
            <a:r>
              <a:rPr lang="en-IN" dirty="0"/>
              <a:t> D Sarma</a:t>
            </a:r>
            <a:r>
              <a:rPr lang="en-IN" sz="1800" dirty="0">
                <a:effectLst/>
                <a:ea typeface="Calibri" panose="020F0502020204030204" pitchFamily="34" charset="0"/>
                <a:cs typeface="Gautami" panose="020B0502040204020203" pitchFamily="34" charset="0"/>
              </a:rPr>
              <a:t>                                                                                                                                               </a:t>
            </a:r>
            <a:r>
              <a:rPr lang="en-GB" dirty="0" err="1">
                <a:solidFill>
                  <a:srgbClr val="111111"/>
                </a:solidFill>
              </a:rPr>
              <a:t>Dr.K.Suresh</a:t>
            </a:r>
            <a:r>
              <a:rPr lang="en-GB" dirty="0">
                <a:solidFill>
                  <a:srgbClr val="111111"/>
                </a:solidFill>
              </a:rPr>
              <a:t> Babu </a:t>
            </a:r>
          </a:p>
          <a:p>
            <a:r>
              <a:rPr lang="en-GB" dirty="0">
                <a:solidFill>
                  <a:srgbClr val="111111"/>
                </a:solidFill>
              </a:rPr>
              <a:t>							            		</a:t>
            </a: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3DCE0033-3720-944C-E599-B069BFF36DAF}"/>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p:txBody>
      </p:sp>
    </p:spTree>
    <p:extLst>
      <p:ext uri="{BB962C8B-B14F-4D97-AF65-F5344CB8AC3E}">
        <p14:creationId xmlns:p14="http://schemas.microsoft.com/office/powerpoint/2010/main" val="78980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10</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7017306"/>
          </a:xfrm>
          <a:prstGeom prst="rect">
            <a:avLst/>
          </a:prstGeom>
          <a:noFill/>
        </p:spPr>
        <p:txBody>
          <a:bodyPr wrap="square" rtlCol="0">
            <a:spAutoFit/>
          </a:bodyPr>
          <a:lstStyle/>
          <a:p>
            <a:pPr marL="285750" indent="-285750">
              <a:buFont typeface="Wingdings" panose="05000000000000000000" pitchFamily="2" charset="2"/>
              <a:buChar char="v"/>
            </a:pPr>
            <a:r>
              <a:rPr lang="en-GB" dirty="0">
                <a:solidFill>
                  <a:srgbClr val="111111"/>
                </a:solidFill>
              </a:rPr>
              <a:t>Problem Statement Title: </a:t>
            </a:r>
            <a:r>
              <a:rPr lang="en-US" dirty="0"/>
              <a:t>Develop Application to regulate health care sector from exploiting people during medical emergencies and pandemic situations</a:t>
            </a:r>
            <a:endParaRPr lang="en-GB" dirty="0">
              <a:solidFill>
                <a:srgbClr val="111111"/>
              </a:solidFill>
            </a:endParaRPr>
          </a:p>
          <a:p>
            <a:r>
              <a:rPr lang="en-GB" dirty="0">
                <a:solidFill>
                  <a:srgbClr val="111111"/>
                </a:solidFill>
              </a:rPr>
              <a:t>	</a:t>
            </a:r>
          </a:p>
          <a:p>
            <a:r>
              <a:rPr lang="en-GB" dirty="0">
                <a:solidFill>
                  <a:srgbClr val="111111"/>
                </a:solidFill>
              </a:rPr>
              <a:t> </a:t>
            </a:r>
          </a:p>
          <a:p>
            <a:pPr algn="just"/>
            <a:r>
              <a:rPr lang="en-US" dirty="0">
                <a:solidFill>
                  <a:srgbClr val="111111"/>
                </a:solidFill>
              </a:rPr>
              <a:t>The application prioritizes user safety by incorporating an emergency </a:t>
            </a:r>
          </a:p>
          <a:p>
            <a:pPr algn="just"/>
            <a:r>
              <a:rPr lang="en-US" dirty="0">
                <a:solidFill>
                  <a:srgbClr val="111111"/>
                </a:solidFill>
              </a:rPr>
              <a:t>coordination feature that empowers users to swiftly and directly contact </a:t>
            </a:r>
          </a:p>
          <a:p>
            <a:pPr algn="just"/>
            <a:r>
              <a:rPr lang="en-US" dirty="0">
                <a:solidFill>
                  <a:srgbClr val="111111"/>
                </a:solidFill>
              </a:rPr>
              <a:t>assistance in critical situations. This immediate access to emergency </a:t>
            </a:r>
          </a:p>
          <a:p>
            <a:pPr algn="just"/>
            <a:r>
              <a:rPr lang="en-US" dirty="0">
                <a:solidFill>
                  <a:srgbClr val="111111"/>
                </a:solidFill>
              </a:rPr>
              <a:t>services ensures a rapid response when needed most, contributing to an</a:t>
            </a:r>
          </a:p>
          <a:p>
            <a:pPr algn="just"/>
            <a:r>
              <a:rPr lang="en-US" dirty="0">
                <a:solidFill>
                  <a:srgbClr val="111111"/>
                </a:solidFill>
              </a:rPr>
              <a:t> enhanced level of safety and security within the application. </a:t>
            </a:r>
          </a:p>
          <a:p>
            <a:pPr algn="just"/>
            <a:endParaRPr lang="en-US" dirty="0">
              <a:solidFill>
                <a:srgbClr val="111111"/>
              </a:solidFill>
            </a:endParaRPr>
          </a:p>
          <a:p>
            <a:pPr algn="just"/>
            <a:r>
              <a:rPr lang="en-US" dirty="0">
                <a:solidFill>
                  <a:srgbClr val="111111"/>
                </a:solidFill>
              </a:rPr>
              <a:t>The user-friendly interface seamlessly integrates this feature, allowing </a:t>
            </a:r>
          </a:p>
          <a:p>
            <a:pPr algn="just"/>
            <a:r>
              <a:rPr lang="en-US" dirty="0">
                <a:solidFill>
                  <a:srgbClr val="111111"/>
                </a:solidFill>
              </a:rPr>
              <a:t>users to navigate and utilize it intuitively. With real-time assistance </a:t>
            </a:r>
          </a:p>
          <a:p>
            <a:pPr algn="just"/>
            <a:r>
              <a:rPr lang="en-US" dirty="0">
                <a:solidFill>
                  <a:srgbClr val="111111"/>
                </a:solidFill>
              </a:rPr>
              <a:t>capabilities, the emergency coordination option serves as a proactive </a:t>
            </a:r>
          </a:p>
          <a:p>
            <a:pPr algn="just"/>
            <a:r>
              <a:rPr lang="en-US" dirty="0">
                <a:solidFill>
                  <a:srgbClr val="111111"/>
                </a:solidFill>
              </a:rPr>
              <a:t>measure, providing users with the assurance that they can promptly </a:t>
            </a:r>
          </a:p>
          <a:p>
            <a:pPr algn="just"/>
            <a:r>
              <a:rPr lang="en-US" dirty="0">
                <a:solidFill>
                  <a:srgbClr val="111111"/>
                </a:solidFill>
              </a:rPr>
              <a:t>connect with relevant contacts or emergency services in times of urgency.</a:t>
            </a: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pic>
        <p:nvPicPr>
          <p:cNvPr id="3" name="Picture 2">
            <a:extLst>
              <a:ext uri="{FF2B5EF4-FFF2-40B4-BE49-F238E27FC236}">
                <a16:creationId xmlns:a16="http://schemas.microsoft.com/office/drawing/2014/main" id="{2375CEBE-4FF6-AFDD-FA9D-9F937A4905D1}"/>
              </a:ext>
            </a:extLst>
          </p:cNvPr>
          <p:cNvPicPr>
            <a:picLocks noChangeAspect="1"/>
          </p:cNvPicPr>
          <p:nvPr/>
        </p:nvPicPr>
        <p:blipFill rotWithShape="1">
          <a:blip r:embed="rId3"/>
          <a:srcRect l="24750" t="12107" r="22897" b="7225"/>
          <a:stretch/>
        </p:blipFill>
        <p:spPr>
          <a:xfrm>
            <a:off x="7303248" y="2299536"/>
            <a:ext cx="3837450" cy="3326012"/>
          </a:xfrm>
          <a:prstGeom prst="rect">
            <a:avLst/>
          </a:prstGeom>
        </p:spPr>
      </p:pic>
    </p:spTree>
    <p:extLst>
      <p:ext uri="{BB962C8B-B14F-4D97-AF65-F5344CB8AC3E}">
        <p14:creationId xmlns:p14="http://schemas.microsoft.com/office/powerpoint/2010/main" val="185878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11</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8125301"/>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rPr>
              <a:t>Problem Statement Title: </a:t>
            </a:r>
            <a:r>
              <a:rPr lang="en-US" dirty="0"/>
              <a:t>Develop Application to regulate health care sector from exploiting people during medical emergencies and pandemic situations</a:t>
            </a:r>
            <a:endParaRPr lang="en-GB" dirty="0">
              <a:solidFill>
                <a:srgbClr val="111111"/>
              </a:solidFill>
            </a:endParaRPr>
          </a:p>
          <a:p>
            <a:pPr algn="just"/>
            <a:r>
              <a:rPr lang="en-GB" dirty="0">
                <a:solidFill>
                  <a:srgbClr val="111111"/>
                </a:solidFill>
              </a:rPr>
              <a:t>	</a:t>
            </a:r>
          </a:p>
          <a:p>
            <a:pPr algn="just"/>
            <a:r>
              <a:rPr lang="en-GB" dirty="0">
                <a:solidFill>
                  <a:srgbClr val="111111"/>
                </a:solidFill>
              </a:rPr>
              <a:t> </a:t>
            </a:r>
          </a:p>
          <a:p>
            <a:pPr algn="just"/>
            <a:r>
              <a:rPr lang="en-US" dirty="0">
                <a:solidFill>
                  <a:srgbClr val="111111"/>
                </a:solidFill>
              </a:rPr>
              <a:t>The application facilitates a streamlined appointment </a:t>
            </a:r>
          </a:p>
          <a:p>
            <a:pPr algn="just"/>
            <a:r>
              <a:rPr lang="en-US" dirty="0">
                <a:solidFill>
                  <a:srgbClr val="111111"/>
                </a:solidFill>
              </a:rPr>
              <a:t>booking process for patients, allowing them to reserve</a:t>
            </a:r>
          </a:p>
          <a:p>
            <a:pPr algn="just"/>
            <a:r>
              <a:rPr lang="en-US" dirty="0">
                <a:solidFill>
                  <a:srgbClr val="111111"/>
                </a:solidFill>
              </a:rPr>
              <a:t> appointments at their chosen hospital with specific </a:t>
            </a:r>
          </a:p>
          <a:p>
            <a:pPr algn="just"/>
            <a:r>
              <a:rPr lang="en-US" dirty="0">
                <a:solidFill>
                  <a:srgbClr val="111111"/>
                </a:solidFill>
              </a:rPr>
              <a:t>details such as the type of service required, preferred </a:t>
            </a:r>
          </a:p>
          <a:p>
            <a:pPr algn="just"/>
            <a:r>
              <a:rPr lang="en-US" dirty="0">
                <a:solidFill>
                  <a:srgbClr val="111111"/>
                </a:solidFill>
              </a:rPr>
              <a:t>date and time, and the type of appointment needed. </a:t>
            </a:r>
          </a:p>
          <a:p>
            <a:pPr algn="just"/>
            <a:r>
              <a:rPr lang="en-US" dirty="0">
                <a:solidFill>
                  <a:srgbClr val="111111"/>
                </a:solidFill>
              </a:rPr>
              <a:t>This efficient booking system alleviates the need for </a:t>
            </a:r>
          </a:p>
          <a:p>
            <a:pPr algn="just"/>
            <a:r>
              <a:rPr lang="en-US" dirty="0">
                <a:solidFill>
                  <a:srgbClr val="111111"/>
                </a:solidFill>
              </a:rPr>
              <a:t>patients to physically visit hospitals and endure waiting</a:t>
            </a:r>
          </a:p>
          <a:p>
            <a:pPr algn="just"/>
            <a:r>
              <a:rPr lang="en-US" dirty="0">
                <a:solidFill>
                  <a:srgbClr val="111111"/>
                </a:solidFill>
              </a:rPr>
              <a:t> times, offering a convenient alternative to manage their</a:t>
            </a:r>
          </a:p>
          <a:p>
            <a:pPr algn="just"/>
            <a:r>
              <a:rPr lang="en-US" dirty="0">
                <a:solidFill>
                  <a:srgbClr val="111111"/>
                </a:solidFill>
              </a:rPr>
              <a:t> healthcare. By providing essential information in </a:t>
            </a:r>
          </a:p>
          <a:p>
            <a:pPr algn="just"/>
            <a:r>
              <a:rPr lang="en-US" dirty="0">
                <a:solidFill>
                  <a:srgbClr val="111111"/>
                </a:solidFill>
              </a:rPr>
              <a:t>advance, patients can optimize their time, reducing</a:t>
            </a:r>
          </a:p>
          <a:p>
            <a:pPr algn="just"/>
            <a:r>
              <a:rPr lang="en-US" dirty="0">
                <a:solidFill>
                  <a:srgbClr val="111111"/>
                </a:solidFill>
              </a:rPr>
              <a:t> unnecessary waiting periods and ensuring a more</a:t>
            </a:r>
          </a:p>
          <a:p>
            <a:pPr algn="just"/>
            <a:r>
              <a:rPr lang="en-US" dirty="0">
                <a:solidFill>
                  <a:srgbClr val="111111"/>
                </a:solidFill>
              </a:rPr>
              <a:t> efficient and patient-centered experience when they </a:t>
            </a:r>
          </a:p>
          <a:p>
            <a:pPr algn="just"/>
            <a:r>
              <a:rPr lang="en-US" dirty="0">
                <a:solidFill>
                  <a:srgbClr val="111111"/>
                </a:solidFill>
              </a:rPr>
              <a:t>arrive for their scheduled appointments. This approach </a:t>
            </a:r>
          </a:p>
          <a:p>
            <a:pPr algn="just"/>
            <a:r>
              <a:rPr lang="en-US" dirty="0">
                <a:solidFill>
                  <a:srgbClr val="111111"/>
                </a:solidFill>
              </a:rPr>
              <a:t>aims to enhance overall patient satisfaction and contribute to a more effective utilization of healthcare resources.</a:t>
            </a:r>
          </a:p>
          <a:p>
            <a:pPr algn="just"/>
            <a:endParaRPr lang="en-GB" dirty="0">
              <a:solidFill>
                <a:srgbClr val="111111"/>
              </a:solidFill>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pic>
        <p:nvPicPr>
          <p:cNvPr id="6" name="Picture 5">
            <a:extLst>
              <a:ext uri="{FF2B5EF4-FFF2-40B4-BE49-F238E27FC236}">
                <a16:creationId xmlns:a16="http://schemas.microsoft.com/office/drawing/2014/main" id="{FABC9A4B-CF3C-B9BC-B6FF-A71C6BB395A9}"/>
              </a:ext>
            </a:extLst>
          </p:cNvPr>
          <p:cNvPicPr>
            <a:picLocks noChangeAspect="1"/>
          </p:cNvPicPr>
          <p:nvPr/>
        </p:nvPicPr>
        <p:blipFill rotWithShape="1">
          <a:blip r:embed="rId3">
            <a:extLst>
              <a:ext uri="{28A0092B-C50C-407E-A947-70E740481C1C}">
                <a14:useLocalDpi xmlns:a14="http://schemas.microsoft.com/office/drawing/2010/main" val="0"/>
              </a:ext>
            </a:extLst>
          </a:blip>
          <a:srcRect l="9049" t="16666" r="9348" b="8241"/>
          <a:stretch/>
        </p:blipFill>
        <p:spPr>
          <a:xfrm>
            <a:off x="5665170" y="2127672"/>
            <a:ext cx="6377580" cy="3301168"/>
          </a:xfrm>
          <a:prstGeom prst="rect">
            <a:avLst/>
          </a:prstGeom>
        </p:spPr>
      </p:pic>
    </p:spTree>
    <p:extLst>
      <p:ext uri="{BB962C8B-B14F-4D97-AF65-F5344CB8AC3E}">
        <p14:creationId xmlns:p14="http://schemas.microsoft.com/office/powerpoint/2010/main" val="43788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12</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7571303"/>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rPr>
              <a:t>Problem Statement Title: </a:t>
            </a:r>
            <a:r>
              <a:rPr lang="en-US" dirty="0"/>
              <a:t>Develop Application to regulate health care sector from exploiting people during medical emergencies and pandemic situations</a:t>
            </a:r>
            <a:endParaRPr lang="en-GB" dirty="0">
              <a:solidFill>
                <a:srgbClr val="111111"/>
              </a:solidFill>
            </a:endParaRPr>
          </a:p>
          <a:p>
            <a:pPr algn="just"/>
            <a:r>
              <a:rPr lang="en-GB" dirty="0">
                <a:solidFill>
                  <a:srgbClr val="111111"/>
                </a:solidFill>
              </a:rPr>
              <a:t>	</a:t>
            </a:r>
          </a:p>
          <a:p>
            <a:pPr algn="just"/>
            <a:r>
              <a:rPr lang="en-GB" dirty="0">
                <a:solidFill>
                  <a:srgbClr val="111111"/>
                </a:solidFill>
              </a:rPr>
              <a:t> </a:t>
            </a:r>
          </a:p>
          <a:p>
            <a:pPr algn="just"/>
            <a:r>
              <a:rPr lang="en-US" dirty="0"/>
              <a:t>The medicine procurement feature within the application benefits the way users </a:t>
            </a:r>
          </a:p>
          <a:p>
            <a:pPr algn="just"/>
            <a:r>
              <a:rPr lang="en-US" dirty="0"/>
              <a:t>obtain essential pharmaceuticals. By integrating with multiple hospitals, users can </a:t>
            </a:r>
          </a:p>
          <a:p>
            <a:pPr algn="just"/>
            <a:r>
              <a:rPr lang="en-US" dirty="0"/>
              <a:t>seamlessly search for medicines and easily compare prices, promoting transparency </a:t>
            </a:r>
          </a:p>
          <a:p>
            <a:pPr algn="just"/>
            <a:r>
              <a:rPr lang="en-US" dirty="0"/>
              <a:t>and empowering users to make informed decisions. Should users identify exploitative</a:t>
            </a:r>
          </a:p>
          <a:p>
            <a:pPr algn="just"/>
            <a:r>
              <a:rPr lang="en-US" dirty="0"/>
              <a:t> pricing, the application offers a platform to raise complaints, effectively holding </a:t>
            </a:r>
          </a:p>
          <a:p>
            <a:pPr algn="just"/>
            <a:r>
              <a:rPr lang="en-US" dirty="0"/>
              <a:t>hospitals accountable for fair pricing practices. Once users choose their preferred </a:t>
            </a:r>
          </a:p>
          <a:p>
            <a:pPr algn="just"/>
            <a:r>
              <a:rPr lang="en-US" dirty="0"/>
              <a:t>options, the process of checking out medicines is streamlined through integrated </a:t>
            </a:r>
          </a:p>
          <a:p>
            <a:pPr algn="just"/>
            <a:r>
              <a:rPr lang="en-US" dirty="0"/>
              <a:t>payment gateways, ensuring a seamless and secure transaction process. After hospitals </a:t>
            </a:r>
          </a:p>
          <a:p>
            <a:pPr algn="just"/>
            <a:r>
              <a:rPr lang="en-US" dirty="0"/>
              <a:t>accept placed orders, customers can choose to have their purchases </a:t>
            </a:r>
            <a:r>
              <a:rPr lang="en-US"/>
              <a:t>delivered or </a:t>
            </a:r>
            <a:r>
              <a:rPr lang="en-US" dirty="0"/>
              <a:t>opt for </a:t>
            </a:r>
          </a:p>
          <a:p>
            <a:pPr algn="just"/>
            <a:r>
              <a:rPr lang="en-US" dirty="0"/>
              <a:t>collection by checking the orders that has been placed with in their profile. It helps in</a:t>
            </a:r>
          </a:p>
          <a:p>
            <a:pPr algn="just"/>
            <a:r>
              <a:rPr lang="en-US" dirty="0"/>
              <a:t> user to know about medicines and their availability in various hospitals</a:t>
            </a:r>
            <a:r>
              <a:rPr lang="en-US" dirty="0">
                <a:solidFill>
                  <a:srgbClr val="111111"/>
                </a:solidFill>
              </a:rPr>
              <a:t>.</a:t>
            </a:r>
          </a:p>
          <a:p>
            <a:pPr algn="just"/>
            <a:endParaRPr lang="en-GB" dirty="0">
              <a:solidFill>
                <a:srgbClr val="111111"/>
              </a:solidFill>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pic>
        <p:nvPicPr>
          <p:cNvPr id="8" name="Picture 7">
            <a:extLst>
              <a:ext uri="{FF2B5EF4-FFF2-40B4-BE49-F238E27FC236}">
                <a16:creationId xmlns:a16="http://schemas.microsoft.com/office/drawing/2014/main" id="{8AF43E68-4D48-FCF5-CB25-2F1335A1072B}"/>
              </a:ext>
            </a:extLst>
          </p:cNvPr>
          <p:cNvPicPr>
            <a:picLocks noChangeAspect="1"/>
          </p:cNvPicPr>
          <p:nvPr/>
        </p:nvPicPr>
        <p:blipFill>
          <a:blip r:embed="rId3"/>
          <a:stretch>
            <a:fillRect/>
          </a:stretch>
        </p:blipFill>
        <p:spPr>
          <a:xfrm>
            <a:off x="8339791" y="1457761"/>
            <a:ext cx="3578941" cy="4653470"/>
          </a:xfrm>
          <a:prstGeom prst="rect">
            <a:avLst/>
          </a:prstGeom>
        </p:spPr>
      </p:pic>
    </p:spTree>
    <p:extLst>
      <p:ext uri="{BB962C8B-B14F-4D97-AF65-F5344CB8AC3E}">
        <p14:creationId xmlns:p14="http://schemas.microsoft.com/office/powerpoint/2010/main" val="332303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13</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7848302"/>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rPr>
              <a:t>Problem Statement Title: </a:t>
            </a:r>
            <a:r>
              <a:rPr lang="en-US" dirty="0"/>
              <a:t>Develop Application to regulate health care sector from exploiting people during medical emergencies and pandemic situations</a:t>
            </a:r>
            <a:endParaRPr lang="en-GB" dirty="0">
              <a:solidFill>
                <a:srgbClr val="111111"/>
              </a:solidFill>
            </a:endParaRPr>
          </a:p>
          <a:p>
            <a:pPr algn="just"/>
            <a:r>
              <a:rPr lang="en-GB" dirty="0">
                <a:solidFill>
                  <a:srgbClr val="111111"/>
                </a:solidFill>
              </a:rPr>
              <a:t>	</a:t>
            </a:r>
          </a:p>
          <a:p>
            <a:pPr algn="just"/>
            <a:r>
              <a:rPr lang="en-GB" dirty="0">
                <a:solidFill>
                  <a:srgbClr val="111111"/>
                </a:solidFill>
              </a:rPr>
              <a:t> </a:t>
            </a:r>
            <a:r>
              <a:rPr lang="en-US" dirty="0">
                <a:solidFill>
                  <a:srgbClr val="111111"/>
                </a:solidFill>
                <a:ea typeface="Calibri" panose="020F0502020204030204" pitchFamily="34" charset="0"/>
                <a:cs typeface="Calibri" panose="020F0502020204030204" pitchFamily="34" charset="0"/>
              </a:rPr>
              <a:t>The application empowers users to report any or concerns they </a:t>
            </a:r>
          </a:p>
          <a:p>
            <a:pPr algn="just"/>
            <a:r>
              <a:rPr lang="en-US" dirty="0">
                <a:solidFill>
                  <a:srgbClr val="111111"/>
                </a:solidFill>
                <a:ea typeface="Calibri" panose="020F0502020204030204" pitchFamily="34" charset="0"/>
                <a:cs typeface="Calibri" panose="020F0502020204030204" pitchFamily="34" charset="0"/>
              </a:rPr>
              <a:t>may have regarding their hospital experience, including instances</a:t>
            </a:r>
          </a:p>
          <a:p>
            <a:pPr algn="just"/>
            <a:r>
              <a:rPr lang="en-US" dirty="0">
                <a:solidFill>
                  <a:srgbClr val="111111"/>
                </a:solidFill>
                <a:ea typeface="Calibri" panose="020F0502020204030204" pitchFamily="34" charset="0"/>
                <a:cs typeface="Calibri" panose="020F0502020204030204" pitchFamily="34" charset="0"/>
              </a:rPr>
              <a:t> of high prices or any questionable activities. This feature serves </a:t>
            </a:r>
          </a:p>
          <a:p>
            <a:pPr algn="just"/>
            <a:r>
              <a:rPr lang="en-US" dirty="0">
                <a:solidFill>
                  <a:srgbClr val="111111"/>
                </a:solidFill>
                <a:ea typeface="Calibri" panose="020F0502020204030204" pitchFamily="34" charset="0"/>
                <a:cs typeface="Calibri" panose="020F0502020204030204" pitchFamily="34" charset="0"/>
              </a:rPr>
              <a:t>as a crucial feedback avenue, allowing users to communicate </a:t>
            </a:r>
          </a:p>
          <a:p>
            <a:pPr algn="just"/>
            <a:r>
              <a:rPr lang="en-US" dirty="0">
                <a:solidFill>
                  <a:srgbClr val="111111"/>
                </a:solidFill>
                <a:ea typeface="Calibri" panose="020F0502020204030204" pitchFamily="34" charset="0"/>
                <a:cs typeface="Calibri" panose="020F0502020204030204" pitchFamily="34" charset="0"/>
              </a:rPr>
              <a:t>their observations transparently. By encouraging users to share </a:t>
            </a:r>
          </a:p>
          <a:p>
            <a:pPr algn="just"/>
            <a:r>
              <a:rPr lang="en-US" dirty="0">
                <a:solidFill>
                  <a:srgbClr val="111111"/>
                </a:solidFill>
                <a:ea typeface="Calibri" panose="020F0502020204030204" pitchFamily="34" charset="0"/>
                <a:cs typeface="Calibri" panose="020F0502020204030204" pitchFamily="34" charset="0"/>
              </a:rPr>
              <a:t>their feedback, the application aims to create a culture of </a:t>
            </a:r>
          </a:p>
          <a:p>
            <a:pPr algn="just"/>
            <a:r>
              <a:rPr lang="en-US" dirty="0">
                <a:solidFill>
                  <a:srgbClr val="111111"/>
                </a:solidFill>
                <a:ea typeface="Calibri" panose="020F0502020204030204" pitchFamily="34" charset="0"/>
                <a:cs typeface="Calibri" panose="020F0502020204030204" pitchFamily="34" charset="0"/>
              </a:rPr>
              <a:t>accountability within healthcare institutions, ensuring that</a:t>
            </a:r>
          </a:p>
          <a:p>
            <a:pPr algn="just"/>
            <a:r>
              <a:rPr lang="en-US" dirty="0">
                <a:solidFill>
                  <a:srgbClr val="111111"/>
                </a:solidFill>
                <a:ea typeface="Calibri" panose="020F0502020204030204" pitchFamily="34" charset="0"/>
                <a:cs typeface="Calibri" panose="020F0502020204030204" pitchFamily="34" charset="0"/>
              </a:rPr>
              <a:t> concerns are addressed promptly. This mechanism not only </a:t>
            </a:r>
          </a:p>
          <a:p>
            <a:pPr algn="just"/>
            <a:r>
              <a:rPr lang="en-US" dirty="0">
                <a:solidFill>
                  <a:srgbClr val="111111"/>
                </a:solidFill>
                <a:ea typeface="Calibri" panose="020F0502020204030204" pitchFamily="34" charset="0"/>
                <a:cs typeface="Calibri" panose="020F0502020204030204" pitchFamily="34" charset="0"/>
              </a:rPr>
              <a:t>provides users with a platform to express their experiences but </a:t>
            </a:r>
          </a:p>
          <a:p>
            <a:pPr algn="just"/>
            <a:r>
              <a:rPr lang="en-US" dirty="0">
                <a:solidFill>
                  <a:srgbClr val="111111"/>
                </a:solidFill>
                <a:ea typeface="Calibri" panose="020F0502020204030204" pitchFamily="34" charset="0"/>
                <a:cs typeface="Calibri" panose="020F0502020204030204" pitchFamily="34" charset="0"/>
              </a:rPr>
              <a:t>also reinforces the commitment to continuous improvement in</a:t>
            </a:r>
          </a:p>
          <a:p>
            <a:pPr algn="just"/>
            <a:r>
              <a:rPr lang="en-US" dirty="0">
                <a:solidFill>
                  <a:srgbClr val="111111"/>
                </a:solidFill>
                <a:ea typeface="Calibri" panose="020F0502020204030204" pitchFamily="34" charset="0"/>
                <a:cs typeface="Calibri" panose="020F0502020204030204" pitchFamily="34" charset="0"/>
              </a:rPr>
              <a:t> the quality and affordability of healthcare services. The </a:t>
            </a:r>
          </a:p>
          <a:p>
            <a:pPr algn="just"/>
            <a:r>
              <a:rPr lang="en-US" dirty="0">
                <a:solidFill>
                  <a:srgbClr val="111111"/>
                </a:solidFill>
                <a:ea typeface="Calibri" panose="020F0502020204030204" pitchFamily="34" charset="0"/>
                <a:cs typeface="Calibri" panose="020F0502020204030204" pitchFamily="34" charset="0"/>
              </a:rPr>
              <a:t>application's dedication to fostering open communication </a:t>
            </a:r>
          </a:p>
          <a:p>
            <a:pPr algn="just"/>
            <a:r>
              <a:rPr lang="en-US" dirty="0">
                <a:solidFill>
                  <a:srgbClr val="111111"/>
                </a:solidFill>
                <a:ea typeface="Calibri" panose="020F0502020204030204" pitchFamily="34" charset="0"/>
                <a:cs typeface="Calibri" panose="020F0502020204030204" pitchFamily="34" charset="0"/>
              </a:rPr>
              <a:t>reflects its mission to prioritize user satisfaction and enhance </a:t>
            </a:r>
          </a:p>
          <a:p>
            <a:pPr algn="just"/>
            <a:r>
              <a:rPr lang="en-US" dirty="0">
                <a:solidFill>
                  <a:srgbClr val="111111"/>
                </a:solidFill>
                <a:ea typeface="Calibri" panose="020F0502020204030204" pitchFamily="34" charset="0"/>
                <a:cs typeface="Calibri" panose="020F0502020204030204" pitchFamily="34" charset="0"/>
              </a:rPr>
              <a:t>the overall healthcare experience</a:t>
            </a:r>
            <a:r>
              <a:rPr lang="en-US" dirty="0">
                <a:solidFill>
                  <a:srgbClr val="111111"/>
                </a:solidFill>
              </a:rPr>
              <a:t>.</a:t>
            </a:r>
            <a:endParaRPr lang="en-GB" dirty="0">
              <a:solidFill>
                <a:srgbClr val="111111"/>
              </a:solidFill>
            </a:endParaRPr>
          </a:p>
          <a:p>
            <a:pPr algn="just"/>
            <a:endParaRPr lang="en-GB" dirty="0">
              <a:solidFill>
                <a:srgbClr val="111111"/>
              </a:solidFill>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pic>
        <p:nvPicPr>
          <p:cNvPr id="3" name="Picture 2">
            <a:extLst>
              <a:ext uri="{FF2B5EF4-FFF2-40B4-BE49-F238E27FC236}">
                <a16:creationId xmlns:a16="http://schemas.microsoft.com/office/drawing/2014/main" id="{85EE361A-FF01-E2E1-1914-1BB7EBFD1CEC}"/>
              </a:ext>
            </a:extLst>
          </p:cNvPr>
          <p:cNvPicPr>
            <a:picLocks noChangeAspect="1"/>
          </p:cNvPicPr>
          <p:nvPr/>
        </p:nvPicPr>
        <p:blipFill rotWithShape="1">
          <a:blip r:embed="rId3"/>
          <a:srcRect l="16550" t="10958" r="20190" b="12677"/>
          <a:stretch/>
        </p:blipFill>
        <p:spPr>
          <a:xfrm>
            <a:off x="6479926" y="1775629"/>
            <a:ext cx="5438806" cy="3693081"/>
          </a:xfrm>
          <a:prstGeom prst="rect">
            <a:avLst/>
          </a:prstGeom>
        </p:spPr>
      </p:pic>
    </p:spTree>
    <p:extLst>
      <p:ext uri="{BB962C8B-B14F-4D97-AF65-F5344CB8AC3E}">
        <p14:creationId xmlns:p14="http://schemas.microsoft.com/office/powerpoint/2010/main" val="419576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14</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7294305"/>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latin typeface="-apple-system"/>
              </a:rPr>
              <a:t>Problem Statement Title: </a:t>
            </a:r>
            <a:r>
              <a:rPr lang="en-US" dirty="0"/>
              <a:t>Develop Application to regulate health care sector from exploiting people during medical emergencies and pandemic situations</a:t>
            </a:r>
            <a:endParaRPr lang="en-GB" dirty="0">
              <a:solidFill>
                <a:srgbClr val="111111"/>
              </a:solidFill>
              <a:latin typeface="-apple-system"/>
            </a:endParaRPr>
          </a:p>
          <a:p>
            <a:pPr algn="just"/>
            <a:r>
              <a:rPr lang="en-GB" dirty="0">
                <a:solidFill>
                  <a:srgbClr val="111111"/>
                </a:solidFill>
                <a:latin typeface="-apple-system"/>
              </a:rPr>
              <a:t>	</a:t>
            </a:r>
          </a:p>
          <a:p>
            <a:pPr algn="just"/>
            <a:r>
              <a:rPr lang="en-US" dirty="0">
                <a:solidFill>
                  <a:srgbClr val="111111"/>
                </a:solidFill>
              </a:rPr>
              <a:t>In the realm of healthcare, seeking alternative medications often requires navigating a complex landscape of options. However, advancements in Artificial Intelligence (AI) offer innovative tools like BERT, a powerful language model capable of delving deep into the world of text and unlocking valuable insights. The initial phase involves cleansing and restructuring the medicine descriptions for machine learning ingestion, followed by encoding the text into numerical representations via advanced weighting schemes such as TF-IDF to calculate relevancy. </a:t>
            </a:r>
            <a:endParaRPr lang="en-US" b="0" i="0" dirty="0">
              <a:solidFill>
                <a:srgbClr val="1F1F1F"/>
              </a:solidFill>
              <a:effectLst/>
            </a:endParaRPr>
          </a:p>
          <a:p>
            <a:pPr algn="just"/>
            <a:r>
              <a:rPr lang="en-US" b="1" dirty="0"/>
              <a:t>1,Text Similarity: </a:t>
            </a:r>
          </a:p>
          <a:p>
            <a:pPr algn="just"/>
            <a:r>
              <a:rPr lang="en-US" dirty="0"/>
              <a:t>This technique can be used to find similarities between different articles, research papers, or user queries related to alternative medicines. By measuring the similarity between texts, you can recommend alternative medicines based on their similarity to ones the user is already interested in or has found effective. </a:t>
            </a:r>
            <a:endParaRPr lang="en-US" b="0" i="0" dirty="0">
              <a:solidFill>
                <a:srgbClr val="1F1F1F"/>
              </a:solidFill>
              <a:effectLst/>
            </a:endParaRPr>
          </a:p>
          <a:p>
            <a:pPr algn="just"/>
            <a:r>
              <a:rPr lang="en-US" b="1" dirty="0"/>
              <a:t>2,Keyword Extraction: </a:t>
            </a:r>
          </a:p>
          <a:p>
            <a:pPr algn="just"/>
            <a:r>
              <a:rPr lang="en-US" dirty="0"/>
              <a:t>Keyword extraction can identify important words or phrases related to alternative medicines within text. These keywords can then be used to match user queries with relevant articles or information about alternative medicines. Keyword extraction involves identifying important words or phrases from a piece of text that best represent its content. Techniques such as TF-IDF (Term Frequency-Inverse Document Frequency) or Text Rank can be used for keyword extraction</a:t>
            </a: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algn="just"/>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63538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4282-9FE0-FF40-081C-0966B3DBC5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837B3AF-C5ED-C231-8F7B-1256541B1225}"/>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C45E1824-1771-CC79-F71F-85969D518D18}"/>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BD2A898-CFFD-8A7C-6CA4-5DB360FCDA6B}"/>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AA0C7632-D899-21E3-A038-CA65C23E0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B64119AD-46F3-484F-A7F2-0CDFD74DB930}"/>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5B5B5E28-4727-11F7-B804-4282F5A64327}"/>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1AAD0187-FBB6-1561-B552-21D9B31FAA6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15</a:t>
            </a:fld>
            <a:endParaRPr lang="en-IN" dirty="0">
              <a:solidFill>
                <a:srgbClr val="FF33CC"/>
              </a:solidFill>
            </a:endParaRPr>
          </a:p>
        </p:txBody>
      </p:sp>
      <p:sp>
        <p:nvSpPr>
          <p:cNvPr id="15" name="TextBox 14">
            <a:extLst>
              <a:ext uri="{FF2B5EF4-FFF2-40B4-BE49-F238E27FC236}">
                <a16:creationId xmlns:a16="http://schemas.microsoft.com/office/drawing/2014/main" id="{E28F2ADA-1CCC-7C6C-0EBB-5D15656F07EE}"/>
              </a:ext>
            </a:extLst>
          </p:cNvPr>
          <p:cNvSpPr txBox="1"/>
          <p:nvPr/>
        </p:nvSpPr>
        <p:spPr>
          <a:xfrm flipH="1">
            <a:off x="273268" y="869351"/>
            <a:ext cx="11545103"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latin typeface="-apple-system"/>
              </a:rPr>
              <a:t>Problem Statement Title: </a:t>
            </a:r>
            <a:r>
              <a:rPr lang="en-US" dirty="0"/>
              <a:t>Develop Application to regulate health care sector from exploiting people during medical emergencies and pandemic situations</a:t>
            </a:r>
            <a:endParaRPr lang="en-GB" dirty="0">
              <a:solidFill>
                <a:srgbClr val="111111"/>
              </a:solidFill>
              <a:latin typeface="-apple-system"/>
            </a:endParaRPr>
          </a:p>
          <a:p>
            <a:pPr algn="just"/>
            <a:r>
              <a:rPr lang="en-GB" dirty="0">
                <a:solidFill>
                  <a:srgbClr val="111111"/>
                </a:solidFill>
                <a:latin typeface="-apple-system"/>
              </a:rPr>
              <a:t>	</a:t>
            </a:r>
          </a:p>
          <a:p>
            <a:pPr algn="just"/>
            <a:r>
              <a:rPr lang="en-GB" dirty="0">
                <a:solidFill>
                  <a:srgbClr val="111111"/>
                </a:solidFill>
                <a:latin typeface="-apple-system"/>
              </a:rPr>
              <a:t> </a:t>
            </a:r>
            <a:endParaRPr lang="en-GB" dirty="0">
              <a:solidFill>
                <a:srgbClr val="111111"/>
              </a:solidFill>
            </a:endParaRPr>
          </a:p>
          <a:p>
            <a:pPr algn="just"/>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F0E02CC2-E4D9-CBA5-993B-C3A07D676AA4}"/>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pic>
        <p:nvPicPr>
          <p:cNvPr id="6" name="Picture 5">
            <a:extLst>
              <a:ext uri="{FF2B5EF4-FFF2-40B4-BE49-F238E27FC236}">
                <a16:creationId xmlns:a16="http://schemas.microsoft.com/office/drawing/2014/main" id="{80EFE52E-FFA3-21B3-B8AB-B8BDE5321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269" y="1690892"/>
            <a:ext cx="7073762" cy="4535618"/>
          </a:xfrm>
          <a:prstGeom prst="rect">
            <a:avLst/>
          </a:prstGeom>
        </p:spPr>
      </p:pic>
    </p:spTree>
    <p:extLst>
      <p:ext uri="{BB962C8B-B14F-4D97-AF65-F5344CB8AC3E}">
        <p14:creationId xmlns:p14="http://schemas.microsoft.com/office/powerpoint/2010/main" val="386527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 y="-19567"/>
            <a:ext cx="3192006" cy="78293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16</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135929" y="877163"/>
            <a:ext cx="11920141" cy="7687489"/>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latin typeface="-apple-system"/>
              </a:rPr>
              <a:t>Problem Statement Title:</a:t>
            </a:r>
            <a:r>
              <a:rPr lang="en-US" dirty="0">
                <a:ea typeface="Calibri" panose="020F0502020204030204" pitchFamily="34" charset="0"/>
                <a:cs typeface="Calibri" panose="020F0502020204030204" pitchFamily="34" charset="0"/>
              </a:rPr>
              <a:t> Develop Application to regulate health care sector from exploiting people during medical emergencies and pandemic situations</a:t>
            </a:r>
            <a:endParaRPr lang="en-US" dirty="0"/>
          </a:p>
          <a:p>
            <a:pPr algn="just"/>
            <a:endParaRPr lang="en-GB" dirty="0">
              <a:solidFill>
                <a:srgbClr val="111111"/>
              </a:solidFill>
              <a:latin typeface="-apple-system"/>
            </a:endParaRPr>
          </a:p>
          <a:p>
            <a:pPr marL="285750" indent="-285750" algn="just">
              <a:buFont typeface="Wingdings" panose="05000000000000000000" pitchFamily="2" charset="2"/>
              <a:buChar char="v"/>
            </a:pPr>
            <a:r>
              <a:rPr lang="en-GB" dirty="0">
                <a:solidFill>
                  <a:srgbClr val="111111"/>
                </a:solidFill>
                <a:latin typeface="-apple-system"/>
              </a:rPr>
              <a:t>Software Tools Required for the Proposed System:</a:t>
            </a:r>
          </a:p>
          <a:p>
            <a:pPr marL="285750" indent="-285750" algn="just">
              <a:buFont typeface="Wingdings" panose="05000000000000000000" pitchFamily="2" charset="2"/>
              <a:buChar char="v"/>
            </a:pPr>
            <a:r>
              <a:rPr lang="en-GB" dirty="0">
                <a:solidFill>
                  <a:srgbClr val="111111"/>
                </a:solidFill>
                <a:latin typeface="-apple-system"/>
              </a:rPr>
              <a:t>Front-end Tools:     	</a:t>
            </a:r>
            <a:r>
              <a:rPr lang="en-IN" dirty="0"/>
              <a:t>1, IDE (Integrated Development Environment): PyCharm, Visual Studio </a:t>
            </a:r>
          </a:p>
          <a:p>
            <a:pPr algn="just"/>
            <a:r>
              <a:rPr lang="en-IN" dirty="0"/>
              <a:t>		    	 2, Front-End Development: HTML5, CSS3, JavaScript</a:t>
            </a:r>
            <a:endParaRPr lang="en-US" kern="100" dirty="0">
              <a:latin typeface="Calibri" panose="020F0502020204030204" pitchFamily="34" charset="0"/>
              <a:ea typeface="Calibri" panose="020F0502020204030204" pitchFamily="34" charset="0"/>
              <a:cs typeface="Gautami" panose="020B0502040204020203" pitchFamily="34" charset="0"/>
            </a:endParaRPr>
          </a:p>
          <a:p>
            <a:pPr marL="285750" indent="-285750" algn="just">
              <a:lnSpc>
                <a:spcPct val="107000"/>
              </a:lnSpc>
              <a:buFont typeface="Wingdings" panose="05000000000000000000" pitchFamily="2" charset="2"/>
              <a:buChar char="v"/>
            </a:pPr>
            <a:r>
              <a:rPr lang="en-GB" dirty="0">
                <a:solidFill>
                  <a:srgbClr val="111111"/>
                </a:solidFill>
                <a:latin typeface="-apple-system"/>
              </a:rPr>
              <a:t>Back-end Tools:</a:t>
            </a:r>
            <a:r>
              <a:rPr lang="en-IN" kern="100" dirty="0">
                <a:effectLst/>
                <a:latin typeface="Calibri" panose="020F0502020204030204" pitchFamily="34" charset="0"/>
                <a:ea typeface="Calibri" panose="020F0502020204030204" pitchFamily="34" charset="0"/>
                <a:cs typeface="Gautami" panose="020B0502040204020203" pitchFamily="34" charset="0"/>
              </a:rPr>
              <a:t> </a:t>
            </a:r>
            <a:r>
              <a:rPr lang="en-IN" kern="100" dirty="0">
                <a:latin typeface="Calibri" panose="020F0502020204030204" pitchFamily="34" charset="0"/>
                <a:ea typeface="Calibri" panose="020F0502020204030204" pitchFamily="34" charset="0"/>
                <a:cs typeface="Gautami" panose="020B0502040204020203" pitchFamily="34" charset="0"/>
              </a:rPr>
              <a:t>	</a:t>
            </a:r>
            <a:r>
              <a:rPr lang="en-IN" kern="100" dirty="0">
                <a:effectLst/>
                <a:latin typeface="Calibri" panose="020F0502020204030204" pitchFamily="34" charset="0"/>
                <a:ea typeface="Calibri" panose="020F0502020204030204" pitchFamily="34" charset="0"/>
                <a:cs typeface="Gautami" panose="020B0502040204020203" pitchFamily="34" charset="0"/>
              </a:rPr>
              <a:t>	 </a:t>
            </a:r>
            <a:r>
              <a:rPr lang="en-IN" dirty="0"/>
              <a:t>3, Back-End Development: Python, Django</a:t>
            </a:r>
          </a:p>
          <a:p>
            <a:pPr lvl="2" algn="just">
              <a:lnSpc>
                <a:spcPct val="107000"/>
              </a:lnSpc>
            </a:pPr>
            <a:r>
              <a:rPr lang="en-IN" dirty="0"/>
              <a:t>		4, Database Management: MYSQL  </a:t>
            </a:r>
          </a:p>
          <a:p>
            <a:pPr lvl="2" algn="just">
              <a:lnSpc>
                <a:spcPct val="107000"/>
              </a:lnSpc>
            </a:pPr>
            <a:endParaRPr lang="en-IN" dirty="0"/>
          </a:p>
          <a:p>
            <a:pPr marL="285750" indent="-285750" algn="just">
              <a:lnSpc>
                <a:spcPct val="107000"/>
              </a:lnSpc>
              <a:buFont typeface="Wingdings" panose="05000000000000000000" pitchFamily="2" charset="2"/>
              <a:buChar char="v"/>
            </a:pPr>
            <a:r>
              <a:rPr lang="en-GB" dirty="0">
                <a:solidFill>
                  <a:srgbClr val="111111"/>
                </a:solidFill>
                <a:latin typeface="-apple-system"/>
              </a:rPr>
              <a:t>Deployment Tools: Python </a:t>
            </a:r>
          </a:p>
          <a:p>
            <a:pPr marL="285750" indent="-285750" algn="just">
              <a:lnSpc>
                <a:spcPct val="107000"/>
              </a:lnSpc>
              <a:buFont typeface="Wingdings" panose="05000000000000000000" pitchFamily="2" charset="2"/>
              <a:buChar char="v"/>
            </a:pPr>
            <a:endParaRPr lang="en-GB" dirty="0">
              <a:solidFill>
                <a:srgbClr val="111111"/>
              </a:solidFill>
              <a:latin typeface="-apple-system"/>
            </a:endParaRPr>
          </a:p>
          <a:p>
            <a:pPr marL="285750" indent="-285750" algn="just">
              <a:lnSpc>
                <a:spcPct val="107000"/>
              </a:lnSpc>
              <a:buFont typeface="Wingdings" panose="05000000000000000000" pitchFamily="2" charset="2"/>
              <a:buChar char="v"/>
            </a:pPr>
            <a:r>
              <a:rPr lang="en-GB" dirty="0">
                <a:solidFill>
                  <a:srgbClr val="111111"/>
                </a:solidFill>
                <a:latin typeface="-apple-system"/>
              </a:rPr>
              <a:t>Technologies : NLP, </a:t>
            </a:r>
            <a:r>
              <a:rPr lang="en-GB" dirty="0" err="1">
                <a:solidFill>
                  <a:srgbClr val="111111"/>
                </a:solidFill>
                <a:latin typeface="-apple-system"/>
              </a:rPr>
              <a:t>BlockChain</a:t>
            </a: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r>
              <a:rPr lang="en-GB" dirty="0">
                <a:solidFill>
                  <a:srgbClr val="111111"/>
                </a:solidFill>
                <a:latin typeface="-apple-system"/>
              </a:rPr>
              <a:t>Monitoring Tools: Monstering the model performances</a:t>
            </a: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r>
              <a:rPr lang="en-GB" dirty="0">
                <a:solidFill>
                  <a:srgbClr val="111111"/>
                </a:solidFill>
                <a:latin typeface="-apple-system"/>
              </a:rPr>
              <a:t>Special Tools like Clouds, Micro services ,APIs, Mobile APIs.</a:t>
            </a:r>
          </a:p>
          <a:p>
            <a:pPr marL="285750" indent="-285750" algn="just">
              <a:buFont typeface="Wingdings" panose="05000000000000000000" pitchFamily="2" charset="2"/>
              <a:buChar char="v"/>
            </a:pPr>
            <a:endParaRPr lang="en-GB" dirty="0">
              <a:solidFill>
                <a:srgbClr val="111111"/>
              </a:solidFill>
              <a:latin typeface="-apple-system"/>
            </a:endParaRPr>
          </a:p>
          <a:p>
            <a:pPr algn="just"/>
            <a:endParaRPr lang="en-GB" dirty="0">
              <a:solidFill>
                <a:srgbClr val="111111"/>
              </a:solidFill>
              <a:latin typeface="-apple-system"/>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19387" y="11703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262319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 y="-19567"/>
            <a:ext cx="3192006" cy="78293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17</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135929" y="877163"/>
            <a:ext cx="11920141" cy="7687489"/>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latin typeface="-apple-system"/>
              </a:rPr>
              <a:t>Problem Statement Title:</a:t>
            </a:r>
            <a:r>
              <a:rPr lang="en-US" dirty="0">
                <a:ea typeface="Calibri" panose="020F0502020204030204" pitchFamily="34" charset="0"/>
                <a:cs typeface="Calibri" panose="020F0502020204030204" pitchFamily="34" charset="0"/>
              </a:rPr>
              <a:t> Develop Application to regulate health care sector from exploiting people during medical emergencies and pandemic situations</a:t>
            </a:r>
            <a:endParaRPr lang="en-US" dirty="0"/>
          </a:p>
          <a:p>
            <a:pPr algn="just"/>
            <a:endParaRPr lang="en-GB" dirty="0">
              <a:solidFill>
                <a:srgbClr val="111111"/>
              </a:solidFill>
              <a:latin typeface="-apple-system"/>
            </a:endParaRPr>
          </a:p>
          <a:p>
            <a:pPr marL="285750" indent="-285750" algn="just">
              <a:buFont typeface="Wingdings" panose="05000000000000000000" pitchFamily="2" charset="2"/>
              <a:buChar char="v"/>
            </a:pPr>
            <a:r>
              <a:rPr lang="en-GB" dirty="0">
                <a:solidFill>
                  <a:srgbClr val="111111"/>
                </a:solidFill>
                <a:latin typeface="-apple-system"/>
              </a:rPr>
              <a:t>Software Tools Required for the Proposed System:</a:t>
            </a:r>
          </a:p>
          <a:p>
            <a:pPr marL="285750" indent="-285750" algn="just">
              <a:buFont typeface="Wingdings" panose="05000000000000000000" pitchFamily="2" charset="2"/>
              <a:buChar char="v"/>
            </a:pPr>
            <a:r>
              <a:rPr lang="en-GB" dirty="0">
                <a:solidFill>
                  <a:srgbClr val="111111"/>
                </a:solidFill>
                <a:latin typeface="-apple-system"/>
              </a:rPr>
              <a:t>Front-end Tools:     	</a:t>
            </a:r>
            <a:r>
              <a:rPr lang="en-IN" dirty="0"/>
              <a:t>1, IDE (Integrated Development Environment): PyCharm, Visual Studio </a:t>
            </a:r>
          </a:p>
          <a:p>
            <a:pPr algn="just"/>
            <a:r>
              <a:rPr lang="en-IN" dirty="0"/>
              <a:t>		    	 2, Front-End Development: HTML5, CSS3, JavaScript</a:t>
            </a:r>
            <a:endParaRPr lang="en-US" kern="100" dirty="0">
              <a:latin typeface="Calibri" panose="020F0502020204030204" pitchFamily="34" charset="0"/>
              <a:ea typeface="Calibri" panose="020F0502020204030204" pitchFamily="34" charset="0"/>
              <a:cs typeface="Gautami" panose="020B0502040204020203" pitchFamily="34" charset="0"/>
            </a:endParaRPr>
          </a:p>
          <a:p>
            <a:pPr marL="285750" indent="-285750" algn="just">
              <a:lnSpc>
                <a:spcPct val="107000"/>
              </a:lnSpc>
              <a:buFont typeface="Wingdings" panose="05000000000000000000" pitchFamily="2" charset="2"/>
              <a:buChar char="v"/>
            </a:pPr>
            <a:r>
              <a:rPr lang="en-GB" dirty="0">
                <a:solidFill>
                  <a:srgbClr val="111111"/>
                </a:solidFill>
                <a:latin typeface="-apple-system"/>
              </a:rPr>
              <a:t>Back-end Tools:</a:t>
            </a:r>
            <a:r>
              <a:rPr lang="en-IN" kern="100" dirty="0">
                <a:effectLst/>
                <a:latin typeface="Calibri" panose="020F0502020204030204" pitchFamily="34" charset="0"/>
                <a:ea typeface="Calibri" panose="020F0502020204030204" pitchFamily="34" charset="0"/>
                <a:cs typeface="Gautami" panose="020B0502040204020203" pitchFamily="34" charset="0"/>
              </a:rPr>
              <a:t> </a:t>
            </a:r>
            <a:r>
              <a:rPr lang="en-IN" kern="100" dirty="0">
                <a:latin typeface="Calibri" panose="020F0502020204030204" pitchFamily="34" charset="0"/>
                <a:ea typeface="Calibri" panose="020F0502020204030204" pitchFamily="34" charset="0"/>
                <a:cs typeface="Gautami" panose="020B0502040204020203" pitchFamily="34" charset="0"/>
              </a:rPr>
              <a:t>	</a:t>
            </a:r>
            <a:r>
              <a:rPr lang="en-IN" kern="100" dirty="0">
                <a:effectLst/>
                <a:latin typeface="Calibri" panose="020F0502020204030204" pitchFamily="34" charset="0"/>
                <a:ea typeface="Calibri" panose="020F0502020204030204" pitchFamily="34" charset="0"/>
                <a:cs typeface="Gautami" panose="020B0502040204020203" pitchFamily="34" charset="0"/>
              </a:rPr>
              <a:t>	 </a:t>
            </a:r>
            <a:r>
              <a:rPr lang="en-IN" dirty="0"/>
              <a:t>3, Back-End Development: Python, Django</a:t>
            </a:r>
          </a:p>
          <a:p>
            <a:pPr lvl="2" algn="just">
              <a:lnSpc>
                <a:spcPct val="107000"/>
              </a:lnSpc>
            </a:pPr>
            <a:r>
              <a:rPr lang="en-IN" dirty="0"/>
              <a:t>		4, Database Management: MYSQL  </a:t>
            </a:r>
          </a:p>
          <a:p>
            <a:pPr lvl="2" algn="just">
              <a:lnSpc>
                <a:spcPct val="107000"/>
              </a:lnSpc>
            </a:pPr>
            <a:endParaRPr lang="en-IN" dirty="0"/>
          </a:p>
          <a:p>
            <a:pPr marL="285750" indent="-285750" algn="just">
              <a:lnSpc>
                <a:spcPct val="107000"/>
              </a:lnSpc>
              <a:buFont typeface="Wingdings" panose="05000000000000000000" pitchFamily="2" charset="2"/>
              <a:buChar char="v"/>
            </a:pPr>
            <a:r>
              <a:rPr lang="en-GB" dirty="0">
                <a:solidFill>
                  <a:srgbClr val="111111"/>
                </a:solidFill>
                <a:latin typeface="-apple-system"/>
              </a:rPr>
              <a:t>Deployment Tools: Python </a:t>
            </a:r>
          </a:p>
          <a:p>
            <a:pPr marL="285750" indent="-285750" algn="just">
              <a:lnSpc>
                <a:spcPct val="107000"/>
              </a:lnSpc>
              <a:buFont typeface="Wingdings" panose="05000000000000000000" pitchFamily="2" charset="2"/>
              <a:buChar char="v"/>
            </a:pPr>
            <a:endParaRPr lang="en-GB" dirty="0">
              <a:solidFill>
                <a:srgbClr val="111111"/>
              </a:solidFill>
              <a:latin typeface="-apple-system"/>
            </a:endParaRPr>
          </a:p>
          <a:p>
            <a:pPr marL="285750" indent="-285750" algn="just">
              <a:lnSpc>
                <a:spcPct val="107000"/>
              </a:lnSpc>
              <a:buFont typeface="Wingdings" panose="05000000000000000000" pitchFamily="2" charset="2"/>
              <a:buChar char="v"/>
            </a:pPr>
            <a:r>
              <a:rPr lang="en-GB" dirty="0">
                <a:solidFill>
                  <a:srgbClr val="111111"/>
                </a:solidFill>
                <a:latin typeface="-apple-system"/>
              </a:rPr>
              <a:t>Technologies : NLP, </a:t>
            </a:r>
            <a:r>
              <a:rPr lang="en-GB" dirty="0" err="1">
                <a:solidFill>
                  <a:srgbClr val="111111"/>
                </a:solidFill>
                <a:latin typeface="-apple-system"/>
              </a:rPr>
              <a:t>BlockChain</a:t>
            </a: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r>
              <a:rPr lang="en-GB" dirty="0">
                <a:solidFill>
                  <a:srgbClr val="111111"/>
                </a:solidFill>
                <a:latin typeface="-apple-system"/>
              </a:rPr>
              <a:t>Monitoring Tools: Monstering the model performances</a:t>
            </a: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r>
              <a:rPr lang="en-GB" dirty="0">
                <a:solidFill>
                  <a:srgbClr val="111111"/>
                </a:solidFill>
                <a:latin typeface="-apple-system"/>
              </a:rPr>
              <a:t>Special Tools like Clouds, Micro services ,APIs, Mobile APIs.</a:t>
            </a:r>
          </a:p>
          <a:p>
            <a:pPr marL="285750" indent="-285750" algn="just">
              <a:buFont typeface="Wingdings" panose="05000000000000000000" pitchFamily="2" charset="2"/>
              <a:buChar char="v"/>
            </a:pPr>
            <a:endParaRPr lang="en-GB" dirty="0">
              <a:solidFill>
                <a:srgbClr val="111111"/>
              </a:solidFill>
              <a:latin typeface="-apple-system"/>
            </a:endParaRPr>
          </a:p>
          <a:p>
            <a:pPr algn="just"/>
            <a:endParaRPr lang="en-GB" dirty="0">
              <a:solidFill>
                <a:srgbClr val="111111"/>
              </a:solidFill>
              <a:latin typeface="-apple-system"/>
            </a:endParaRPr>
          </a:p>
          <a:p>
            <a:pPr algn="just"/>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GB" dirty="0">
              <a:solidFill>
                <a:srgbClr val="111111"/>
              </a:solidFill>
              <a:latin typeface="-apple-system"/>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19387" y="11703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361956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 y="-19567"/>
            <a:ext cx="3192006" cy="746274"/>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18</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135929" y="877163"/>
            <a:ext cx="11920141" cy="6740307"/>
          </a:xfrm>
          <a:prstGeom prst="rect">
            <a:avLst/>
          </a:prstGeom>
          <a:noFill/>
        </p:spPr>
        <p:txBody>
          <a:bodyPr wrap="square" rtlCol="0">
            <a:spAutoFit/>
          </a:bodyPr>
          <a:lstStyle/>
          <a:p>
            <a:pPr marL="285750" indent="-285750">
              <a:buFont typeface="Wingdings" panose="05000000000000000000" pitchFamily="2" charset="2"/>
              <a:buChar char="v"/>
            </a:pPr>
            <a:r>
              <a:rPr lang="en-GB" dirty="0">
                <a:solidFill>
                  <a:srgbClr val="111111"/>
                </a:solidFill>
                <a:latin typeface="-apple-system"/>
              </a:rPr>
              <a:t>Problem Statement Title:</a:t>
            </a:r>
            <a:r>
              <a:rPr lang="en-US" dirty="0">
                <a:ea typeface="Calibri" panose="020F0502020204030204" pitchFamily="34" charset="0"/>
                <a:cs typeface="Calibri" panose="020F0502020204030204" pitchFamily="34" charset="0"/>
              </a:rPr>
              <a:t> Develop Application to regulate health care sector from exploiting people during medical emergencies and pandemic situations</a:t>
            </a:r>
          </a:p>
          <a:p>
            <a:endParaRPr lang="en-GB" dirty="0">
              <a:solidFill>
                <a:srgbClr val="111111"/>
              </a:solidFill>
              <a:latin typeface="-apple-system"/>
            </a:endParaRPr>
          </a:p>
          <a:p>
            <a:pPr marL="285750" indent="-285750">
              <a:buFont typeface="Wingdings" panose="05000000000000000000" pitchFamily="2" charset="2"/>
              <a:buChar char="v"/>
            </a:pPr>
            <a:r>
              <a:rPr lang="en-GB" dirty="0">
                <a:solidFill>
                  <a:srgbClr val="111111"/>
                </a:solidFill>
                <a:latin typeface="-apple-system"/>
              </a:rPr>
              <a:t>Team members Allocated Features and Sub tasks </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r>
              <a:rPr lang="en-GB" dirty="0">
                <a:solidFill>
                  <a:srgbClr val="111111"/>
                </a:solidFill>
                <a:latin typeface="-apple-system"/>
              </a:rPr>
              <a:t>Team member 1 :                 Feature 2,7        : Sub tasks 1 , 2 , 3, 4</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r>
              <a:rPr lang="en-GB" dirty="0">
                <a:solidFill>
                  <a:srgbClr val="111111"/>
                </a:solidFill>
                <a:latin typeface="-apple-system"/>
              </a:rPr>
              <a:t>Team member 2 :                 Feature 6,8    : Sub tasks 1 , 2 , 3, 4</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r>
              <a:rPr lang="en-GB" dirty="0">
                <a:solidFill>
                  <a:srgbClr val="111111"/>
                </a:solidFill>
                <a:latin typeface="-apple-system"/>
              </a:rPr>
              <a:t>Team member 3 :                 Feature 3,5     : Sub tasks 1 , 2 , 3, 4</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r>
              <a:rPr lang="en-GB" dirty="0">
                <a:solidFill>
                  <a:srgbClr val="111111"/>
                </a:solidFill>
                <a:latin typeface="-apple-system"/>
              </a:rPr>
              <a:t>Team member 4 :                 Feature 1,4     : Sub tasks 1 , 2 , 3, 4</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19387" y="11703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173786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 y="-19567"/>
            <a:ext cx="3192006" cy="78293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19</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135929" y="877163"/>
            <a:ext cx="11920141" cy="7017306"/>
          </a:xfrm>
          <a:prstGeom prst="rect">
            <a:avLst/>
          </a:prstGeom>
          <a:noFill/>
        </p:spPr>
        <p:txBody>
          <a:bodyPr wrap="square" rtlCol="0">
            <a:spAutoFit/>
          </a:bodyPr>
          <a:lstStyle/>
          <a:p>
            <a:pPr marL="285750" indent="-285750">
              <a:buFont typeface="Wingdings" panose="05000000000000000000" pitchFamily="2" charset="2"/>
              <a:buChar char="v"/>
            </a:pPr>
            <a:r>
              <a:rPr lang="en-GB" dirty="0">
                <a:solidFill>
                  <a:srgbClr val="111111"/>
                </a:solidFill>
                <a:latin typeface="-apple-system"/>
              </a:rPr>
              <a:t>Problem Statement Title:</a:t>
            </a:r>
            <a:r>
              <a:rPr lang="en-US" dirty="0">
                <a:ea typeface="Calibri" panose="020F0502020204030204" pitchFamily="34" charset="0"/>
                <a:cs typeface="Calibri" panose="020F0502020204030204" pitchFamily="34" charset="0"/>
              </a:rPr>
              <a:t> Develop Application to regulate health care sector from exploiting people during medical emergencies and pandemic situations</a:t>
            </a:r>
            <a:endParaRPr lang="en-US" dirty="0"/>
          </a:p>
          <a:p>
            <a:endParaRPr lang="en-GB" dirty="0">
              <a:solidFill>
                <a:srgbClr val="111111"/>
              </a:solidFill>
              <a:latin typeface="-apple-system"/>
            </a:endParaRPr>
          </a:p>
          <a:p>
            <a:pPr marL="285750" indent="-285750">
              <a:buFont typeface="Wingdings" panose="05000000000000000000" pitchFamily="2" charset="2"/>
              <a:buChar char="v"/>
            </a:pPr>
            <a:r>
              <a:rPr lang="en-GB" dirty="0">
                <a:solidFill>
                  <a:srgbClr val="111111"/>
                </a:solidFill>
                <a:latin typeface="-apple-system"/>
              </a:rPr>
              <a:t>Conclusions: </a:t>
            </a:r>
          </a:p>
          <a:p>
            <a:endParaRPr lang="en-GB" dirty="0">
              <a:solidFill>
                <a:srgbClr val="111111"/>
              </a:solidFill>
              <a:latin typeface="-apple-system"/>
            </a:endParaRPr>
          </a:p>
          <a:p>
            <a:r>
              <a:rPr lang="en-US" dirty="0">
                <a:solidFill>
                  <a:srgbClr val="111111"/>
                </a:solidFill>
              </a:rPr>
              <a:t>	The application aims to prioritize user satisfaction and convenience by combining security, flexibility, and personalization in the healthcare journey. The goal is to offer users a straightforward and efficient means of accessing diverse healthcare services while ensuring the confidentiality and integrity of their health information.</a:t>
            </a:r>
            <a:r>
              <a:rPr lang="en-US" dirty="0"/>
              <a:t> The application developed for medical emergencies, incorporating features such as appointment booking, real-time medicine availability updates, and service information, serves as a critical resource in optimizing patient care and streamlining healthcare services. It involves implementing a robust complaint system and ensuring data integrity through mechanisms to prevent tampering, the application prioritizes patient safety and satisfaction. The proposed healthcare application addresses the challenges patients face in accessing urgent and affordable care during medical emergencies</a:t>
            </a:r>
            <a:endParaRPr lang="en-GB" dirty="0">
              <a:solidFill>
                <a:srgbClr val="111111"/>
              </a:solidFill>
              <a:latin typeface="-apple-system"/>
            </a:endParaRPr>
          </a:p>
          <a:p>
            <a:r>
              <a:rPr lang="en-GB" dirty="0">
                <a:solidFill>
                  <a:srgbClr val="111111"/>
                </a:solidFill>
                <a:latin typeface="-apple-system"/>
              </a:rPr>
              <a:t> </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algn="just"/>
            <a:r>
              <a:rPr lang="en-GB" dirty="0">
                <a:solidFill>
                  <a:srgbClr val="111111"/>
                </a:solidFill>
                <a:latin typeface="-apple-system"/>
              </a:rPr>
              <a:t>                                                                                        	  Thank you</a:t>
            </a:r>
          </a:p>
          <a:p>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19387" y="11703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304324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0"/>
            <a:ext cx="3264024" cy="76336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2</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135929" y="877163"/>
            <a:ext cx="11920141" cy="5355312"/>
          </a:xfrm>
          <a:prstGeom prst="rect">
            <a:avLst/>
          </a:prstGeom>
          <a:noFill/>
        </p:spPr>
        <p:txBody>
          <a:bodyPr wrap="square" rtlCol="0">
            <a:spAutoFit/>
          </a:bodyPr>
          <a:lstStyle/>
          <a:p>
            <a:pPr marL="285750" indent="-285750">
              <a:buFont typeface="Wingdings" panose="05000000000000000000" pitchFamily="2" charset="2"/>
              <a:buChar char="v"/>
            </a:pPr>
            <a:r>
              <a:rPr lang="en-GB" dirty="0">
                <a:solidFill>
                  <a:srgbClr val="111111"/>
                </a:solidFill>
              </a:rPr>
              <a:t>Literature Survey:</a:t>
            </a: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Problem Statements we have Reviewed:</a:t>
            </a:r>
          </a:p>
          <a:p>
            <a:pPr marL="1200150" lvl="2" indent="-285750">
              <a:buFont typeface="Wingdings" panose="05000000000000000000" pitchFamily="2" charset="2"/>
              <a:buChar char="v"/>
            </a:pPr>
            <a:r>
              <a:rPr lang="en-GB" dirty="0">
                <a:solidFill>
                  <a:srgbClr val="111111"/>
                </a:solidFill>
              </a:rPr>
              <a:t>Problem Statement1 /Description 		Domain1		ML / AI /DL /NLP (Methodology1)</a:t>
            </a:r>
          </a:p>
          <a:p>
            <a:pPr marL="1200150" lvl="2" indent="-285750">
              <a:buFont typeface="Wingdings" panose="05000000000000000000" pitchFamily="2" charset="2"/>
              <a:buChar char="v"/>
            </a:pPr>
            <a:r>
              <a:rPr lang="en-GB" dirty="0">
                <a:solidFill>
                  <a:srgbClr val="111111"/>
                </a:solidFill>
              </a:rPr>
              <a:t>Problem Statement2/Description		Domain2		 ML / AI /DL /NLP (Methodology1)</a:t>
            </a:r>
          </a:p>
          <a:p>
            <a:pPr marL="1200150" lvl="2" indent="-285750">
              <a:buFont typeface="Wingdings" panose="05000000000000000000" pitchFamily="2" charset="2"/>
              <a:buChar char="v"/>
            </a:pPr>
            <a:r>
              <a:rPr lang="en-GB" dirty="0">
                <a:solidFill>
                  <a:srgbClr val="111111"/>
                </a:solidFill>
              </a:rPr>
              <a:t>Problem Statement3 /Description 		Domain3		 ML / AI /DL /NLP (Methodology1)</a:t>
            </a:r>
          </a:p>
          <a:p>
            <a:pPr marL="1200150" lvl="2" indent="-285750">
              <a:buFont typeface="Wingdings" panose="05000000000000000000" pitchFamily="2" charset="2"/>
              <a:buChar char="v"/>
            </a:pPr>
            <a:r>
              <a:rPr lang="en-GB" dirty="0">
                <a:solidFill>
                  <a:srgbClr val="111111"/>
                </a:solidFill>
              </a:rPr>
              <a:t>Problem Statement4/Description		Domain4		 ML / AI /DL /NLP (Methodology1)</a:t>
            </a:r>
          </a:p>
          <a:p>
            <a:pPr marL="1200150" lvl="2"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 Selected Problem Statement :</a:t>
            </a:r>
          </a:p>
          <a:p>
            <a:r>
              <a:rPr lang="en-GB" dirty="0">
                <a:solidFill>
                  <a:srgbClr val="111111"/>
                </a:solidFill>
              </a:rPr>
              <a:t>Selected Problem Statement Domain:</a:t>
            </a: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Problem Statement Selection Source / Platform: Smart India </a:t>
            </a:r>
            <a:r>
              <a:rPr lang="en-GB" dirty="0" err="1">
                <a:solidFill>
                  <a:srgbClr val="111111"/>
                </a:solidFill>
              </a:rPr>
              <a:t>Hackthon</a:t>
            </a:r>
            <a:r>
              <a:rPr lang="en-GB" dirty="0">
                <a:solidFill>
                  <a:srgbClr val="111111"/>
                </a:solidFill>
              </a:rPr>
              <a:t> 2022</a:t>
            </a: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Problem Statement Registered Organization: </a:t>
            </a:r>
            <a:r>
              <a:rPr lang="en-US" dirty="0" err="1">
                <a:solidFill>
                  <a:srgbClr val="111111"/>
                </a:solidFill>
              </a:rPr>
              <a:t>Defence</a:t>
            </a:r>
            <a:r>
              <a:rPr lang="en-US" dirty="0">
                <a:solidFill>
                  <a:srgbClr val="111111"/>
                </a:solidFill>
              </a:rPr>
              <a:t> Research and Development </a:t>
            </a:r>
            <a:r>
              <a:rPr lang="en-US" dirty="0" err="1">
                <a:solidFill>
                  <a:srgbClr val="111111"/>
                </a:solidFill>
              </a:rPr>
              <a:t>Organisation</a:t>
            </a:r>
            <a:r>
              <a:rPr lang="en-US" dirty="0">
                <a:solidFill>
                  <a:srgbClr val="111111"/>
                </a:solidFill>
              </a:rPr>
              <a:t> (DRDO), Ministry of </a:t>
            </a:r>
            <a:r>
              <a:rPr lang="en-US" dirty="0" err="1">
                <a:solidFill>
                  <a:srgbClr val="111111"/>
                </a:solidFill>
              </a:rPr>
              <a:t>Defence</a:t>
            </a:r>
            <a:r>
              <a:rPr lang="en-US" dirty="0">
                <a:solidFill>
                  <a:srgbClr val="111111"/>
                </a:solidFill>
              </a:rPr>
              <a:t>.</a:t>
            </a: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Problem Statement Outcome / Output/</a:t>
            </a:r>
            <a:r>
              <a:rPr lang="en-GB" dirty="0" err="1">
                <a:solidFill>
                  <a:srgbClr val="111111"/>
                </a:solidFill>
              </a:rPr>
              <a:t>Purpouse</a:t>
            </a:r>
            <a:r>
              <a:rPr lang="en-GB" dirty="0">
                <a:solidFill>
                  <a:srgbClr val="111111"/>
                </a:solidFill>
              </a:rPr>
              <a:t>: </a:t>
            </a:r>
            <a:r>
              <a:rPr lang="en-US" dirty="0"/>
              <a:t>Application of Healthcare during Medical Emergencies</a:t>
            </a: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79815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41462"/>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3</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63910" y="877163"/>
            <a:ext cx="11992159" cy="6463308"/>
          </a:xfrm>
          <a:prstGeom prst="rect">
            <a:avLst/>
          </a:prstGeom>
          <a:noFill/>
        </p:spPr>
        <p:txBody>
          <a:bodyPr wrap="square" rtlCol="0">
            <a:spAutoFit/>
          </a:bodyPr>
          <a:lstStyle/>
          <a:p>
            <a:pPr algn="just"/>
            <a:r>
              <a:rPr lang="en-GB" dirty="0">
                <a:solidFill>
                  <a:srgbClr val="111111"/>
                </a:solidFill>
                <a:ea typeface="Calibri" panose="020F0502020204030204" pitchFamily="34" charset="0"/>
                <a:cs typeface="Calibri" panose="020F0502020204030204" pitchFamily="34" charset="0"/>
              </a:rPr>
              <a:t>Abstract:</a:t>
            </a:r>
          </a:p>
          <a:p>
            <a:pPr algn="just"/>
            <a:endParaRPr lang="en-GB" dirty="0">
              <a:solidFill>
                <a:srgbClr val="111111"/>
              </a:solidFill>
              <a:ea typeface="Calibri" panose="020F0502020204030204" pitchFamily="34" charset="0"/>
              <a:cs typeface="Calibri" panose="020F0502020204030204" pitchFamily="34" charset="0"/>
            </a:endParaRPr>
          </a:p>
          <a:p>
            <a:pPr algn="just"/>
            <a:r>
              <a:rPr lang="en-US" dirty="0"/>
              <a:t>	Accessing urgent and affordable healthcare during medical emergencies remains challenging for many patients. This impedes access to affordable and timely treatment when it is needed most. The proposed application introduces real-time price monitoring, ensuring transparent and competitive pricing for medical services and supplies. It incorporates an emergency resource allocation algorithm that fairly distributes essential medical resources based on objective criteria, preventing hoarding and ensuring equitable access. The application addresses the lack of clarity on bed availability and treatment details by offering a comprehensive guide to various hospitals. This includes precise rates and available medical facilities, empowering citizens to access affordable medical emergency services based on their preferences and the current availability.</a:t>
            </a:r>
          </a:p>
          <a:p>
            <a:pPr algn="just"/>
            <a:endParaRPr lang="en-US" dirty="0"/>
          </a:p>
          <a:p>
            <a:pPr algn="just"/>
            <a:r>
              <a:rPr lang="en-US" dirty="0"/>
              <a:t> In order to make the application more accessible and engaging for users, the application is incorporated with scheduling appointments and procurement medicines through the platform the application streamlines the process and minimizes wait times. Patients can select appointments based on their convenience, empowering, them to take greater control of their healthcare. A robust complaint redressal system allows users to complaint against any price transparency and false practices in hospital. Furthermore, the application employs blockchain technology to safeguard data integrity. Users receive clear alerts regarding any tampering with medicine prices when accessing specific medications. Advanced algorithms are utilized to recommend alternative medicines based on patient descriptions and reasons, empowering patients to make informed healthcare decisions.</a:t>
            </a: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DD97DDA1-ECC7-41EC-5F0D-7BCE0248B6ED}"/>
              </a:ext>
            </a:extLst>
          </p:cNvPr>
          <p:cNvSpPr txBox="1"/>
          <p:nvPr/>
        </p:nvSpPr>
        <p:spPr>
          <a:xfrm>
            <a:off x="9019387" y="11703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21BQ1A4241</a:t>
            </a:r>
          </a:p>
          <a:p>
            <a:endParaRPr lang="en-IN" dirty="0"/>
          </a:p>
        </p:txBody>
      </p:sp>
    </p:spTree>
    <p:extLst>
      <p:ext uri="{BB962C8B-B14F-4D97-AF65-F5344CB8AC3E}">
        <p14:creationId xmlns:p14="http://schemas.microsoft.com/office/powerpoint/2010/main" val="18571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8293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4</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135929" y="877163"/>
            <a:ext cx="11920141" cy="4186787"/>
          </a:xfrm>
          <a:prstGeom prst="rect">
            <a:avLst/>
          </a:prstGeom>
          <a:noFill/>
        </p:spPr>
        <p:txBody>
          <a:bodyPr wrap="square" rtlCol="0">
            <a:spAutoFit/>
          </a:bodyPr>
          <a:lstStyle/>
          <a:p>
            <a:pPr algn="just"/>
            <a:r>
              <a:rPr lang="en-GB" dirty="0">
                <a:solidFill>
                  <a:srgbClr val="111111"/>
                </a:solidFill>
                <a:ea typeface="Calibri" panose="020F0502020204030204" pitchFamily="34" charset="0"/>
                <a:cs typeface="Calibri" panose="020F0502020204030204" pitchFamily="34" charset="0"/>
              </a:rPr>
              <a:t>Features of Proposed Application :</a:t>
            </a:r>
            <a:endParaRPr lang="en-US" dirty="0">
              <a:ea typeface="Calibri" panose="020F0502020204030204" pitchFamily="34" charset="0"/>
              <a:cs typeface="Calibri" panose="020F0502020204030204" pitchFamily="34" charset="0"/>
            </a:endParaRPr>
          </a:p>
          <a:p>
            <a:pPr algn="just"/>
            <a:endParaRPr lang="en-IN" sz="1800" b="1" kern="100" dirty="0">
              <a:effectLst/>
              <a:ea typeface="Calibri" panose="020F0502020204030204" pitchFamily="34" charset="0"/>
              <a:cs typeface="Calibri" panose="020F0502020204030204" pitchFamily="34" charset="0"/>
            </a:endParaRPr>
          </a:p>
          <a:p>
            <a:pPr algn="just"/>
            <a:r>
              <a:rPr lang="en-IN" sz="1800" b="1" kern="100" dirty="0">
                <a:effectLst/>
                <a:ea typeface="Calibri" panose="020F0502020204030204" pitchFamily="34" charset="0"/>
                <a:cs typeface="Calibri" panose="020F0502020204030204" pitchFamily="34" charset="0"/>
              </a:rPr>
              <a:t>1, Registration and Login: </a:t>
            </a:r>
            <a:endParaRPr lang="en-IN" sz="1800" kern="100" dirty="0">
              <a:effectLst/>
              <a:ea typeface="Calibri" panose="020F0502020204030204" pitchFamily="34" charset="0"/>
              <a:cs typeface="Calibri" panose="020F0502020204030204" pitchFamily="34" charset="0"/>
            </a:endParaRPr>
          </a:p>
          <a:p>
            <a:pPr algn="just">
              <a:lnSpc>
                <a:spcPct val="107000"/>
              </a:lnSpc>
              <a:spcAft>
                <a:spcPts val="800"/>
              </a:spcAft>
            </a:pPr>
            <a:r>
              <a:rPr lang="en-IN" sz="1800" kern="100" dirty="0">
                <a:effectLst/>
                <a:ea typeface="Calibri" panose="020F0502020204030204" pitchFamily="34" charset="0"/>
                <a:cs typeface="Calibri" panose="020F0502020204030204" pitchFamily="34" charset="0"/>
              </a:rPr>
              <a:t> 1,</a:t>
            </a:r>
            <a:r>
              <a:rPr lang="en-US" dirty="0">
                <a:ea typeface="Calibri" panose="020F0502020204030204" pitchFamily="34" charset="0"/>
                <a:cs typeface="Calibri" panose="020F0502020204030204" pitchFamily="34" charset="0"/>
              </a:rPr>
              <a:t> Doctors login as the healthcare providers, Users registration as patients, and regulatory authorities. Verification process to ensure the authenticity of healthcare providers and facilities. </a:t>
            </a:r>
          </a:p>
          <a:p>
            <a:pPr algn="just">
              <a:lnSpc>
                <a:spcPct val="107000"/>
              </a:lnSpc>
              <a:spcAft>
                <a:spcPts val="800"/>
              </a:spcAft>
            </a:pPr>
            <a:r>
              <a:rPr lang="en-US" dirty="0">
                <a:ea typeface="Calibri" panose="020F0502020204030204" pitchFamily="34" charset="0"/>
                <a:cs typeface="Calibri" panose="020F0502020204030204" pitchFamily="34" charset="0"/>
              </a:rPr>
              <a:t>2,Users, Doctors should be able to log in with their credentials.</a:t>
            </a:r>
          </a:p>
          <a:p>
            <a:pPr algn="just">
              <a:lnSpc>
                <a:spcPct val="107000"/>
              </a:lnSpc>
              <a:spcAft>
                <a:spcPts val="800"/>
              </a:spcAft>
            </a:pPr>
            <a:endParaRPr lang="en-IN" sz="1800" kern="100" dirty="0">
              <a:effectLst/>
              <a:ea typeface="Calibri" panose="020F0502020204030204" pitchFamily="34" charset="0"/>
              <a:cs typeface="Calibri" panose="020F0502020204030204" pitchFamily="34" charset="0"/>
            </a:endParaRPr>
          </a:p>
          <a:p>
            <a:pPr algn="just">
              <a:lnSpc>
                <a:spcPct val="107000"/>
              </a:lnSpc>
              <a:spcAft>
                <a:spcPts val="800"/>
              </a:spcAft>
            </a:pPr>
            <a:r>
              <a:rPr lang="en-IN" sz="1800" b="1" kern="100" dirty="0">
                <a:solidFill>
                  <a:srgbClr val="000000"/>
                </a:solidFill>
                <a:effectLst/>
                <a:ea typeface="Calibri" panose="020F0502020204030204" pitchFamily="34" charset="0"/>
                <a:cs typeface="Calibri" panose="020F0502020204030204" pitchFamily="34" charset="0"/>
              </a:rPr>
              <a:t>2,Appointment Booking:</a:t>
            </a:r>
            <a:r>
              <a:rPr lang="en-IN" sz="1800" kern="100" dirty="0">
                <a:solidFill>
                  <a:srgbClr val="000000"/>
                </a:solidFill>
                <a:effectLst/>
                <a:ea typeface="Calibri" panose="020F0502020204030204" pitchFamily="34" charset="0"/>
                <a:cs typeface="Calibri" panose="020F0502020204030204" pitchFamily="34" charset="0"/>
              </a:rPr>
              <a:t> </a:t>
            </a:r>
            <a:endParaRPr lang="en-IN" sz="1800" kern="100" dirty="0">
              <a:effectLst/>
              <a:ea typeface="Calibri" panose="020F0502020204030204" pitchFamily="34" charset="0"/>
              <a:cs typeface="Calibri" panose="020F0502020204030204" pitchFamily="34" charset="0"/>
            </a:endParaRPr>
          </a:p>
          <a:p>
            <a:pPr algn="just">
              <a:lnSpc>
                <a:spcPct val="107000"/>
              </a:lnSpc>
              <a:spcAft>
                <a:spcPts val="800"/>
              </a:spcAft>
            </a:pPr>
            <a:r>
              <a:rPr lang="en-IN" sz="1800" kern="100" dirty="0">
                <a:solidFill>
                  <a:srgbClr val="000000"/>
                </a:solidFill>
                <a:effectLst/>
                <a:ea typeface="Calibri" panose="020F0502020204030204" pitchFamily="34" charset="0"/>
                <a:cs typeface="Calibri" panose="020F0502020204030204" pitchFamily="34" charset="0"/>
              </a:rPr>
              <a:t>1,</a:t>
            </a:r>
            <a:r>
              <a:rPr lang="en-US" dirty="0">
                <a:ea typeface="Calibri" panose="020F0502020204030204" pitchFamily="34" charset="0"/>
                <a:cs typeface="Calibri" panose="020F0502020204030204" pitchFamily="34" charset="0"/>
              </a:rPr>
              <a:t> The Application must allow users to schedule appointments with healthcare professionals, providing real-time availability updates and reminders.</a:t>
            </a:r>
            <a:r>
              <a:rPr lang="en-IN" sz="1800" kern="100" dirty="0">
                <a:solidFill>
                  <a:srgbClr val="000000"/>
                </a:solidFill>
                <a:effectLst/>
                <a:ea typeface="Calibri" panose="020F0502020204030204" pitchFamily="34" charset="0"/>
                <a:cs typeface="Calibri" panose="020F0502020204030204" pitchFamily="34" charset="0"/>
              </a:rPr>
              <a:t> </a:t>
            </a:r>
            <a:endParaRPr lang="en-IN" sz="1800" kern="100" dirty="0">
              <a:effectLst/>
              <a:ea typeface="Calibri" panose="020F0502020204030204" pitchFamily="34" charset="0"/>
              <a:cs typeface="Calibri" panose="020F0502020204030204" pitchFamily="34" charset="0"/>
            </a:endParaRPr>
          </a:p>
          <a:p>
            <a:pPr algn="just">
              <a:lnSpc>
                <a:spcPct val="107000"/>
              </a:lnSpc>
              <a:spcAft>
                <a:spcPts val="800"/>
              </a:spcAft>
            </a:pPr>
            <a:r>
              <a:rPr lang="en-IN" sz="1800" kern="100" dirty="0">
                <a:solidFill>
                  <a:srgbClr val="000000"/>
                </a:solidFill>
                <a:effectLst/>
                <a:ea typeface="Calibri" panose="020F0502020204030204" pitchFamily="34" charset="0"/>
                <a:cs typeface="Calibri" panose="020F0502020204030204" pitchFamily="34" charset="0"/>
              </a:rPr>
              <a:t>2,Ensure that appointments are available for emergencies.</a:t>
            </a:r>
            <a:endParaRPr lang="en-IN" sz="1800" kern="100" dirty="0">
              <a:effectLst/>
              <a:ea typeface="Calibri" panose="020F0502020204030204" pitchFamily="34" charset="0"/>
              <a:cs typeface="Calibri" panose="020F0502020204030204" pitchFamily="34" charset="0"/>
            </a:endParaRPr>
          </a:p>
          <a:p>
            <a:pPr algn="just"/>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7" y="15306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p:txBody>
      </p:sp>
    </p:spTree>
    <p:extLst>
      <p:ext uri="{BB962C8B-B14F-4D97-AF65-F5344CB8AC3E}">
        <p14:creationId xmlns:p14="http://schemas.microsoft.com/office/powerpoint/2010/main" val="163488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a:t>
            </a:r>
            <a:r>
              <a:rPr lang="en-IN">
                <a:solidFill>
                  <a:srgbClr val="7030A0"/>
                </a:solidFill>
                <a:latin typeface="Times New Roman" panose="02020603050405020304" pitchFamily="18" charset="0"/>
                <a:cs typeface="Times New Roman" panose="02020603050405020304" pitchFamily="18" charset="0"/>
              </a:rPr>
              <a:t>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5</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0" y="877163"/>
            <a:ext cx="12056070" cy="6026522"/>
          </a:xfrm>
          <a:prstGeom prst="rect">
            <a:avLst/>
          </a:prstGeom>
          <a:noFill/>
        </p:spPr>
        <p:txBody>
          <a:bodyPr wrap="square" rtlCol="0">
            <a:spAutoFit/>
          </a:bodyPr>
          <a:lstStyle/>
          <a:p>
            <a:pPr lvl="1" algn="just"/>
            <a:endParaRPr lang="en-GB" dirty="0">
              <a:solidFill>
                <a:srgbClr val="111111"/>
              </a:solidFill>
            </a:endParaRPr>
          </a:p>
          <a:p>
            <a:pPr algn="just">
              <a:lnSpc>
                <a:spcPct val="107000"/>
              </a:lnSpc>
              <a:spcAft>
                <a:spcPts val="800"/>
              </a:spcAft>
            </a:pPr>
            <a:r>
              <a:rPr lang="en-US" b="1" dirty="0">
                <a:ea typeface="Calibri" panose="020F0502020204030204" pitchFamily="34" charset="0"/>
                <a:cs typeface="Calibri" panose="020F0502020204030204" pitchFamily="34" charset="0"/>
              </a:rPr>
              <a:t>3,Medicine Procurement: </a:t>
            </a:r>
          </a:p>
          <a:p>
            <a:pPr algn="just">
              <a:lnSpc>
                <a:spcPct val="107000"/>
              </a:lnSpc>
              <a:spcAft>
                <a:spcPts val="800"/>
              </a:spcAft>
            </a:pPr>
            <a:r>
              <a:rPr lang="en-US" dirty="0">
                <a:ea typeface="Calibri" panose="020F0502020204030204" pitchFamily="34" charset="0"/>
                <a:cs typeface="Calibri" panose="020F0502020204030204" pitchFamily="34" charset="0"/>
              </a:rPr>
              <a:t>1, The medicine procurement platform facilitates a seamless online ordering process for users. </a:t>
            </a:r>
          </a:p>
          <a:p>
            <a:pPr algn="just">
              <a:lnSpc>
                <a:spcPct val="107000"/>
              </a:lnSpc>
              <a:spcAft>
                <a:spcPts val="800"/>
              </a:spcAft>
            </a:pPr>
            <a:r>
              <a:rPr lang="en-US" dirty="0">
                <a:ea typeface="Calibri" panose="020F0502020204030204" pitchFamily="34" charset="0"/>
                <a:cs typeface="Calibri" panose="020F0502020204030204" pitchFamily="34" charset="0"/>
              </a:rPr>
              <a:t>2,Integration with pharmacies ensuring real-time updates on medicine availability, prices, and discounts</a:t>
            </a:r>
          </a:p>
          <a:p>
            <a:pPr algn="just">
              <a:lnSpc>
                <a:spcPct val="107000"/>
              </a:lnSpc>
              <a:spcAft>
                <a:spcPts val="800"/>
              </a:spcAft>
            </a:pPr>
            <a:endParaRPr lang="en-US" dirty="0">
              <a:ea typeface="Calibri" panose="020F0502020204030204" pitchFamily="34" charset="0"/>
              <a:cs typeface="Calibri" panose="020F0502020204030204" pitchFamily="34" charset="0"/>
            </a:endParaRPr>
          </a:p>
          <a:p>
            <a:pPr algn="just">
              <a:lnSpc>
                <a:spcPct val="107000"/>
              </a:lnSpc>
              <a:spcAft>
                <a:spcPts val="800"/>
              </a:spcAft>
            </a:pPr>
            <a:r>
              <a:rPr lang="en-US" b="1" dirty="0"/>
              <a:t>4, Beds &amp;Services Availability: </a:t>
            </a:r>
          </a:p>
          <a:p>
            <a:pPr algn="just">
              <a:lnSpc>
                <a:spcPct val="107000"/>
              </a:lnSpc>
              <a:spcAft>
                <a:spcPts val="800"/>
              </a:spcAft>
            </a:pPr>
            <a:r>
              <a:rPr lang="en-US" dirty="0"/>
              <a:t>1, This feature focuses on providing real-time information on bed availability and detailed medical services across various hospitals. </a:t>
            </a:r>
          </a:p>
          <a:p>
            <a:pPr algn="just">
              <a:lnSpc>
                <a:spcPct val="107000"/>
              </a:lnSpc>
              <a:spcAft>
                <a:spcPts val="800"/>
              </a:spcAft>
            </a:pPr>
            <a:r>
              <a:rPr lang="en-US" dirty="0"/>
              <a:t>2, It ensures that users can access timely treatment as per their needs and the current capacity of the healthcare facilitie</a:t>
            </a:r>
            <a:r>
              <a:rPr lang="en-US" dirty="0">
                <a:ea typeface="Calibri" panose="020F0502020204030204" pitchFamily="34" charset="0"/>
                <a:cs typeface="Calibri" panose="020F0502020204030204" pitchFamily="34" charset="0"/>
              </a:rPr>
              <a:t>s</a:t>
            </a:r>
          </a:p>
          <a:p>
            <a:pPr algn="just">
              <a:lnSpc>
                <a:spcPct val="107000"/>
              </a:lnSpc>
              <a:spcAft>
                <a:spcPts val="800"/>
              </a:spcAft>
            </a:pPr>
            <a:endParaRPr lang="en-US" dirty="0">
              <a:ea typeface="Calibri" panose="020F0502020204030204" pitchFamily="34" charset="0"/>
              <a:cs typeface="Calibri" panose="020F0502020204030204" pitchFamily="34" charset="0"/>
            </a:endParaRPr>
          </a:p>
          <a:p>
            <a:pPr algn="just">
              <a:lnSpc>
                <a:spcPct val="107000"/>
              </a:lnSpc>
              <a:spcAft>
                <a:spcPts val="800"/>
              </a:spcAft>
            </a:pPr>
            <a:r>
              <a:rPr lang="en-US" b="1" dirty="0">
                <a:ea typeface="Calibri" panose="020F0502020204030204" pitchFamily="34" charset="0"/>
                <a:cs typeface="Calibri" panose="020F0502020204030204" pitchFamily="34" charset="0"/>
              </a:rPr>
              <a:t>6, Medical Records: </a:t>
            </a:r>
          </a:p>
          <a:p>
            <a:pPr algn="just">
              <a:lnSpc>
                <a:spcPct val="107000"/>
              </a:lnSpc>
              <a:spcAft>
                <a:spcPts val="800"/>
              </a:spcAft>
            </a:pPr>
            <a:r>
              <a:rPr lang="en-US" dirty="0">
                <a:ea typeface="Calibri" panose="020F0502020204030204" pitchFamily="34" charset="0"/>
                <a:cs typeface="Calibri" panose="020F0502020204030204" pitchFamily="34" charset="0"/>
              </a:rPr>
              <a:t>1,Secure storage and retrieval of users' medical records securely with out any loss of data. </a:t>
            </a:r>
          </a:p>
          <a:p>
            <a:pPr algn="just">
              <a:lnSpc>
                <a:spcPct val="107000"/>
              </a:lnSpc>
              <a:spcAft>
                <a:spcPts val="800"/>
              </a:spcAft>
            </a:pPr>
            <a:r>
              <a:rPr lang="en-US" dirty="0">
                <a:ea typeface="Calibri" panose="020F0502020204030204" pitchFamily="34" charset="0"/>
                <a:cs typeface="Calibri" panose="020F0502020204030204" pitchFamily="34" charset="0"/>
              </a:rPr>
              <a:t>2, Integration with healthcare providers allows for continuous updates to medical records, ensuring that healthcare professionals have access to the most recent and relevant information</a:t>
            </a:r>
            <a:endParaRPr lang="en-IN" sz="1800" kern="100" dirty="0">
              <a:effectLst/>
              <a:ea typeface="Calibri" panose="020F0502020204030204" pitchFamily="34" charset="0"/>
              <a:cs typeface="Calibri" panose="020F0502020204030204" pitchFamily="34" charset="0"/>
            </a:endParaRPr>
          </a:p>
          <a:p>
            <a:pPr algn="just">
              <a:lnSpc>
                <a:spcPct val="107000"/>
              </a:lnSpc>
              <a:spcAft>
                <a:spcPts val="800"/>
              </a:spcAft>
            </a:pPr>
            <a:endParaRPr lang="en-GB" dirty="0">
              <a:solidFill>
                <a:srgbClr val="111111"/>
              </a:solidFill>
              <a:ea typeface="Calibri" panose="020F0502020204030204" pitchFamily="34" charset="0"/>
              <a:cs typeface="Calibri" panose="020F0502020204030204" pitchFamily="34" charset="0"/>
            </a:endParaRPr>
          </a:p>
          <a:p>
            <a:pPr algn="just"/>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19387" y="11703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126644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6</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41738" y="877163"/>
            <a:ext cx="11771586" cy="9411936"/>
          </a:xfrm>
          <a:prstGeom prst="rect">
            <a:avLst/>
          </a:prstGeom>
          <a:noFill/>
        </p:spPr>
        <p:txBody>
          <a:bodyPr wrap="square" rtlCol="0">
            <a:spAutoFit/>
          </a:bodyPr>
          <a:lstStyle/>
          <a:p>
            <a:pPr algn="just">
              <a:lnSpc>
                <a:spcPct val="107000"/>
              </a:lnSpc>
              <a:spcAft>
                <a:spcPts val="800"/>
              </a:spcAft>
            </a:pPr>
            <a:r>
              <a:rPr lang="en-US" b="1" dirty="0">
                <a:ea typeface="Calibri" panose="020F0502020204030204" pitchFamily="34" charset="0"/>
                <a:cs typeface="Calibri" panose="020F0502020204030204" pitchFamily="34" charset="0"/>
              </a:rPr>
              <a:t>7, Complaint on Hospital Against Price Transparency:</a:t>
            </a:r>
            <a:r>
              <a:rPr lang="en-US" dirty="0">
                <a:ea typeface="Calibri" panose="020F0502020204030204" pitchFamily="34" charset="0"/>
                <a:cs typeface="Calibri" panose="020F0502020204030204" pitchFamily="34" charset="0"/>
              </a:rPr>
              <a:t> </a:t>
            </a:r>
          </a:p>
          <a:p>
            <a:pPr algn="just">
              <a:lnSpc>
                <a:spcPct val="107000"/>
              </a:lnSpc>
              <a:spcAft>
                <a:spcPts val="800"/>
              </a:spcAft>
            </a:pPr>
            <a:r>
              <a:rPr lang="en-US" dirty="0">
                <a:ea typeface="Calibri" panose="020F0502020204030204" pitchFamily="34" charset="0"/>
                <a:cs typeface="Calibri" panose="020F0502020204030204" pitchFamily="34" charset="0"/>
              </a:rPr>
              <a:t>1,User-friendly complaint submission process, specifically addressing concerns related to price transparency. </a:t>
            </a:r>
          </a:p>
          <a:p>
            <a:pPr algn="just">
              <a:lnSpc>
                <a:spcPct val="107000"/>
              </a:lnSpc>
              <a:spcAft>
                <a:spcPts val="800"/>
              </a:spcAft>
            </a:pPr>
            <a:r>
              <a:rPr lang="en-US" dirty="0">
                <a:ea typeface="Calibri" panose="020F0502020204030204" pitchFamily="34" charset="0"/>
                <a:cs typeface="Calibri" panose="020F0502020204030204" pitchFamily="34" charset="0"/>
              </a:rPr>
              <a:t>2,Clear and concise forms guide users through the complaint submission process, allowing them to provide details and supporting evidence.</a:t>
            </a:r>
          </a:p>
          <a:p>
            <a:pPr algn="just">
              <a:lnSpc>
                <a:spcPct val="107000"/>
              </a:lnSpc>
              <a:spcAft>
                <a:spcPts val="800"/>
              </a:spcAft>
            </a:pPr>
            <a:r>
              <a:rPr lang="en-US" dirty="0">
                <a:ea typeface="Calibri" panose="020F0502020204030204" pitchFamily="34" charset="0"/>
                <a:cs typeface="Calibri" panose="020F0502020204030204" pitchFamily="34" charset="0"/>
              </a:rPr>
              <a:t> </a:t>
            </a:r>
          </a:p>
          <a:p>
            <a:pPr algn="just">
              <a:lnSpc>
                <a:spcPct val="107000"/>
              </a:lnSpc>
              <a:spcAft>
                <a:spcPts val="800"/>
              </a:spcAft>
            </a:pPr>
            <a:r>
              <a:rPr lang="en-US" b="1" dirty="0">
                <a:solidFill>
                  <a:srgbClr val="111111"/>
                </a:solidFill>
                <a:ea typeface="Calibri" panose="020F0502020204030204" pitchFamily="34" charset="0"/>
                <a:cs typeface="Calibri" panose="020F0502020204030204" pitchFamily="34" charset="0"/>
              </a:rPr>
              <a:t>8, Medicine Recommendation </a:t>
            </a:r>
            <a:r>
              <a:rPr lang="en-US" dirty="0">
                <a:solidFill>
                  <a:srgbClr val="111111"/>
                </a:solidFill>
                <a:ea typeface="Calibri" panose="020F0502020204030204" pitchFamily="34" charset="0"/>
                <a:cs typeface="Calibri" panose="020F0502020204030204" pitchFamily="34" charset="0"/>
              </a:rPr>
              <a:t>:</a:t>
            </a:r>
          </a:p>
          <a:p>
            <a:pPr algn="just">
              <a:lnSpc>
                <a:spcPct val="107000"/>
              </a:lnSpc>
              <a:spcAft>
                <a:spcPts val="800"/>
              </a:spcAft>
            </a:pPr>
            <a:r>
              <a:rPr lang="en-US" dirty="0">
                <a:solidFill>
                  <a:srgbClr val="111111"/>
                </a:solidFill>
                <a:ea typeface="Calibri" panose="020F0502020204030204" pitchFamily="34" charset="0"/>
                <a:cs typeface="Calibri" panose="020F0502020204030204" pitchFamily="34" charset="0"/>
              </a:rPr>
              <a:t>1, Recommends alternative medicines by evaluating the intrinsic features of medicines, such as descriptions of medicine and it’s reason.</a:t>
            </a:r>
          </a:p>
          <a:p>
            <a:pPr algn="just">
              <a:lnSpc>
                <a:spcPct val="107000"/>
              </a:lnSpc>
              <a:spcAft>
                <a:spcPts val="800"/>
              </a:spcAft>
            </a:pPr>
            <a:r>
              <a:rPr lang="en-US" dirty="0">
                <a:solidFill>
                  <a:srgbClr val="111111"/>
                </a:solidFill>
                <a:ea typeface="Calibri" panose="020F0502020204030204" pitchFamily="34" charset="0"/>
                <a:cs typeface="Calibri" panose="020F0502020204030204" pitchFamily="34" charset="0"/>
              </a:rPr>
              <a:t>2, Recommendation utilizes natural language processing techniques, such as ,F-IDF or advanced embeddings, to analyze medicine descriptions and provide personalized suggestions</a:t>
            </a:r>
          </a:p>
          <a:p>
            <a:pPr algn="just">
              <a:lnSpc>
                <a:spcPct val="107000"/>
              </a:lnSpc>
              <a:spcAft>
                <a:spcPts val="800"/>
              </a:spcAft>
            </a:pPr>
            <a:endParaRPr lang="en-US" dirty="0">
              <a:solidFill>
                <a:srgbClr val="111111"/>
              </a:solidFill>
              <a:ea typeface="Calibri" panose="020F0502020204030204" pitchFamily="34" charset="0"/>
              <a:cs typeface="Calibri" panose="020F0502020204030204" pitchFamily="34" charset="0"/>
            </a:endParaRPr>
          </a:p>
          <a:p>
            <a:pPr algn="just">
              <a:lnSpc>
                <a:spcPct val="107000"/>
              </a:lnSpc>
              <a:spcAft>
                <a:spcPts val="800"/>
              </a:spcAft>
            </a:pPr>
            <a:r>
              <a:rPr lang="en-US" b="1" dirty="0"/>
              <a:t>8, Cashback offer and User Support: </a:t>
            </a:r>
          </a:p>
          <a:p>
            <a:pPr algn="just">
              <a:lnSpc>
                <a:spcPct val="107000"/>
              </a:lnSpc>
              <a:spcAft>
                <a:spcPts val="800"/>
              </a:spcAft>
            </a:pPr>
            <a:r>
              <a:rPr lang="en-US" dirty="0"/>
              <a:t>1, The knowledge base and FAQs serve as self-help resources, options provide real-time, personalized support. </a:t>
            </a:r>
          </a:p>
          <a:p>
            <a:pPr algn="just">
              <a:lnSpc>
                <a:spcPct val="107000"/>
              </a:lnSpc>
              <a:spcAft>
                <a:spcPts val="800"/>
              </a:spcAft>
            </a:pPr>
            <a:r>
              <a:rPr lang="en-US" dirty="0"/>
              <a:t>2, Users can select from various cashback plans, such as yearly or monthly, to best fit their preferences and usage patterns for flexible payments. </a:t>
            </a:r>
            <a:endParaRPr lang="en-US" dirty="0">
              <a:solidFill>
                <a:srgbClr val="111111"/>
              </a:solidFill>
              <a:ea typeface="Calibri" panose="020F0502020204030204" pitchFamily="34" charset="0"/>
              <a:cs typeface="Calibri" panose="020F0502020204030204" pitchFamily="34" charset="0"/>
            </a:endParaRPr>
          </a:p>
          <a:p>
            <a:pPr algn="just">
              <a:lnSpc>
                <a:spcPct val="107000"/>
              </a:lnSpc>
              <a:spcAft>
                <a:spcPts val="800"/>
              </a:spcAft>
            </a:pPr>
            <a:endParaRPr lang="en-US" dirty="0">
              <a:solidFill>
                <a:srgbClr val="111111"/>
              </a:solidFill>
              <a:ea typeface="Calibri" panose="020F0502020204030204" pitchFamily="34" charset="0"/>
              <a:cs typeface="Calibri" panose="020F0502020204030204" pitchFamily="34" charset="0"/>
            </a:endParaRPr>
          </a:p>
          <a:p>
            <a:pPr algn="just">
              <a:lnSpc>
                <a:spcPct val="107000"/>
              </a:lnSpc>
              <a:spcAft>
                <a:spcPts val="800"/>
              </a:spcAft>
            </a:pPr>
            <a:endParaRPr lang="en-US" dirty="0"/>
          </a:p>
          <a:p>
            <a:pPr algn="just">
              <a:lnSpc>
                <a:spcPct val="107000"/>
              </a:lnSpc>
              <a:spcAft>
                <a:spcPts val="800"/>
              </a:spcAft>
            </a:pPr>
            <a:endParaRPr lang="en-US" dirty="0"/>
          </a:p>
          <a:p>
            <a:pPr algn="just">
              <a:lnSpc>
                <a:spcPct val="107000"/>
              </a:lnSpc>
              <a:spcAft>
                <a:spcPts val="800"/>
              </a:spcAft>
            </a:pPr>
            <a:endParaRPr lang="en-US" dirty="0"/>
          </a:p>
          <a:p>
            <a:pPr algn="just">
              <a:lnSpc>
                <a:spcPct val="107000"/>
              </a:lnSpc>
              <a:spcAft>
                <a:spcPts val="800"/>
              </a:spcAft>
            </a:pPr>
            <a:endParaRPr lang="en-US" dirty="0"/>
          </a:p>
          <a:p>
            <a:pPr algn="just">
              <a:lnSpc>
                <a:spcPct val="107000"/>
              </a:lnSpc>
              <a:spcAft>
                <a:spcPts val="800"/>
              </a:spcAft>
            </a:pPr>
            <a:endParaRPr lang="en-US" dirty="0"/>
          </a:p>
          <a:p>
            <a:pPr algn="just">
              <a:lnSpc>
                <a:spcPct val="107000"/>
              </a:lnSpc>
              <a:spcAft>
                <a:spcPts val="800"/>
              </a:spcAft>
            </a:pPr>
            <a:endParaRPr lang="en-US" dirty="0"/>
          </a:p>
          <a:p>
            <a:pPr algn="just">
              <a:lnSpc>
                <a:spcPct val="107000"/>
              </a:lnSpc>
              <a:spcAft>
                <a:spcPts val="800"/>
              </a:spcAft>
            </a:pPr>
            <a:r>
              <a:rPr lang="en-IN" sz="1800" kern="100" dirty="0">
                <a:effectLst/>
                <a:ea typeface="Calibri" panose="020F0502020204030204" pitchFamily="34" charset="0"/>
                <a:cs typeface="Calibri" panose="020F0502020204030204" pitchFamily="34" charset="0"/>
              </a:rPr>
              <a:t> </a:t>
            </a:r>
            <a:endParaRPr lang="en-IN" sz="1800" kern="100" dirty="0">
              <a:effectLst/>
              <a:ea typeface="Calibri" panose="020F0502020204030204" pitchFamily="34" charset="0"/>
              <a:cs typeface="Arial" panose="020B0604020202020204" pitchFamily="34" charset="0"/>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19387" y="11703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 (TL),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47203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7</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6740307"/>
          </a:xfrm>
          <a:prstGeom prst="rect">
            <a:avLst/>
          </a:prstGeom>
          <a:noFill/>
        </p:spPr>
        <p:txBody>
          <a:bodyPr wrap="square" rtlCol="0">
            <a:spAutoFit/>
          </a:bodyPr>
          <a:lstStyle/>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r>
              <a:rPr lang="en-GB" dirty="0">
                <a:solidFill>
                  <a:srgbClr val="111111"/>
                </a:solidFill>
              </a:rPr>
              <a:t>Non-Functional Requirements of Project include :</a:t>
            </a:r>
          </a:p>
          <a:p>
            <a:pPr lvl="1"/>
            <a:r>
              <a:rPr lang="en-GB" b="0" i="0" dirty="0">
                <a:solidFill>
                  <a:srgbClr val="111111"/>
                </a:solidFill>
                <a:effectLst/>
              </a:rPr>
              <a:t>	</a:t>
            </a:r>
            <a:r>
              <a:rPr lang="en-US" b="0" i="0" dirty="0">
                <a:effectLst/>
              </a:rPr>
              <a:t>1. </a:t>
            </a:r>
            <a:r>
              <a:rPr lang="en-IN" kern="100" dirty="0">
                <a:effectLst/>
                <a:ea typeface="Calibri" panose="020F0502020204030204" pitchFamily="34" charset="0"/>
                <a:cs typeface="Arial" panose="020B0604020202020204" pitchFamily="34" charset="0"/>
              </a:rPr>
              <a:t>Security</a:t>
            </a:r>
          </a:p>
          <a:p>
            <a:pPr lvl="1"/>
            <a:r>
              <a:rPr lang="en-US" sz="1800" b="0" i="0" dirty="0">
                <a:effectLst/>
              </a:rPr>
              <a:t>	2. </a:t>
            </a:r>
            <a:r>
              <a:rPr lang="en-IN" sz="1800" dirty="0">
                <a:effectLst/>
                <a:ea typeface="Calibri" panose="020F0502020204030204" pitchFamily="34" charset="0"/>
                <a:cs typeface="Arial" panose="020B0604020202020204" pitchFamily="34" charset="0"/>
              </a:rPr>
              <a:t>Availability</a:t>
            </a:r>
            <a:br>
              <a:rPr lang="en-US" sz="1800" b="0" i="0" dirty="0">
                <a:effectLst/>
              </a:rPr>
            </a:br>
            <a:r>
              <a:rPr lang="en-US" sz="1800" b="0" i="0" dirty="0">
                <a:effectLst/>
              </a:rPr>
              <a:t>	3. </a:t>
            </a:r>
            <a:r>
              <a:rPr lang="en-IN" sz="1800" dirty="0">
                <a:effectLst/>
                <a:ea typeface="Calibri" panose="020F0502020204030204" pitchFamily="34" charset="0"/>
                <a:cs typeface="Arial" panose="020B0604020202020204" pitchFamily="34" charset="0"/>
              </a:rPr>
              <a:t>Performance</a:t>
            </a:r>
            <a:br>
              <a:rPr lang="en-US" sz="1800" b="0" i="0" dirty="0">
                <a:effectLst/>
              </a:rPr>
            </a:br>
            <a:r>
              <a:rPr lang="en-US" sz="1800" b="0" i="0" dirty="0">
                <a:effectLst/>
              </a:rPr>
              <a:t>	4. </a:t>
            </a:r>
            <a:r>
              <a:rPr lang="en-IN" sz="1800" dirty="0">
                <a:effectLst/>
                <a:ea typeface="Calibri" panose="020F0502020204030204" pitchFamily="34" charset="0"/>
                <a:cs typeface="Arial" panose="020B0604020202020204" pitchFamily="34" charset="0"/>
              </a:rPr>
              <a:t>Usability and User Experience</a:t>
            </a:r>
            <a:br>
              <a:rPr lang="en-US" sz="1800" b="0" i="0" dirty="0">
                <a:effectLst/>
              </a:rPr>
            </a:br>
            <a:r>
              <a:rPr lang="en-US" sz="1800" b="0" i="0" dirty="0">
                <a:effectLst/>
              </a:rPr>
              <a:t>	5. Data Integrity</a:t>
            </a:r>
          </a:p>
          <a:p>
            <a:pPr lvl="1"/>
            <a:r>
              <a:rPr lang="en-US" dirty="0"/>
              <a:t>         6. </a:t>
            </a:r>
            <a:r>
              <a:rPr lang="en-IN" sz="1800" dirty="0">
                <a:effectLst/>
                <a:ea typeface="Calibri" panose="020F0502020204030204" pitchFamily="34" charset="0"/>
                <a:cs typeface="Arial" panose="020B0604020202020204" pitchFamily="34" charset="0"/>
              </a:rPr>
              <a:t>Compliance and Regulatory Requirements</a:t>
            </a:r>
            <a:br>
              <a:rPr lang="en-US" sz="1800" b="0" i="0" dirty="0">
                <a:effectLst/>
              </a:rPr>
            </a:br>
            <a:r>
              <a:rPr lang="en-US" sz="1800" b="0" i="0" dirty="0">
                <a:effectLst/>
              </a:rPr>
              <a:t>	7. </a:t>
            </a:r>
            <a:r>
              <a:rPr lang="en-IN" sz="1800" dirty="0">
                <a:effectLst/>
                <a:ea typeface="Calibri" panose="020F0502020204030204" pitchFamily="34" charset="0"/>
                <a:cs typeface="Arial" panose="020B0604020202020204" pitchFamily="34" charset="0"/>
              </a:rPr>
              <a:t>Response Time and Latency</a:t>
            </a:r>
            <a:br>
              <a:rPr lang="en-US" sz="1800" b="0" i="0" dirty="0">
                <a:effectLst/>
              </a:rPr>
            </a:b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GB" dirty="0">
              <a:solidFill>
                <a:srgbClr val="111111"/>
              </a:solidFill>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62444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8</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3693319"/>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rPr>
              <a:t>The Architecture of the project is shown below</a:t>
            </a:r>
          </a:p>
          <a:p>
            <a:pPr algn="just"/>
            <a:r>
              <a:rPr lang="en-GB" dirty="0">
                <a:solidFill>
                  <a:srgbClr val="111111"/>
                </a:solidFill>
              </a:rPr>
              <a:t> </a:t>
            </a:r>
          </a:p>
          <a:p>
            <a:pPr algn="just"/>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algn="just"/>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pic>
        <p:nvPicPr>
          <p:cNvPr id="6" name="Picture 5">
            <a:extLst>
              <a:ext uri="{FF2B5EF4-FFF2-40B4-BE49-F238E27FC236}">
                <a16:creationId xmlns:a16="http://schemas.microsoft.com/office/drawing/2014/main" id="{7D026143-9877-54A9-D9F4-F119CC6D61F6}"/>
              </a:ext>
            </a:extLst>
          </p:cNvPr>
          <p:cNvPicPr>
            <a:picLocks noChangeAspect="1"/>
          </p:cNvPicPr>
          <p:nvPr/>
        </p:nvPicPr>
        <p:blipFill>
          <a:blip r:embed="rId3"/>
          <a:stretch>
            <a:fillRect/>
          </a:stretch>
        </p:blipFill>
        <p:spPr>
          <a:xfrm>
            <a:off x="2507958" y="1751146"/>
            <a:ext cx="7472028" cy="4310785"/>
          </a:xfrm>
          <a:prstGeom prst="rect">
            <a:avLst/>
          </a:prstGeom>
        </p:spPr>
      </p:pic>
    </p:spTree>
    <p:extLst>
      <p:ext uri="{BB962C8B-B14F-4D97-AF65-F5344CB8AC3E}">
        <p14:creationId xmlns:p14="http://schemas.microsoft.com/office/powerpoint/2010/main" val="11236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E13096C-6091-C9FB-15DC-4DC2F1985B8C}"/>
              </a:ext>
            </a:extLst>
          </p:cNvPr>
          <p:cNvSpPr txBox="1"/>
          <p:nvPr/>
        </p:nvSpPr>
        <p:spPr>
          <a:xfrm>
            <a:off x="5665170" y="448499"/>
            <a:ext cx="2947888" cy="369332"/>
          </a:xfrm>
          <a:prstGeom prst="rect">
            <a:avLst/>
          </a:prstGeom>
          <a:noFill/>
        </p:spPr>
        <p:txBody>
          <a:bodyPr wrap="square" rtlCol="0">
            <a:spAutoFit/>
          </a:bodyPr>
          <a:lstStyle/>
          <a:p>
            <a:r>
              <a:rPr lang="en-IN" dirty="0">
                <a:solidFill>
                  <a:srgbClr val="7030A0"/>
                </a:solidFill>
                <a:latin typeface="Times New Roman" panose="02020603050405020304" pitchFamily="18" charset="0"/>
                <a:cs typeface="Times New Roman" panose="02020603050405020304" pitchFamily="18" charset="0"/>
              </a:rPr>
              <a:t>PROJECT REVIEW </a:t>
            </a:r>
            <a:endParaRPr lang="en-IN" dirty="0">
              <a:solidFill>
                <a:srgbClr val="7030A0"/>
              </a:solidFill>
            </a:endParaRPr>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9567"/>
            <a:ext cx="3264024" cy="736649"/>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05-04-2024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9</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273268" y="869351"/>
            <a:ext cx="11545103" cy="8402300"/>
          </a:xfrm>
          <a:prstGeom prst="rect">
            <a:avLst/>
          </a:prstGeom>
          <a:noFill/>
        </p:spPr>
        <p:txBody>
          <a:bodyPr wrap="square" rtlCol="0">
            <a:spAutoFit/>
          </a:bodyPr>
          <a:lstStyle/>
          <a:p>
            <a:pPr marL="285750" indent="-285750" algn="just">
              <a:buFont typeface="Wingdings" panose="05000000000000000000" pitchFamily="2" charset="2"/>
              <a:buChar char="v"/>
            </a:pPr>
            <a:r>
              <a:rPr lang="en-GB" dirty="0">
                <a:solidFill>
                  <a:srgbClr val="111111"/>
                </a:solidFill>
              </a:rPr>
              <a:t>Problem Statement Title: </a:t>
            </a:r>
            <a:r>
              <a:rPr lang="en-US" dirty="0"/>
              <a:t>Develop Application to regulate health care sector from exploiting people during medical emergencies and pandemic situations</a:t>
            </a:r>
            <a:endParaRPr lang="en-GB" dirty="0">
              <a:solidFill>
                <a:srgbClr val="111111"/>
              </a:solidFill>
            </a:endParaRPr>
          </a:p>
          <a:p>
            <a:pPr algn="just"/>
            <a:r>
              <a:rPr lang="en-GB" dirty="0">
                <a:solidFill>
                  <a:srgbClr val="111111"/>
                </a:solidFill>
              </a:rPr>
              <a:t>     </a:t>
            </a:r>
          </a:p>
          <a:p>
            <a:pPr algn="just"/>
            <a:r>
              <a:rPr lang="en-GB" dirty="0">
                <a:solidFill>
                  <a:srgbClr val="111111"/>
                </a:solidFill>
              </a:rPr>
              <a:t>Once User</a:t>
            </a:r>
            <a:r>
              <a:rPr lang="en-US" dirty="0">
                <a:solidFill>
                  <a:srgbClr val="111111"/>
                </a:solidFill>
              </a:rPr>
              <a:t> logging into the application securely, users navigate through an array of features ranging from appointment booking and creating medicine buying lists to checking out available medical equipment and reviewing their medical records. This diverse set of functionalities allows users to customize their healthcare experience according to their individual needs.</a:t>
            </a:r>
          </a:p>
          <a:p>
            <a:pPr algn="just"/>
            <a:endParaRPr lang="en-US" dirty="0">
              <a:solidFill>
                <a:srgbClr val="111111"/>
              </a:solidFill>
            </a:endParaRPr>
          </a:p>
          <a:p>
            <a:pPr algn="just"/>
            <a:r>
              <a:rPr lang="en-US" dirty="0">
                <a:solidFill>
                  <a:srgbClr val="111111"/>
                </a:solidFill>
              </a:rPr>
              <a:t>Once users decide on a particular service, such as booking an appointment or managing their medicine buying list, the application dynamically presents them with a tailored list of hospitals or healthcare providers that offer the chosen service. This feature streamlines decision-making, making it easier for users to select the most suitable healthcare provider. The application aims to prioritize user satisfaction and convenience by combining security, flexibility, and personalization in the healthcare journey. The goal is to offer users a straightforward and efficient means of accessing diverse healthcare services while ensuring the confidentiality and integrity of their health information.</a:t>
            </a:r>
          </a:p>
          <a:p>
            <a:pPr algn="just"/>
            <a:r>
              <a:rPr lang="en-US" dirty="0" err="1">
                <a:solidFill>
                  <a:srgbClr val="111111"/>
                </a:solidFill>
              </a:rPr>
              <a:t>BlockChain</a:t>
            </a:r>
            <a:r>
              <a:rPr lang="en-US" dirty="0">
                <a:solidFill>
                  <a:srgbClr val="111111"/>
                </a:solidFill>
              </a:rPr>
              <a:t> Technology is used in the application to  maintain security of data being stored in the database. Additionally it also helps users to not retrieving person’s data to hospitals about the complaint </a:t>
            </a:r>
            <a:r>
              <a:rPr lang="en-US" dirty="0" err="1">
                <a:solidFill>
                  <a:srgbClr val="111111"/>
                </a:solidFill>
              </a:rPr>
              <a:t>reised</a:t>
            </a:r>
            <a:r>
              <a:rPr lang="en-US" dirty="0">
                <a:solidFill>
                  <a:srgbClr val="111111"/>
                </a:solidFill>
              </a:rPr>
              <a:t> against the </a:t>
            </a:r>
            <a:r>
              <a:rPr lang="en-US" dirty="0" err="1">
                <a:solidFill>
                  <a:srgbClr val="111111"/>
                </a:solidFill>
              </a:rPr>
              <a:t>hospital.This</a:t>
            </a:r>
            <a:r>
              <a:rPr lang="en-US" dirty="0">
                <a:solidFill>
                  <a:srgbClr val="111111"/>
                </a:solidFill>
              </a:rPr>
              <a:t> helps to store the user’s information securely in the database with out being </a:t>
            </a:r>
            <a:r>
              <a:rPr lang="en-US" dirty="0" err="1">
                <a:solidFill>
                  <a:srgbClr val="111111"/>
                </a:solidFill>
              </a:rPr>
              <a:t>hacked.Here</a:t>
            </a:r>
            <a:r>
              <a:rPr lang="en-US" dirty="0">
                <a:solidFill>
                  <a:srgbClr val="111111"/>
                </a:solidFill>
              </a:rPr>
              <a:t> we Used </a:t>
            </a:r>
            <a:r>
              <a:rPr lang="en-US" dirty="0" err="1">
                <a:solidFill>
                  <a:srgbClr val="111111"/>
                </a:solidFill>
              </a:rPr>
              <a:t>Ethernum</a:t>
            </a:r>
            <a:r>
              <a:rPr lang="en-US" dirty="0">
                <a:solidFill>
                  <a:srgbClr val="111111"/>
                </a:solidFill>
              </a:rPr>
              <a:t> for security of our application and maintain data integrity</a:t>
            </a:r>
            <a:endParaRPr lang="en-GB" dirty="0">
              <a:solidFill>
                <a:srgbClr val="111111"/>
              </a:solidFill>
            </a:endParaRPr>
          </a:p>
          <a:p>
            <a:pPr algn="just"/>
            <a:endParaRPr lang="en-GB" dirty="0">
              <a:solidFill>
                <a:srgbClr val="111111"/>
              </a:solidFill>
            </a:endParaRPr>
          </a:p>
          <a:p>
            <a:pPr algn="just"/>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algn="just"/>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GB" dirty="0">
              <a:solidFill>
                <a:srgbClr val="111111"/>
              </a:solidFill>
            </a:endParaRPr>
          </a:p>
          <a:p>
            <a:pPr marL="285750" indent="-285750" algn="just">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50EC79EE-C1C4-E275-0987-67B7B3A60CCB}"/>
              </a:ext>
            </a:extLst>
          </p:cNvPr>
          <p:cNvSpPr txBox="1"/>
          <p:nvPr/>
        </p:nvSpPr>
        <p:spPr>
          <a:xfrm>
            <a:off x="9083298" y="31952"/>
            <a:ext cx="3108702" cy="923330"/>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Team:16</a:t>
            </a:r>
          </a:p>
          <a:p>
            <a:r>
              <a:rPr lang="en-IN" sz="1200" dirty="0" err="1">
                <a:solidFill>
                  <a:srgbClr val="FFFF00"/>
                </a:solidFill>
                <a:latin typeface="Times New Roman" panose="02020603050405020304" pitchFamily="18" charset="0"/>
                <a:cs typeface="Times New Roman" panose="02020603050405020304" pitchFamily="18" charset="0"/>
              </a:rPr>
              <a:t>Regd</a:t>
            </a:r>
            <a:r>
              <a:rPr lang="en-IN" sz="1200" dirty="0">
                <a:solidFill>
                  <a:srgbClr val="FFFF00"/>
                </a:solidFill>
                <a:latin typeface="Times New Roman" panose="02020603050405020304" pitchFamily="18" charset="0"/>
                <a:cs typeface="Times New Roman" panose="02020603050405020304" pitchFamily="18" charset="0"/>
              </a:rPr>
              <a:t> No:20BQ1A4253(TL),    20BQ1A4244, </a:t>
            </a:r>
          </a:p>
          <a:p>
            <a:r>
              <a:rPr lang="en-IN" sz="1200" dirty="0">
                <a:solidFill>
                  <a:srgbClr val="FFFF00"/>
                </a:solidFill>
                <a:latin typeface="Times New Roman" panose="02020603050405020304" pitchFamily="18" charset="0"/>
                <a:cs typeface="Times New Roman" panose="02020603050405020304" pitchFamily="18" charset="0"/>
              </a:rPr>
              <a:t>                20BQ1A4228,            20BQ1A4241</a:t>
            </a:r>
          </a:p>
          <a:p>
            <a:endParaRPr lang="en-IN" dirty="0"/>
          </a:p>
        </p:txBody>
      </p:sp>
    </p:spTree>
    <p:extLst>
      <p:ext uri="{BB962C8B-B14F-4D97-AF65-F5344CB8AC3E}">
        <p14:creationId xmlns:p14="http://schemas.microsoft.com/office/powerpoint/2010/main" val="257830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3127</Words>
  <Application>Microsoft Office PowerPoint</Application>
  <PresentationFormat>Widescreen</PresentationFormat>
  <Paragraphs>475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mualidhar V</dc:creator>
  <cp:lastModifiedBy>SURA RAMYA</cp:lastModifiedBy>
  <cp:revision>26</cp:revision>
  <dcterms:created xsi:type="dcterms:W3CDTF">2023-07-18T12:47:32Z</dcterms:created>
  <dcterms:modified xsi:type="dcterms:W3CDTF">2024-04-05T10:51:28Z</dcterms:modified>
</cp:coreProperties>
</file>