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96"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svg"/><Relationship Id="rId5" Type="http://schemas.openxmlformats.org/officeDocument/2006/relationships/image" Target="../media/image4.png"/><Relationship Id="rId6" Type="http://schemas.openxmlformats.org/officeDocument/2006/relationships/image" Target="../media/image8.svg"/><Relationship Id="rId1" Type="http://schemas.openxmlformats.org/officeDocument/2006/relationships/image" Target="../media/image2.png"/><Relationship Id="rId2"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svg"/><Relationship Id="rId5" Type="http://schemas.openxmlformats.org/officeDocument/2006/relationships/image" Target="../media/image4.png"/><Relationship Id="rId6" Type="http://schemas.openxmlformats.org/officeDocument/2006/relationships/image" Target="../media/image8.svg"/><Relationship Id="rId1" Type="http://schemas.openxmlformats.org/officeDocument/2006/relationships/image" Target="../media/image2.png"/><Relationship Id="rId2"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06A8324-7D5E-44BA-A08B-EBFBC1E30D5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43ACB1-C6F2-41A9-833E-B480DF9739B8}">
      <dgm:prSet/>
      <dgm:spPr/>
      <dgm:t>
        <a:bodyPr/>
        <a:lstStyle/>
        <a:p>
          <a:r>
            <a:rPr lang="en-US"/>
            <a:t>The Kickstarter data was provided in class and is through Kaggle and had over 300k campaigns within it initially.</a:t>
          </a:r>
        </a:p>
      </dgm:t>
    </dgm:pt>
    <dgm:pt modelId="{D42F56F7-0639-45D3-AC48-7674DD53A9B6}" type="parTrans" cxnId="{69A4DBFC-6D0F-4319-BCF5-EFD797B8048D}">
      <dgm:prSet/>
      <dgm:spPr/>
      <dgm:t>
        <a:bodyPr/>
        <a:lstStyle/>
        <a:p>
          <a:endParaRPr lang="en-US"/>
        </a:p>
      </dgm:t>
    </dgm:pt>
    <dgm:pt modelId="{55389E15-183B-4075-A243-EA21D2565D45}" type="sibTrans" cxnId="{69A4DBFC-6D0F-4319-BCF5-EFD797B8048D}">
      <dgm:prSet/>
      <dgm:spPr/>
      <dgm:t>
        <a:bodyPr/>
        <a:lstStyle/>
        <a:p>
          <a:endParaRPr lang="en-US"/>
        </a:p>
      </dgm:t>
    </dgm:pt>
    <dgm:pt modelId="{7CD50842-9A7D-42CD-BC74-E5366C9CF727}">
      <dgm:prSet/>
      <dgm:spPr/>
      <dgm:t>
        <a:bodyPr/>
        <a:lstStyle/>
        <a:p>
          <a:r>
            <a:rPr lang="en-US"/>
            <a:t>The data require some cleaning with Excel, including removing the ‘category’ which fed into a ‘main category’ due to it having over 100 options. </a:t>
          </a:r>
        </a:p>
      </dgm:t>
    </dgm:pt>
    <dgm:pt modelId="{444BB1C7-B047-45AE-B916-640717383C7A}" type="parTrans" cxnId="{79B4D388-F007-4FE0-A50F-82843DE11894}">
      <dgm:prSet/>
      <dgm:spPr/>
      <dgm:t>
        <a:bodyPr/>
        <a:lstStyle/>
        <a:p>
          <a:endParaRPr lang="en-US"/>
        </a:p>
      </dgm:t>
    </dgm:pt>
    <dgm:pt modelId="{85B75DDD-88CC-42AE-8B5A-821451DA7CC7}" type="sibTrans" cxnId="{79B4D388-F007-4FE0-A50F-82843DE11894}">
      <dgm:prSet/>
      <dgm:spPr/>
      <dgm:t>
        <a:bodyPr/>
        <a:lstStyle/>
        <a:p>
          <a:endParaRPr lang="en-US"/>
        </a:p>
      </dgm:t>
    </dgm:pt>
    <dgm:pt modelId="{18174C23-EF37-4C60-8CCB-43C3A6EB4D81}">
      <dgm:prSet/>
      <dgm:spPr/>
      <dgm:t>
        <a:bodyPr/>
        <a:lstStyle/>
        <a:p>
          <a:r>
            <a:rPr lang="en-US"/>
            <a:t>We also changed the countries to be US vs. Non-US due to the larger volume of countries that did not have a substantial amount of campaigns.</a:t>
          </a:r>
        </a:p>
      </dgm:t>
    </dgm:pt>
    <dgm:pt modelId="{56E05380-D22C-43DE-B6B7-87522452BC3A}" type="parTrans" cxnId="{C93CE210-56DE-4751-81A1-04D04E746A12}">
      <dgm:prSet/>
      <dgm:spPr/>
      <dgm:t>
        <a:bodyPr/>
        <a:lstStyle/>
        <a:p>
          <a:endParaRPr lang="en-US"/>
        </a:p>
      </dgm:t>
    </dgm:pt>
    <dgm:pt modelId="{235B8EB0-EC48-449B-97DB-B15C8847B393}" type="sibTrans" cxnId="{C93CE210-56DE-4751-81A1-04D04E746A12}">
      <dgm:prSet/>
      <dgm:spPr/>
      <dgm:t>
        <a:bodyPr/>
        <a:lstStyle/>
        <a:p>
          <a:endParaRPr lang="en-US"/>
        </a:p>
      </dgm:t>
    </dgm:pt>
    <dgm:pt modelId="{E6B8C0B2-B026-48A1-AE42-BEACD28091C7}" type="pres">
      <dgm:prSet presAssocID="{106A8324-7D5E-44BA-A08B-EBFBC1E30D54}" presName="root" presStyleCnt="0">
        <dgm:presLayoutVars>
          <dgm:dir/>
          <dgm:resizeHandles val="exact"/>
        </dgm:presLayoutVars>
      </dgm:prSet>
      <dgm:spPr/>
      <dgm:t>
        <a:bodyPr/>
        <a:lstStyle/>
        <a:p>
          <a:endParaRPr lang="en-US"/>
        </a:p>
      </dgm:t>
    </dgm:pt>
    <dgm:pt modelId="{3EEDAE5C-FA45-4A6C-852B-D75122807F1D}" type="pres">
      <dgm:prSet presAssocID="{D143ACB1-C6F2-41A9-833E-B480DF9739B8}" presName="compNode" presStyleCnt="0"/>
      <dgm:spPr/>
    </dgm:pt>
    <dgm:pt modelId="{56C6E498-21FE-4B88-887E-FC8793A7ADA4}" type="pres">
      <dgm:prSet presAssocID="{D143ACB1-C6F2-41A9-833E-B480DF9739B8}" presName="bgRect" presStyleLbl="bgShp" presStyleIdx="0" presStyleCnt="3"/>
      <dgm:spPr/>
    </dgm:pt>
    <dgm:pt modelId="{2420EF1B-36FB-460E-A6C4-C9DF0671DA3C}" type="pres">
      <dgm:prSet presAssocID="{D143ACB1-C6F2-41A9-833E-B480DF9739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Bitcoin"/>
        </a:ext>
      </dgm:extLst>
    </dgm:pt>
    <dgm:pt modelId="{A7466701-3BC2-4032-942B-36067D865D6F}" type="pres">
      <dgm:prSet presAssocID="{D143ACB1-C6F2-41A9-833E-B480DF9739B8}" presName="spaceRect" presStyleCnt="0"/>
      <dgm:spPr/>
    </dgm:pt>
    <dgm:pt modelId="{5D599208-1665-4C6C-A091-E80CE3EE78BB}" type="pres">
      <dgm:prSet presAssocID="{D143ACB1-C6F2-41A9-833E-B480DF9739B8}" presName="parTx" presStyleLbl="revTx" presStyleIdx="0" presStyleCnt="3">
        <dgm:presLayoutVars>
          <dgm:chMax val="0"/>
          <dgm:chPref val="0"/>
        </dgm:presLayoutVars>
      </dgm:prSet>
      <dgm:spPr/>
      <dgm:t>
        <a:bodyPr/>
        <a:lstStyle/>
        <a:p>
          <a:endParaRPr lang="en-US"/>
        </a:p>
      </dgm:t>
    </dgm:pt>
    <dgm:pt modelId="{2F470C74-CA01-4E07-82B7-CD7F12334549}" type="pres">
      <dgm:prSet presAssocID="{55389E15-183B-4075-A243-EA21D2565D45}" presName="sibTrans" presStyleCnt="0"/>
      <dgm:spPr/>
    </dgm:pt>
    <dgm:pt modelId="{A9325753-F488-4773-B23A-6BEC059BFC5F}" type="pres">
      <dgm:prSet presAssocID="{7CD50842-9A7D-42CD-BC74-E5366C9CF727}" presName="compNode" presStyleCnt="0"/>
      <dgm:spPr/>
    </dgm:pt>
    <dgm:pt modelId="{033F36C5-1D12-40D3-95C3-6F34FE82CD48}" type="pres">
      <dgm:prSet presAssocID="{7CD50842-9A7D-42CD-BC74-E5366C9CF727}" presName="bgRect" presStyleLbl="bgShp" presStyleIdx="1" presStyleCnt="3"/>
      <dgm:spPr/>
    </dgm:pt>
    <dgm:pt modelId="{379A53B9-6475-4A36-941B-4221598895ED}" type="pres">
      <dgm:prSet presAssocID="{7CD50842-9A7D-42CD-BC74-E5366C9CF7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Database"/>
        </a:ext>
      </dgm:extLst>
    </dgm:pt>
    <dgm:pt modelId="{9A39AEB5-FC8B-4961-8AAA-FDB06D1D785D}" type="pres">
      <dgm:prSet presAssocID="{7CD50842-9A7D-42CD-BC74-E5366C9CF727}" presName="spaceRect" presStyleCnt="0"/>
      <dgm:spPr/>
    </dgm:pt>
    <dgm:pt modelId="{39A54472-5FC1-4045-8E55-33362D5FA059}" type="pres">
      <dgm:prSet presAssocID="{7CD50842-9A7D-42CD-BC74-E5366C9CF727}" presName="parTx" presStyleLbl="revTx" presStyleIdx="1" presStyleCnt="3">
        <dgm:presLayoutVars>
          <dgm:chMax val="0"/>
          <dgm:chPref val="0"/>
        </dgm:presLayoutVars>
      </dgm:prSet>
      <dgm:spPr/>
      <dgm:t>
        <a:bodyPr/>
        <a:lstStyle/>
        <a:p>
          <a:endParaRPr lang="en-US"/>
        </a:p>
      </dgm:t>
    </dgm:pt>
    <dgm:pt modelId="{E38CEA8D-19F2-48EF-919A-86FF4555E230}" type="pres">
      <dgm:prSet presAssocID="{85B75DDD-88CC-42AE-8B5A-821451DA7CC7}" presName="sibTrans" presStyleCnt="0"/>
      <dgm:spPr/>
    </dgm:pt>
    <dgm:pt modelId="{8E8712D1-016A-434A-88DB-5B468867F6EB}" type="pres">
      <dgm:prSet presAssocID="{18174C23-EF37-4C60-8CCB-43C3A6EB4D81}" presName="compNode" presStyleCnt="0"/>
      <dgm:spPr/>
    </dgm:pt>
    <dgm:pt modelId="{D7F08FB5-CC38-4642-964B-68927524678A}" type="pres">
      <dgm:prSet presAssocID="{18174C23-EF37-4C60-8CCB-43C3A6EB4D81}" presName="bgRect" presStyleLbl="bgShp" presStyleIdx="2" presStyleCnt="3"/>
      <dgm:spPr/>
    </dgm:pt>
    <dgm:pt modelId="{91CC6B05-4957-4AA1-9E50-536A9CDD3BB5}" type="pres">
      <dgm:prSet presAssocID="{18174C23-EF37-4C60-8CCB-43C3A6EB4D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51919138-77C9-4C90-8CF2-5EFF8FD7C9E0}" type="pres">
      <dgm:prSet presAssocID="{18174C23-EF37-4C60-8CCB-43C3A6EB4D81}" presName="spaceRect" presStyleCnt="0"/>
      <dgm:spPr/>
    </dgm:pt>
    <dgm:pt modelId="{702582AE-F9D9-4CBC-944C-8ECB0437915F}" type="pres">
      <dgm:prSet presAssocID="{18174C23-EF37-4C60-8CCB-43C3A6EB4D81}" presName="parTx" presStyleLbl="revTx" presStyleIdx="2" presStyleCnt="3">
        <dgm:presLayoutVars>
          <dgm:chMax val="0"/>
          <dgm:chPref val="0"/>
        </dgm:presLayoutVars>
      </dgm:prSet>
      <dgm:spPr/>
      <dgm:t>
        <a:bodyPr/>
        <a:lstStyle/>
        <a:p>
          <a:endParaRPr lang="en-US"/>
        </a:p>
      </dgm:t>
    </dgm:pt>
  </dgm:ptLst>
  <dgm:cxnLst>
    <dgm:cxn modelId="{C93CE210-56DE-4751-81A1-04D04E746A12}" srcId="{106A8324-7D5E-44BA-A08B-EBFBC1E30D54}" destId="{18174C23-EF37-4C60-8CCB-43C3A6EB4D81}" srcOrd="2" destOrd="0" parTransId="{56E05380-D22C-43DE-B6B7-87522452BC3A}" sibTransId="{235B8EB0-EC48-449B-97DB-B15C8847B393}"/>
    <dgm:cxn modelId="{CBAA51D2-9AB9-4759-A256-67744247B632}" type="presOf" srcId="{106A8324-7D5E-44BA-A08B-EBFBC1E30D54}" destId="{E6B8C0B2-B026-48A1-AE42-BEACD28091C7}" srcOrd="0" destOrd="0" presId="urn:microsoft.com/office/officeart/2018/2/layout/IconVerticalSolidList"/>
    <dgm:cxn modelId="{CE1D3106-B3A5-47EB-B083-27F1D24BD78C}" type="presOf" srcId="{18174C23-EF37-4C60-8CCB-43C3A6EB4D81}" destId="{702582AE-F9D9-4CBC-944C-8ECB0437915F}" srcOrd="0" destOrd="0" presId="urn:microsoft.com/office/officeart/2018/2/layout/IconVerticalSolidList"/>
    <dgm:cxn modelId="{1353624A-F642-41CB-8E50-125031A001DE}" type="presOf" srcId="{7CD50842-9A7D-42CD-BC74-E5366C9CF727}" destId="{39A54472-5FC1-4045-8E55-33362D5FA059}" srcOrd="0" destOrd="0" presId="urn:microsoft.com/office/officeart/2018/2/layout/IconVerticalSolidList"/>
    <dgm:cxn modelId="{69A4DBFC-6D0F-4319-BCF5-EFD797B8048D}" srcId="{106A8324-7D5E-44BA-A08B-EBFBC1E30D54}" destId="{D143ACB1-C6F2-41A9-833E-B480DF9739B8}" srcOrd="0" destOrd="0" parTransId="{D42F56F7-0639-45D3-AC48-7674DD53A9B6}" sibTransId="{55389E15-183B-4075-A243-EA21D2565D45}"/>
    <dgm:cxn modelId="{79B4D388-F007-4FE0-A50F-82843DE11894}" srcId="{106A8324-7D5E-44BA-A08B-EBFBC1E30D54}" destId="{7CD50842-9A7D-42CD-BC74-E5366C9CF727}" srcOrd="1" destOrd="0" parTransId="{444BB1C7-B047-45AE-B916-640717383C7A}" sibTransId="{85B75DDD-88CC-42AE-8B5A-821451DA7CC7}"/>
    <dgm:cxn modelId="{4BB8B92C-ED19-4236-A15D-9AF9D5E1F54B}" type="presOf" srcId="{D143ACB1-C6F2-41A9-833E-B480DF9739B8}" destId="{5D599208-1665-4C6C-A091-E80CE3EE78BB}" srcOrd="0" destOrd="0" presId="urn:microsoft.com/office/officeart/2018/2/layout/IconVerticalSolidList"/>
    <dgm:cxn modelId="{3CA13E69-CEFE-4EE3-8731-496F06FDF80A}" type="presParOf" srcId="{E6B8C0B2-B026-48A1-AE42-BEACD28091C7}" destId="{3EEDAE5C-FA45-4A6C-852B-D75122807F1D}" srcOrd="0" destOrd="0" presId="urn:microsoft.com/office/officeart/2018/2/layout/IconVerticalSolidList"/>
    <dgm:cxn modelId="{937ED6BB-6634-45FA-AA2E-63BDFDBA6AB6}" type="presParOf" srcId="{3EEDAE5C-FA45-4A6C-852B-D75122807F1D}" destId="{56C6E498-21FE-4B88-887E-FC8793A7ADA4}" srcOrd="0" destOrd="0" presId="urn:microsoft.com/office/officeart/2018/2/layout/IconVerticalSolidList"/>
    <dgm:cxn modelId="{EC3035B2-7676-437A-BA19-21AF3F0C6BFC}" type="presParOf" srcId="{3EEDAE5C-FA45-4A6C-852B-D75122807F1D}" destId="{2420EF1B-36FB-460E-A6C4-C9DF0671DA3C}" srcOrd="1" destOrd="0" presId="urn:microsoft.com/office/officeart/2018/2/layout/IconVerticalSolidList"/>
    <dgm:cxn modelId="{540BCCFA-2947-4354-B2C0-9140D893F507}" type="presParOf" srcId="{3EEDAE5C-FA45-4A6C-852B-D75122807F1D}" destId="{A7466701-3BC2-4032-942B-36067D865D6F}" srcOrd="2" destOrd="0" presId="urn:microsoft.com/office/officeart/2018/2/layout/IconVerticalSolidList"/>
    <dgm:cxn modelId="{59F282A5-CAD1-4EC1-BE6B-9BAA62F9F8E6}" type="presParOf" srcId="{3EEDAE5C-FA45-4A6C-852B-D75122807F1D}" destId="{5D599208-1665-4C6C-A091-E80CE3EE78BB}" srcOrd="3" destOrd="0" presId="urn:microsoft.com/office/officeart/2018/2/layout/IconVerticalSolidList"/>
    <dgm:cxn modelId="{17C9859A-F062-465E-9125-8818AB88570C}" type="presParOf" srcId="{E6B8C0B2-B026-48A1-AE42-BEACD28091C7}" destId="{2F470C74-CA01-4E07-82B7-CD7F12334549}" srcOrd="1" destOrd="0" presId="urn:microsoft.com/office/officeart/2018/2/layout/IconVerticalSolidList"/>
    <dgm:cxn modelId="{4CA93F57-9041-4F47-9A7C-83AF412BCB0A}" type="presParOf" srcId="{E6B8C0B2-B026-48A1-AE42-BEACD28091C7}" destId="{A9325753-F488-4773-B23A-6BEC059BFC5F}" srcOrd="2" destOrd="0" presId="urn:microsoft.com/office/officeart/2018/2/layout/IconVerticalSolidList"/>
    <dgm:cxn modelId="{F3D710DA-EACF-43CD-BFB8-B0BB6B99EF68}" type="presParOf" srcId="{A9325753-F488-4773-B23A-6BEC059BFC5F}" destId="{033F36C5-1D12-40D3-95C3-6F34FE82CD48}" srcOrd="0" destOrd="0" presId="urn:microsoft.com/office/officeart/2018/2/layout/IconVerticalSolidList"/>
    <dgm:cxn modelId="{401B9E68-D5CC-42BB-A57F-228B44749988}" type="presParOf" srcId="{A9325753-F488-4773-B23A-6BEC059BFC5F}" destId="{379A53B9-6475-4A36-941B-4221598895ED}" srcOrd="1" destOrd="0" presId="urn:microsoft.com/office/officeart/2018/2/layout/IconVerticalSolidList"/>
    <dgm:cxn modelId="{FE71A664-CF7D-4EC2-93D7-E30242880B92}" type="presParOf" srcId="{A9325753-F488-4773-B23A-6BEC059BFC5F}" destId="{9A39AEB5-FC8B-4961-8AAA-FDB06D1D785D}" srcOrd="2" destOrd="0" presId="urn:microsoft.com/office/officeart/2018/2/layout/IconVerticalSolidList"/>
    <dgm:cxn modelId="{D2725558-4089-420D-84CC-28D4D53FDEE0}" type="presParOf" srcId="{A9325753-F488-4773-B23A-6BEC059BFC5F}" destId="{39A54472-5FC1-4045-8E55-33362D5FA059}" srcOrd="3" destOrd="0" presId="urn:microsoft.com/office/officeart/2018/2/layout/IconVerticalSolidList"/>
    <dgm:cxn modelId="{7EB4EF0A-01C6-4B7E-9AD1-CD1A92DFD665}" type="presParOf" srcId="{E6B8C0B2-B026-48A1-AE42-BEACD28091C7}" destId="{E38CEA8D-19F2-48EF-919A-86FF4555E230}" srcOrd="3" destOrd="0" presId="urn:microsoft.com/office/officeart/2018/2/layout/IconVerticalSolidList"/>
    <dgm:cxn modelId="{03E2B950-B8F2-44B9-9579-11713386DE1C}" type="presParOf" srcId="{E6B8C0B2-B026-48A1-AE42-BEACD28091C7}" destId="{8E8712D1-016A-434A-88DB-5B468867F6EB}" srcOrd="4" destOrd="0" presId="urn:microsoft.com/office/officeart/2018/2/layout/IconVerticalSolidList"/>
    <dgm:cxn modelId="{1C8791B2-7C42-4A0C-99A4-8F6A4CC6A321}" type="presParOf" srcId="{8E8712D1-016A-434A-88DB-5B468867F6EB}" destId="{D7F08FB5-CC38-4642-964B-68927524678A}" srcOrd="0" destOrd="0" presId="urn:microsoft.com/office/officeart/2018/2/layout/IconVerticalSolidList"/>
    <dgm:cxn modelId="{81EF9527-9CB2-4ADD-9EC6-1FA5AE339239}" type="presParOf" srcId="{8E8712D1-016A-434A-88DB-5B468867F6EB}" destId="{91CC6B05-4957-4AA1-9E50-536A9CDD3BB5}" srcOrd="1" destOrd="0" presId="urn:microsoft.com/office/officeart/2018/2/layout/IconVerticalSolidList"/>
    <dgm:cxn modelId="{244AA6A5-1DBF-4F6C-8C26-7C9B3DBB399D}" type="presParOf" srcId="{8E8712D1-016A-434A-88DB-5B468867F6EB}" destId="{51919138-77C9-4C90-8CF2-5EFF8FD7C9E0}" srcOrd="2" destOrd="0" presId="urn:microsoft.com/office/officeart/2018/2/layout/IconVerticalSolidList"/>
    <dgm:cxn modelId="{DAE89278-3D3D-4D10-BDF3-2009243718CE}" type="presParOf" srcId="{8E8712D1-016A-434A-88DB-5B468867F6EB}" destId="{702582AE-F9D9-4CBC-944C-8ECB043791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6E498-21FE-4B88-887E-FC8793A7ADA4}">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0EF1B-36FB-460E-A6C4-C9DF0671DA3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599208-1665-4C6C-A091-E80CE3EE78BB}">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844550">
            <a:lnSpc>
              <a:spcPct val="90000"/>
            </a:lnSpc>
            <a:spcBef>
              <a:spcPct val="0"/>
            </a:spcBef>
            <a:spcAft>
              <a:spcPct val="35000"/>
            </a:spcAft>
          </a:pPr>
          <a:r>
            <a:rPr lang="en-US" sz="1900" kern="1200"/>
            <a:t>The Kickstarter data was provided in class and is through Kaggle and had over 300k campaigns within it initially.</a:t>
          </a:r>
        </a:p>
      </dsp:txBody>
      <dsp:txXfrm>
        <a:off x="1838352" y="680"/>
        <a:ext cx="4430685" cy="1591647"/>
      </dsp:txXfrm>
    </dsp:sp>
    <dsp:sp modelId="{033F36C5-1D12-40D3-95C3-6F34FE82CD48}">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A53B9-6475-4A36-941B-4221598895ED}">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A54472-5FC1-4045-8E55-33362D5FA059}">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844550">
            <a:lnSpc>
              <a:spcPct val="90000"/>
            </a:lnSpc>
            <a:spcBef>
              <a:spcPct val="0"/>
            </a:spcBef>
            <a:spcAft>
              <a:spcPct val="35000"/>
            </a:spcAft>
          </a:pPr>
          <a:r>
            <a:rPr lang="en-US" sz="1900" kern="1200"/>
            <a:t>The data require some cleaning with Excel, including removing the ‘category’ which fed into a ‘main category’ due to it having over 100 options. </a:t>
          </a:r>
        </a:p>
      </dsp:txBody>
      <dsp:txXfrm>
        <a:off x="1838352" y="1990238"/>
        <a:ext cx="4430685" cy="1591647"/>
      </dsp:txXfrm>
    </dsp:sp>
    <dsp:sp modelId="{D7F08FB5-CC38-4642-964B-68927524678A}">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C6B05-4957-4AA1-9E50-536A9CDD3BB5}">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582AE-F9D9-4CBC-944C-8ECB0437915F}">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844550">
            <a:lnSpc>
              <a:spcPct val="90000"/>
            </a:lnSpc>
            <a:spcBef>
              <a:spcPct val="0"/>
            </a:spcBef>
            <a:spcAft>
              <a:spcPct val="35000"/>
            </a:spcAft>
          </a:pPr>
          <a:r>
            <a:rPr lang="en-US" sz="1900" kern="1200"/>
            <a:t>We also changed the countries to be US vs. Non-US due to the larger volume of countries that did not have a substantial amount of campaigns.</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35A61-35DF-497A-BB96-29C5F2147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8785289-A71C-468E-A38B-6461A16DC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10B1E26-6039-428B-A0C8-B167A92A0D70}"/>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5" name="Footer Placeholder 4">
            <a:extLst>
              <a:ext uri="{FF2B5EF4-FFF2-40B4-BE49-F238E27FC236}">
                <a16:creationId xmlns:a16="http://schemas.microsoft.com/office/drawing/2014/main" xmlns="" id="{188710A2-0CBC-4946-A92D-74498E9A1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1994DA-12A3-4D3C-98AE-5E2CB6D91725}"/>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322352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7DE98-86BB-410E-9DB8-48B9EC9C37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2DD3FA-0631-466E-A88D-B8E5A11B3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86B150-779E-4783-909F-FE479118BB1B}"/>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5" name="Footer Placeholder 4">
            <a:extLst>
              <a:ext uri="{FF2B5EF4-FFF2-40B4-BE49-F238E27FC236}">
                <a16:creationId xmlns:a16="http://schemas.microsoft.com/office/drawing/2014/main" xmlns="" id="{637FD87A-8D3A-4A71-8A3C-779A3ACC8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3F287A-C2F0-4617-9E3E-80B02F41404A}"/>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393414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9B99AF2-EC85-4564-B655-BEE2ED69D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D832DB9-5DD6-4C52-BBDF-D4E040372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429A88-97EA-40B3-B072-7488BB22572C}"/>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5" name="Footer Placeholder 4">
            <a:extLst>
              <a:ext uri="{FF2B5EF4-FFF2-40B4-BE49-F238E27FC236}">
                <a16:creationId xmlns:a16="http://schemas.microsoft.com/office/drawing/2014/main" xmlns="" id="{4296E769-2E1F-4CE6-8D3B-B60F8F90B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D14ED2-9EC2-4A85-831E-3460118A77FB}"/>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274048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63F7A-36A4-47DC-99E7-ACFE3D407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6F41109-89DF-4557-9FFC-64205915C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2F9DE5-ABD9-46F3-B503-7DAFD3FBAF21}"/>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5" name="Footer Placeholder 4">
            <a:extLst>
              <a:ext uri="{FF2B5EF4-FFF2-40B4-BE49-F238E27FC236}">
                <a16:creationId xmlns:a16="http://schemas.microsoft.com/office/drawing/2014/main" xmlns="" id="{A3DA0FCF-91F4-46FA-877A-A36DC597A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210A2C-CF4D-4878-991C-6418F55A4732}"/>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388988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9AF76-1405-4615-8EC4-F71478E86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3AE9358-C9DD-4B6C-A3B5-2B8AF0A2B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85842CA-589C-42AC-921E-8B7F8FACAB7F}"/>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5" name="Footer Placeholder 4">
            <a:extLst>
              <a:ext uri="{FF2B5EF4-FFF2-40B4-BE49-F238E27FC236}">
                <a16:creationId xmlns:a16="http://schemas.microsoft.com/office/drawing/2014/main" xmlns="" id="{A100946E-7FBE-415D-B060-019981AA7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EF1B5D-D2F3-458A-BE34-8A116495609F}"/>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9181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9EB1B-CED1-41DF-BACC-9C7270040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93FB09D-D56E-49ED-AF54-93CDA797A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5D4980F-B6BA-42AD-9C7B-1E37B08A4A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3FDFDF-CF6E-480C-A6B6-58504699C852}"/>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6" name="Footer Placeholder 5">
            <a:extLst>
              <a:ext uri="{FF2B5EF4-FFF2-40B4-BE49-F238E27FC236}">
                <a16:creationId xmlns:a16="http://schemas.microsoft.com/office/drawing/2014/main" xmlns="" id="{B73E1797-8597-45F5-832B-E2761FD15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9573D9D-629D-4F2C-814D-8A0B319C7938}"/>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58877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250E5-8449-401C-BB06-BF6A4C582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B2DB584-8886-4830-8F44-8B6ED9EBE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1EEA5C5-43AB-4C26-A189-565A3CDE5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3917DBB-C6FE-4021-9DFF-D0EBCED0F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1BE6D63-F794-4A22-992A-2D3EE0D5D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A89A456-D57F-4F44-B2E5-3B5BA498B4A3}"/>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8" name="Footer Placeholder 7">
            <a:extLst>
              <a:ext uri="{FF2B5EF4-FFF2-40B4-BE49-F238E27FC236}">
                <a16:creationId xmlns:a16="http://schemas.microsoft.com/office/drawing/2014/main" xmlns="" id="{252654F6-DE3E-4342-A65B-9B814A9082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5655BF-5A91-45FA-917F-BDDABDCC5029}"/>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388580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7EEFF-B69D-45A8-978F-01E2B06FA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F3F749-64F3-42B5-B815-71D225CF3BBD}"/>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4" name="Footer Placeholder 3">
            <a:extLst>
              <a:ext uri="{FF2B5EF4-FFF2-40B4-BE49-F238E27FC236}">
                <a16:creationId xmlns:a16="http://schemas.microsoft.com/office/drawing/2014/main" xmlns="" id="{494E3648-C252-4120-8475-F158A1D5B7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65DF04A-275F-4281-8B0F-1D78003BB742}"/>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158939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94A072-E61A-4F9C-A237-92CA317A6AA7}"/>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3" name="Footer Placeholder 2">
            <a:extLst>
              <a:ext uri="{FF2B5EF4-FFF2-40B4-BE49-F238E27FC236}">
                <a16:creationId xmlns:a16="http://schemas.microsoft.com/office/drawing/2014/main" xmlns="" id="{24604A38-B35A-4EAF-A40D-35A629443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6F57284-2D4C-40BC-B572-3AA7F7795318}"/>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66388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AF1D5-9354-46E8-9DE2-582E67DC5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94DDED-75BF-42E4-B2E1-25C53DAB0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F2055EE-561D-4DF6-B369-5A3B25CC9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6D0700F-CD1C-4A47-9E7A-6CEB8C16C277}"/>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6" name="Footer Placeholder 5">
            <a:extLst>
              <a:ext uri="{FF2B5EF4-FFF2-40B4-BE49-F238E27FC236}">
                <a16:creationId xmlns:a16="http://schemas.microsoft.com/office/drawing/2014/main" xmlns="" id="{2E46CFED-FF17-43D6-9CC9-10C022A4B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67B3228-9F33-417C-9EE7-78740B5E772D}"/>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39292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8C56DF-16A2-4386-8D76-F07D65802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4B6DC97-0206-4747-BDDD-68C678C65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1A2BA01-86AA-468B-9ACC-DFEDB2E29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5F6B86-A68D-4B98-9AA1-155B97D4B75B}"/>
              </a:ext>
            </a:extLst>
          </p:cNvPr>
          <p:cNvSpPr>
            <a:spLocks noGrp="1"/>
          </p:cNvSpPr>
          <p:nvPr>
            <p:ph type="dt" sz="half" idx="10"/>
          </p:nvPr>
        </p:nvSpPr>
        <p:spPr/>
        <p:txBody>
          <a:bodyPr/>
          <a:lstStyle/>
          <a:p>
            <a:fld id="{536B6538-6255-43F7-8009-CF1F930D1E5D}" type="datetimeFigureOut">
              <a:rPr lang="en-US" smtClean="0"/>
              <a:t>4/17/20</a:t>
            </a:fld>
            <a:endParaRPr lang="en-US"/>
          </a:p>
        </p:txBody>
      </p:sp>
      <p:sp>
        <p:nvSpPr>
          <p:cNvPr id="6" name="Footer Placeholder 5">
            <a:extLst>
              <a:ext uri="{FF2B5EF4-FFF2-40B4-BE49-F238E27FC236}">
                <a16:creationId xmlns:a16="http://schemas.microsoft.com/office/drawing/2014/main" xmlns="" id="{04CCC7EC-BB59-474E-BA9E-EC3275C60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C1292A-9CD0-480F-A90E-21CF261A7843}"/>
              </a:ext>
            </a:extLst>
          </p:cNvPr>
          <p:cNvSpPr>
            <a:spLocks noGrp="1"/>
          </p:cNvSpPr>
          <p:nvPr>
            <p:ph type="sldNum" sz="quarter" idx="12"/>
          </p:nvPr>
        </p:nvSpPr>
        <p:spPr/>
        <p:txBody>
          <a:bodyPr/>
          <a:lstStyle/>
          <a:p>
            <a:fld id="{A7919123-AA3C-44C6-A970-BB7CEB375CE5}" type="slidenum">
              <a:rPr lang="en-US" smtClean="0"/>
              <a:t>‹#›</a:t>
            </a:fld>
            <a:endParaRPr lang="en-US"/>
          </a:p>
        </p:txBody>
      </p:sp>
    </p:spTree>
    <p:extLst>
      <p:ext uri="{BB962C8B-B14F-4D97-AF65-F5344CB8AC3E}">
        <p14:creationId xmlns:p14="http://schemas.microsoft.com/office/powerpoint/2010/main" val="31656351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2F8262-FBD1-4880-9581-F6619BF5E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047A52E-1295-4415-B49F-82FEDEBB24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D078E4-1C84-492C-B721-F47EDBFEE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B6538-6255-43F7-8009-CF1F930D1E5D}" type="datetimeFigureOut">
              <a:rPr lang="en-US" smtClean="0"/>
              <a:t>4/17/20</a:t>
            </a:fld>
            <a:endParaRPr lang="en-US"/>
          </a:p>
        </p:txBody>
      </p:sp>
      <p:sp>
        <p:nvSpPr>
          <p:cNvPr id="5" name="Footer Placeholder 4">
            <a:extLst>
              <a:ext uri="{FF2B5EF4-FFF2-40B4-BE49-F238E27FC236}">
                <a16:creationId xmlns:a16="http://schemas.microsoft.com/office/drawing/2014/main" xmlns="" id="{599CF0D5-1344-4DC2-B710-605760F59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0BF41E6-0BF0-4273-AA9C-AEE1C7697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19123-AA3C-44C6-A970-BB7CEB375CE5}" type="slidenum">
              <a:rPr lang="en-US" smtClean="0"/>
              <a:t>‹#›</a:t>
            </a:fld>
            <a:endParaRPr lang="en-US"/>
          </a:p>
        </p:txBody>
      </p:sp>
    </p:spTree>
    <p:extLst>
      <p:ext uri="{BB962C8B-B14F-4D97-AF65-F5344CB8AC3E}">
        <p14:creationId xmlns:p14="http://schemas.microsoft.com/office/powerpoint/2010/main" val="3339547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D2C4BFA1-2075-4901-9E24-E41D1FDD51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xmlns="" id="{985A7375-E3AF-4F5C-85AE-17E8832952C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xmlns="" id="{F0307F65-8304-4FA8-A841-D4D7625411B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xmlns="" id="{C8B8394C-136F-4E05-A002-D93A5E79CD5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xmlns="" id="{201323E2-7954-4F3D-8139-638999D11EC6}"/>
              </a:ext>
            </a:extLst>
          </p:cNvPr>
          <p:cNvSpPr>
            <a:spLocks noGrp="1"/>
          </p:cNvSpPr>
          <p:nvPr>
            <p:ph type="subTitle" idx="1"/>
          </p:nvPr>
        </p:nvSpPr>
        <p:spPr>
          <a:xfrm>
            <a:off x="1524000" y="4495800"/>
            <a:ext cx="9144000" cy="762000"/>
          </a:xfrm>
        </p:spPr>
        <p:txBody>
          <a:bodyPr>
            <a:normAutofit/>
          </a:bodyPr>
          <a:lstStyle/>
          <a:p>
            <a:r>
              <a:rPr lang="en-US" sz="1800" dirty="0"/>
              <a:t>Ramachandran </a:t>
            </a:r>
            <a:r>
              <a:rPr lang="en-US" sz="1800" dirty="0" smtClean="0"/>
              <a:t>Chandrasekara</a:t>
            </a:r>
            <a:r>
              <a:rPr lang="en-US" sz="1800" dirty="0"/>
              <a:t>n</a:t>
            </a:r>
            <a:endParaRPr lang="en-US" sz="1800" dirty="0"/>
          </a:p>
        </p:txBody>
      </p:sp>
      <p:sp>
        <p:nvSpPr>
          <p:cNvPr id="13" name="Rectangle 12">
            <a:extLst>
              <a:ext uri="{FF2B5EF4-FFF2-40B4-BE49-F238E27FC236}">
                <a16:creationId xmlns:a16="http://schemas.microsoft.com/office/drawing/2014/main" xmlns="" id="{053FB2EE-284F-4C87-AB3D-BBF87A9FAB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29B78800-F442-4A65-9A8B-E40A51CEC198}"/>
              </a:ext>
            </a:extLst>
          </p:cNvPr>
          <p:cNvSpPr>
            <a:spLocks noGrp="1"/>
          </p:cNvSpPr>
          <p:nvPr>
            <p:ph type="ctrTitle"/>
          </p:nvPr>
        </p:nvSpPr>
        <p:spPr>
          <a:xfrm>
            <a:off x="1524000" y="2776538"/>
            <a:ext cx="9144000" cy="1381188"/>
          </a:xfrm>
        </p:spPr>
        <p:txBody>
          <a:bodyPr anchor="ctr">
            <a:normAutofit/>
          </a:bodyPr>
          <a:lstStyle/>
          <a:p>
            <a:r>
              <a:rPr lang="en-US" sz="7200" dirty="0">
                <a:solidFill>
                  <a:schemeClr val="bg2"/>
                </a:solidFill>
                <a:latin typeface="Arial" panose="020B0604020202020204" pitchFamily="34" charset="0"/>
                <a:cs typeface="Arial" panose="020B0604020202020204" pitchFamily="34" charset="0"/>
              </a:rPr>
              <a:t>Kickstarter</a:t>
            </a:r>
          </a:p>
        </p:txBody>
      </p:sp>
    </p:spTree>
    <p:extLst>
      <p:ext uri="{BB962C8B-B14F-4D97-AF65-F5344CB8AC3E}">
        <p14:creationId xmlns:p14="http://schemas.microsoft.com/office/powerpoint/2010/main" val="11687706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xmlns="" id="{48A740BC-A0AA-45E0-B899-2AE9C6FE1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23E93BEC-5566-478E-BE38-158D5B39CA12}"/>
              </a:ext>
            </a:extLst>
          </p:cNvPr>
          <p:cNvSpPr>
            <a:spLocks noGrp="1"/>
          </p:cNvSpPr>
          <p:nvPr>
            <p:ph type="title"/>
          </p:nvPr>
        </p:nvSpPr>
        <p:spPr>
          <a:xfrm>
            <a:off x="655320" y="365125"/>
            <a:ext cx="9013052" cy="1623312"/>
          </a:xfrm>
        </p:spPr>
        <p:txBody>
          <a:bodyPr anchor="b">
            <a:normAutofit/>
          </a:bodyPr>
          <a:lstStyle/>
          <a:p>
            <a:r>
              <a:rPr lang="en-US" sz="4000">
                <a:latin typeface="Arial" panose="020B0604020202020204" pitchFamily="34" charset="0"/>
                <a:cs typeface="Arial" panose="020B0604020202020204" pitchFamily="34" charset="0"/>
              </a:rPr>
              <a:t>Analytical Problem</a:t>
            </a:r>
          </a:p>
        </p:txBody>
      </p:sp>
      <p:cxnSp>
        <p:nvCxnSpPr>
          <p:cNvPr id="60" name="Straight Arrow Connector 59">
            <a:extLst>
              <a:ext uri="{FF2B5EF4-FFF2-40B4-BE49-F238E27FC236}">
                <a16:creationId xmlns:a16="http://schemas.microsoft.com/office/drawing/2014/main" xmlns="" id="{B874EF51-C858-4BB9-97C3-D17755787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2FDD99D-D844-4537-ADC5-A6D3E27B5B62}"/>
              </a:ext>
            </a:extLst>
          </p:cNvPr>
          <p:cNvSpPr>
            <a:spLocks noGrp="1"/>
          </p:cNvSpPr>
          <p:nvPr>
            <p:ph idx="1"/>
          </p:nvPr>
        </p:nvSpPr>
        <p:spPr>
          <a:xfrm>
            <a:off x="655320" y="2644518"/>
            <a:ext cx="9013052" cy="3327251"/>
          </a:xfrm>
        </p:spPr>
        <p:txBody>
          <a:bodyPr>
            <a:normAutofit/>
          </a:bodyPr>
          <a:lstStyle/>
          <a:p>
            <a:pPr marL="0" indent="0">
              <a:buNone/>
            </a:pPr>
            <a:r>
              <a:rPr lang="en-US" sz="2000">
                <a:latin typeface="Arial" panose="020B0604020202020204" pitchFamily="34" charset="0"/>
                <a:cs typeface="Arial" panose="020B0604020202020204" pitchFamily="34" charset="0"/>
              </a:rPr>
              <a:t>Can you predict the success or failure of a Kickstarter campaign given particular variables, including:</a:t>
            </a:r>
          </a:p>
          <a:p>
            <a:pPr lvl="1"/>
            <a:endParaRPr lang="en-US" sz="2000">
              <a:latin typeface="Arial" panose="020B0604020202020204" pitchFamily="34" charset="0"/>
              <a:cs typeface="Arial" panose="020B0604020202020204" pitchFamily="34" charset="0"/>
            </a:endParaRPr>
          </a:p>
          <a:p>
            <a:pPr marL="914400" lvl="1" indent="-457200">
              <a:buFont typeface="+mj-lt"/>
              <a:buAutoNum type="arabicPeriod"/>
            </a:pPr>
            <a:r>
              <a:rPr lang="en-US" sz="2000">
                <a:latin typeface="Arial" panose="020B0604020202020204" pitchFamily="34" charset="0"/>
                <a:cs typeface="Arial" panose="020B0604020202020204" pitchFamily="34" charset="0"/>
              </a:rPr>
              <a:t>Campaign Category</a:t>
            </a:r>
          </a:p>
          <a:p>
            <a:pPr marL="914400" lvl="1" indent="-457200">
              <a:buFont typeface="+mj-lt"/>
              <a:buAutoNum type="arabicPeriod"/>
            </a:pPr>
            <a:r>
              <a:rPr lang="en-US" sz="2000">
                <a:latin typeface="Arial" panose="020B0604020202020204" pitchFamily="34" charset="0"/>
                <a:cs typeface="Arial" panose="020B0604020202020204" pitchFamily="34" charset="0"/>
              </a:rPr>
              <a:t>Number of Backers</a:t>
            </a:r>
          </a:p>
          <a:p>
            <a:pPr marL="914400" lvl="1" indent="-457200">
              <a:buFont typeface="+mj-lt"/>
              <a:buAutoNum type="arabicPeriod"/>
            </a:pPr>
            <a:r>
              <a:rPr lang="en-US" sz="2000">
                <a:latin typeface="Arial" panose="020B0604020202020204" pitchFamily="34" charset="0"/>
                <a:cs typeface="Arial" panose="020B0604020202020204" pitchFamily="34" charset="0"/>
              </a:rPr>
              <a:t>Length of Campaign</a:t>
            </a:r>
          </a:p>
          <a:p>
            <a:pPr marL="914400" lvl="1" indent="-457200">
              <a:buFont typeface="+mj-lt"/>
              <a:buAutoNum type="arabicPeriod"/>
            </a:pPr>
            <a:r>
              <a:rPr lang="en-US" sz="2000">
                <a:latin typeface="Arial" panose="020B0604020202020204" pitchFamily="34" charset="0"/>
                <a:cs typeface="Arial" panose="020B0604020202020204" pitchFamily="34" charset="0"/>
              </a:rPr>
              <a:t>Dollar Goal Amount</a:t>
            </a:r>
          </a:p>
          <a:p>
            <a:pPr marL="914400" lvl="1" indent="-457200">
              <a:buFont typeface="+mj-lt"/>
              <a:buAutoNum type="arabicPeriod"/>
            </a:pPr>
            <a:r>
              <a:rPr lang="en-US" sz="2000">
                <a:latin typeface="Arial" panose="020B0604020202020204" pitchFamily="34" charset="0"/>
                <a:cs typeface="Arial" panose="020B0604020202020204" pitchFamily="34" charset="0"/>
              </a:rPr>
              <a:t>Country (US vs. Non-US)</a:t>
            </a:r>
          </a:p>
        </p:txBody>
      </p:sp>
    </p:spTree>
    <p:extLst>
      <p:ext uri="{BB962C8B-B14F-4D97-AF65-F5344CB8AC3E}">
        <p14:creationId xmlns:p14="http://schemas.microsoft.com/office/powerpoint/2010/main" val="18832507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93BEC-5566-478E-BE38-158D5B39CA12}"/>
              </a:ext>
            </a:extLst>
          </p:cNvPr>
          <p:cNvSpPr>
            <a:spLocks noGrp="1"/>
          </p:cNvSpPr>
          <p:nvPr>
            <p:ph type="title"/>
          </p:nvPr>
        </p:nvSpPr>
        <p:spPr>
          <a:xfrm>
            <a:off x="1136428" y="627564"/>
            <a:ext cx="7474172" cy="1325563"/>
          </a:xfrm>
        </p:spPr>
        <p:txBody>
          <a:bodyPr>
            <a:normAutofit/>
          </a:bodyPr>
          <a:lstStyle/>
          <a:p>
            <a:r>
              <a:rPr lang="en-US" dirty="0">
                <a:latin typeface="Arial" panose="020B0604020202020204" pitchFamily="34" charset="0"/>
                <a:cs typeface="Arial" panose="020B0604020202020204" pitchFamily="34" charset="0"/>
              </a:rPr>
              <a:t>Business Purpose</a:t>
            </a:r>
          </a:p>
        </p:txBody>
      </p:sp>
      <p:sp>
        <p:nvSpPr>
          <p:cNvPr id="3" name="Content Placeholder 2">
            <a:extLst>
              <a:ext uri="{FF2B5EF4-FFF2-40B4-BE49-F238E27FC236}">
                <a16:creationId xmlns:a16="http://schemas.microsoft.com/office/drawing/2014/main" xmlns="" id="{52FDD99D-D844-4537-ADC5-A6D3E27B5B62}"/>
              </a:ext>
            </a:extLst>
          </p:cNvPr>
          <p:cNvSpPr>
            <a:spLocks noGrp="1"/>
          </p:cNvSpPr>
          <p:nvPr>
            <p:ph idx="1"/>
          </p:nvPr>
        </p:nvSpPr>
        <p:spPr>
          <a:xfrm>
            <a:off x="1104478" y="2112669"/>
            <a:ext cx="6467867" cy="3775659"/>
          </a:xfrm>
        </p:spPr>
        <p:txBody>
          <a:bodyPr anchor="ctr">
            <a:normAutofit lnSpcReduction="10000"/>
          </a:bodyPr>
          <a:lstStyle/>
          <a:p>
            <a:r>
              <a:rPr lang="en-US" sz="1800" dirty="0">
                <a:latin typeface="Arial" panose="020B0604020202020204" pitchFamily="34" charset="0"/>
                <a:cs typeface="Arial" panose="020B0604020202020204" pitchFamily="34" charset="0"/>
              </a:rPr>
              <a:t>Kickstarter is a crowdsourcing site where people can raise money from potential donors in order to fund their projects.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Campaigners must set a goal amount at the beginning of their campaign, and then they often give something to donors at certain levels of donations in order to incentivize more donations.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If a goal is successful, Kickstarter collects a 5% fee from the amount raised, therefore Kickstarter is highly incentivized to ensure the success of each of the projects launched on their site so that they can collect fees from those projects. </a:t>
            </a:r>
          </a:p>
        </p:txBody>
      </p:sp>
      <p:sp>
        <p:nvSpPr>
          <p:cNvPr id="25" name="Rectangle 18">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0">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New Team Project">
            <a:extLst>
              <a:ext uri="{FF2B5EF4-FFF2-40B4-BE49-F238E27FC236}">
                <a16:creationId xmlns:a16="http://schemas.microsoft.com/office/drawing/2014/main" xmlns="" id="{13AC5858-BDA0-4485-B58B-FB26FF8217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0842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77997E-D66C-4F0B-AD3C-65783B4176C1}"/>
              </a:ext>
            </a:extLst>
          </p:cNvPr>
          <p:cNvSpPr>
            <a:spLocks noGrp="1"/>
          </p:cNvSpPr>
          <p:nvPr>
            <p:ph type="title"/>
          </p:nvPr>
        </p:nvSpPr>
        <p:spPr>
          <a:xfrm>
            <a:off x="943277" y="712269"/>
            <a:ext cx="3370998" cy="5502264"/>
          </a:xfrm>
        </p:spPr>
        <p:txBody>
          <a:bodyPr>
            <a:normAutofit/>
          </a:bodyPr>
          <a:lstStyle/>
          <a:p>
            <a:r>
              <a:rPr lang="en-US">
                <a:solidFill>
                  <a:srgbClr val="FFFFFF"/>
                </a:solidFill>
                <a:latin typeface="Arial" panose="020B0604020202020204" pitchFamily="34" charset="0"/>
                <a:cs typeface="Arial" panose="020B0604020202020204" pitchFamily="34" charset="0"/>
              </a:rPr>
              <a:t>Dataset</a:t>
            </a:r>
          </a:p>
        </p:txBody>
      </p:sp>
      <p:cxnSp>
        <p:nvCxnSpPr>
          <p:cNvPr id="28" name="Straight Connector 27">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xmlns="" id="{5CE6F157-D060-4360-BB9A-CB8682ADE739}"/>
              </a:ext>
            </a:extLst>
          </p:cNvPr>
          <p:cNvGraphicFramePr>
            <a:graphicFrameLocks noGrp="1"/>
          </p:cNvGraphicFramePr>
          <p:nvPr>
            <p:ph idx="1"/>
            <p:extLst>
              <p:ext uri="{D42A27DB-BD31-4B8C-83A1-F6EECF244321}">
                <p14:modId xmlns:p14="http://schemas.microsoft.com/office/powerpoint/2010/main" val="152827497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12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33A2141F-3043-4641-840F-DDFED27D2DD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Arial" panose="020B0604020202020204" pitchFamily="34" charset="0"/>
                <a:cs typeface="Arial" panose="020B0604020202020204" pitchFamily="34" charset="0"/>
              </a:rPr>
              <a:t>Binomial Logistic Regression</a:t>
            </a:r>
          </a:p>
        </p:txBody>
      </p:sp>
      <p:cxnSp>
        <p:nvCxnSpPr>
          <p:cNvPr id="14"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0B7D188-9280-4D06-921E-0CE76F5BE757}"/>
              </a:ext>
            </a:extLst>
          </p:cNvPr>
          <p:cNvSpPr>
            <a:spLocks noGrp="1"/>
          </p:cNvSpPr>
          <p:nvPr>
            <p:ph idx="1"/>
          </p:nvPr>
        </p:nvSpPr>
        <p:spPr>
          <a:xfrm>
            <a:off x="4976031" y="963877"/>
            <a:ext cx="6377769" cy="4930246"/>
          </a:xfrm>
        </p:spPr>
        <p:txBody>
          <a:bodyPr anchor="ctr">
            <a:normAutofit lnSpcReduction="10000"/>
          </a:bodyPr>
          <a:lstStyle/>
          <a:p>
            <a:r>
              <a:rPr lang="en-US" sz="2200" dirty="0">
                <a:latin typeface="Arial" panose="020B0604020202020204" pitchFamily="34" charset="0"/>
                <a:cs typeface="Arial" panose="020B0604020202020204" pitchFamily="34" charset="0"/>
              </a:rPr>
              <a:t>Binomial Logistic Regression tries to predict the outcome when the response variable is binary with the best possible accuracy after considering all the variables at hand.</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It calculates the probability of each point in the dataset, and the point can either be 0 or 1, in our case, success or failure.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coefficients we get after using logistic Regression tell us how much that particular variables contribute to the log odds. We use "status" as a response and see if we can predict it as a binary outcome using Logistic Regression when the predictor variables are category, backer, country, and length.</a:t>
            </a:r>
          </a:p>
        </p:txBody>
      </p:sp>
    </p:spTree>
    <p:extLst>
      <p:ext uri="{BB962C8B-B14F-4D97-AF65-F5344CB8AC3E}">
        <p14:creationId xmlns:p14="http://schemas.microsoft.com/office/powerpoint/2010/main" val="110196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3A2141F-3043-4641-840F-DDFED27D2DD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Arial" panose="020B0604020202020204" pitchFamily="34" charset="0"/>
                <a:cs typeface="Arial" panose="020B0604020202020204" pitchFamily="34" charset="0"/>
              </a:rPr>
              <a:t>Linear Discriminant Analysis</a:t>
            </a:r>
          </a:p>
        </p:txBody>
      </p:sp>
      <p:cxnSp>
        <p:nvCxnSpPr>
          <p:cNvPr id="14"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xmlns="" id="{A0B7D188-9280-4D06-921E-0CE76F5BE757}"/>
              </a:ext>
            </a:extLst>
          </p:cNvPr>
          <p:cNvSpPr>
            <a:spLocks noGrp="1"/>
          </p:cNvSpPr>
          <p:nvPr>
            <p:ph idx="1"/>
          </p:nvPr>
        </p:nvSpPr>
        <p:spPr>
          <a:xfrm>
            <a:off x="4976031" y="963877"/>
            <a:ext cx="6377769" cy="4930246"/>
          </a:xfrm>
        </p:spPr>
        <p:txBody>
          <a:bodyPr anchor="ctr">
            <a:normAutofit/>
          </a:bodyPr>
          <a:lstStyle/>
          <a:p>
            <a:r>
              <a:rPr lang="en-US" sz="2400" dirty="0">
                <a:latin typeface="Arial" panose="020B0604020202020204" pitchFamily="34" charset="0"/>
                <a:cs typeface="Arial" panose="020B0604020202020204" pitchFamily="34" charset="0"/>
              </a:rPr>
              <a:t>Linear Discriminant Analysis (LDA) is a method used to find linear combinations of features that characterizes or separates two or more classes of objects.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Attempts to express one dependent variable as a linear combination of other measurements.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 this case, we are given a classification model where we are trying to predict the success/failure status of the Kickstarter data using the LDA model.</a:t>
            </a:r>
          </a:p>
        </p:txBody>
      </p:sp>
    </p:spTree>
    <p:extLst>
      <p:ext uri="{BB962C8B-B14F-4D97-AF65-F5344CB8AC3E}">
        <p14:creationId xmlns:p14="http://schemas.microsoft.com/office/powerpoint/2010/main" val="45472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2141F-3043-4641-840F-DDFED27D2DD4}"/>
              </a:ext>
            </a:extLst>
          </p:cNvPr>
          <p:cNvSpPr>
            <a:spLocks noGrp="1"/>
          </p:cNvSpPr>
          <p:nvPr>
            <p:ph type="title"/>
          </p:nvPr>
        </p:nvSpPr>
        <p:spPr>
          <a:xfrm>
            <a:off x="648929" y="629266"/>
            <a:ext cx="3505495" cy="1622321"/>
          </a:xfrm>
        </p:spPr>
        <p:txBody>
          <a:bodyPr>
            <a:normAutofit/>
          </a:bodyPr>
          <a:lstStyle/>
          <a:p>
            <a:r>
              <a:rPr lang="en-US" dirty="0">
                <a:latin typeface="Arial" panose="020B0604020202020204" pitchFamily="34" charset="0"/>
                <a:cs typeface="Arial" panose="020B0604020202020204" pitchFamily="34" charset="0"/>
              </a:rPr>
              <a:t>Classification Tree</a:t>
            </a:r>
          </a:p>
        </p:txBody>
      </p:sp>
      <p:sp>
        <p:nvSpPr>
          <p:cNvPr id="3" name="Content Placeholder 2">
            <a:extLst>
              <a:ext uri="{FF2B5EF4-FFF2-40B4-BE49-F238E27FC236}">
                <a16:creationId xmlns:a16="http://schemas.microsoft.com/office/drawing/2014/main" xmlns="" id="{A0B7D188-9280-4D06-921E-0CE76F5BE757}"/>
              </a:ext>
            </a:extLst>
          </p:cNvPr>
          <p:cNvSpPr>
            <a:spLocks noGrp="1"/>
          </p:cNvSpPr>
          <p:nvPr>
            <p:ph idx="1"/>
          </p:nvPr>
        </p:nvSpPr>
        <p:spPr>
          <a:xfrm>
            <a:off x="648931" y="2438400"/>
            <a:ext cx="3505494" cy="3785419"/>
          </a:xfrm>
        </p:spPr>
        <p:txBody>
          <a:bodyPr>
            <a:normAutofit/>
          </a:bodyPr>
          <a:lstStyle/>
          <a:p>
            <a:r>
              <a:rPr lang="en-US" sz="2400" dirty="0">
                <a:latin typeface="Arial" panose="020B0604020202020204" pitchFamily="34" charset="0"/>
                <a:cs typeface="Arial" panose="020B0604020202020204" pitchFamily="34" charset="0"/>
              </a:rPr>
              <a:t>Because we were working with a binomial y variable, we needed an additional classification model.</a:t>
            </a:r>
          </a:p>
          <a:p>
            <a:r>
              <a:rPr lang="en-US" sz="2400" dirty="0">
                <a:latin typeface="Arial" panose="020B0604020202020204" pitchFamily="34" charset="0"/>
                <a:cs typeface="Arial" panose="020B0604020202020204" pitchFamily="34" charset="0"/>
              </a:rPr>
              <a:t>KNN was harder to interpret.</a:t>
            </a:r>
          </a:p>
          <a:p>
            <a:r>
              <a:rPr lang="en-US" sz="2400" dirty="0">
                <a:latin typeface="Arial" panose="020B0604020202020204" pitchFamily="34" charset="0"/>
                <a:cs typeface="Arial" panose="020B0604020202020204" pitchFamily="34" charset="0"/>
              </a:rPr>
              <a:t>Relatively easy interpretation once the tree is pruned.</a:t>
            </a:r>
          </a:p>
          <a:p>
            <a:pPr marL="0" indent="0">
              <a:buNone/>
            </a:pPr>
            <a:endParaRPr 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43FC388A-2531-4813-9BC9-7C4B6C2FBBBB}"/>
              </a:ext>
            </a:extLst>
          </p:cNvPr>
          <p:cNvPicPr>
            <a:picLocks noChangeAspect="1"/>
          </p:cNvPicPr>
          <p:nvPr/>
        </p:nvPicPr>
        <p:blipFill>
          <a:blip r:embed="rId2"/>
          <a:stretch>
            <a:fillRect/>
          </a:stretch>
        </p:blipFill>
        <p:spPr>
          <a:xfrm>
            <a:off x="5608319" y="1288939"/>
            <a:ext cx="5614835" cy="4126903"/>
          </a:xfrm>
          <a:prstGeom prst="rect">
            <a:avLst/>
          </a:prstGeom>
          <a:effectLst/>
        </p:spPr>
      </p:pic>
    </p:spTree>
    <p:extLst>
      <p:ext uri="{BB962C8B-B14F-4D97-AF65-F5344CB8AC3E}">
        <p14:creationId xmlns:p14="http://schemas.microsoft.com/office/powerpoint/2010/main" val="395242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33A2141F-3043-4641-840F-DDFED27D2DD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3600" dirty="0">
                <a:latin typeface="Arial" panose="020B0604020202020204" pitchFamily="34" charset="0"/>
                <a:cs typeface="Arial" panose="020B0604020202020204" pitchFamily="34" charset="0"/>
              </a:rPr>
              <a:t>Final Thoughts</a:t>
            </a:r>
          </a:p>
        </p:txBody>
      </p:sp>
      <p:sp>
        <p:nvSpPr>
          <p:cNvPr id="3" name="Content Placeholder 2">
            <a:extLst>
              <a:ext uri="{FF2B5EF4-FFF2-40B4-BE49-F238E27FC236}">
                <a16:creationId xmlns:a16="http://schemas.microsoft.com/office/drawing/2014/main" xmlns="" id="{A0B7D188-9280-4D06-921E-0CE76F5BE757}"/>
              </a:ext>
            </a:extLst>
          </p:cNvPr>
          <p:cNvSpPr>
            <a:spLocks noGrp="1"/>
          </p:cNvSpPr>
          <p:nvPr>
            <p:ph idx="1"/>
          </p:nvPr>
        </p:nvSpPr>
        <p:spPr>
          <a:xfrm>
            <a:off x="643468" y="2638043"/>
            <a:ext cx="3363974" cy="3415623"/>
          </a:xfrm>
        </p:spPr>
        <p:txBody>
          <a:bodyPr>
            <a:normAutofit lnSpcReduction="10000"/>
          </a:bodyPr>
          <a:lstStyle/>
          <a:p>
            <a:r>
              <a:rPr lang="en-US" sz="2000" dirty="0">
                <a:latin typeface="Arial" panose="020B0604020202020204" pitchFamily="34" charset="0"/>
                <a:cs typeface="Arial" panose="020B0604020202020204" pitchFamily="34" charset="0"/>
              </a:rPr>
              <a:t>Logistic model is the best model to use, even though the classification tree was close. </a:t>
            </a:r>
          </a:p>
          <a:p>
            <a:r>
              <a:rPr lang="en-US" sz="2000" dirty="0">
                <a:latin typeface="Arial" panose="020B0604020202020204" pitchFamily="34" charset="0"/>
                <a:cs typeface="Arial" panose="020B0604020202020204" pitchFamily="34" charset="0"/>
              </a:rPr>
              <a:t>Dance, Film &amp; Video, and Technology are the best categories and increasing backers is important for success.</a:t>
            </a:r>
          </a:p>
          <a:p>
            <a:r>
              <a:rPr lang="en-US" sz="2000" dirty="0">
                <a:latin typeface="Arial" panose="020B0604020202020204" pitchFamily="34" charset="0"/>
                <a:cs typeface="Arial" panose="020B0604020202020204" pitchFamily="34" charset="0"/>
              </a:rPr>
              <a:t>Modeling takes a lot of trial and error and many iterations. </a:t>
            </a:r>
          </a:p>
          <a:p>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4301ACC8-071D-4AB8-A144-35C60C766074}"/>
              </a:ext>
            </a:extLst>
          </p:cNvPr>
          <p:cNvPicPr>
            <a:picLocks noChangeAspect="1"/>
          </p:cNvPicPr>
          <p:nvPr/>
        </p:nvPicPr>
        <p:blipFill>
          <a:blip r:embed="rId2"/>
          <a:stretch>
            <a:fillRect/>
          </a:stretch>
        </p:blipFill>
        <p:spPr>
          <a:xfrm>
            <a:off x="4861535" y="1348572"/>
            <a:ext cx="7204948" cy="4160856"/>
          </a:xfrm>
          <a:prstGeom prst="rect">
            <a:avLst/>
          </a:prstGeom>
        </p:spPr>
      </p:pic>
    </p:spTree>
    <p:extLst>
      <p:ext uri="{BB962C8B-B14F-4D97-AF65-F5344CB8AC3E}">
        <p14:creationId xmlns:p14="http://schemas.microsoft.com/office/powerpoint/2010/main" val="3948564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Macintosh PowerPoint</Application>
  <PresentationFormat>Custom</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Kickstarter</vt:lpstr>
      <vt:lpstr>Analytical Problem</vt:lpstr>
      <vt:lpstr>Business Purpose</vt:lpstr>
      <vt:lpstr>Dataset</vt:lpstr>
      <vt:lpstr>Binomial Logistic Regression</vt:lpstr>
      <vt:lpstr>Linear Discriminant Analysis</vt:lpstr>
      <vt:lpstr>Classification Tree</vt:lpstr>
      <vt:lpstr>Final Thoughts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dc:title>
  <dc:creator>DiJavante Albert</dc:creator>
  <cp:lastModifiedBy>Ramachandran Chandrasekaran</cp:lastModifiedBy>
  <cp:revision>3</cp:revision>
  <dcterms:created xsi:type="dcterms:W3CDTF">2019-12-04T02:48:37Z</dcterms:created>
  <dcterms:modified xsi:type="dcterms:W3CDTF">2020-04-17T18:17:00Z</dcterms:modified>
</cp:coreProperties>
</file>