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6" r:id="rId5"/>
    <p:sldId id="267" r:id="rId6"/>
    <p:sldId id="261" r:id="rId7"/>
    <p:sldId id="270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pos="2880">
          <p15:clr>
            <a:srgbClr val="A4A3A4"/>
          </p15:clr>
        </p15:guide>
        <p15:guide id="5" pos="930">
          <p15:clr>
            <a:srgbClr val="A4A3A4"/>
          </p15:clr>
        </p15:guide>
        <p15:guide id="6" pos="385">
          <p15:clr>
            <a:srgbClr val="A4A3A4"/>
          </p15:clr>
        </p15:guide>
        <p15:guide id="7" pos="1020">
          <p15:clr>
            <a:srgbClr val="A4A3A4"/>
          </p15:clr>
        </p15:guide>
        <p15:guide id="8" pos="1565">
          <p15:clr>
            <a:srgbClr val="A4A3A4"/>
          </p15:clr>
        </p15:guide>
        <p15:guide id="9" pos="1655">
          <p15:clr>
            <a:srgbClr val="A4A3A4"/>
          </p15:clr>
        </p15:guide>
        <p15:guide id="10" pos="220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470">
          <p15:clr>
            <a:srgbClr val="A4A3A4"/>
          </p15:clr>
        </p15:guide>
        <p15:guide id="14" pos="3560">
          <p15:clr>
            <a:srgbClr val="A4A3A4"/>
          </p15:clr>
        </p15:guide>
        <p15:guide id="15" pos="4105">
          <p15:clr>
            <a:srgbClr val="A4A3A4"/>
          </p15:clr>
        </p15:guide>
        <p15:guide id="16" pos="4195">
          <p15:clr>
            <a:srgbClr val="A4A3A4"/>
          </p15:clr>
        </p15:guide>
        <p15:guide id="17" pos="4740">
          <p15:clr>
            <a:srgbClr val="A4A3A4"/>
          </p15:clr>
        </p15:guide>
        <p15:guide id="18" pos="4830">
          <p15:clr>
            <a:srgbClr val="A4A3A4"/>
          </p15:clr>
        </p15:guide>
        <p15:guide id="19" pos="5375">
          <p15:clr>
            <a:srgbClr val="A4A3A4"/>
          </p15:clr>
        </p15:guide>
        <p15:guide id="20" pos="22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2F6"/>
    <a:srgbClr val="CCE4EE"/>
    <a:srgbClr val="FFFBEA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50" autoAdjust="0"/>
  </p:normalViewPr>
  <p:slideViewPr>
    <p:cSldViewPr snapToObjects="1" showGuides="1">
      <p:cViewPr varScale="1">
        <p:scale>
          <a:sx n="116" d="100"/>
          <a:sy n="116" d="100"/>
        </p:scale>
        <p:origin x="1464" y="96"/>
      </p:cViewPr>
      <p:guideLst>
        <p:guide orient="horz" pos="663"/>
        <p:guide orient="horz" pos="3997"/>
        <p:guide orient="horz" pos="232"/>
        <p:guide pos="2880"/>
        <p:guide pos="930"/>
        <p:guide pos="385"/>
        <p:guide pos="1020"/>
        <p:guide pos="1565"/>
        <p:guide pos="1655"/>
        <p:guide pos="2200"/>
        <p:guide pos="2835"/>
        <p:guide pos="2925"/>
        <p:guide pos="3470"/>
        <p:guide pos="3560"/>
        <p:guide pos="4105"/>
        <p:guide pos="4195"/>
        <p:guide pos="4740"/>
        <p:guide pos="4830"/>
        <p:guide pos="5375"/>
        <p:guide pos="22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4" d="100"/>
          <a:sy n="54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Плата за водопользование, млн. руб.</a:t>
            </a:r>
            <a:endParaRPr lang="ru-RU" dirty="0"/>
          </a:p>
        </c:rich>
      </c:tx>
      <c:layout>
        <c:manualLayout>
          <c:xMode val="edge"/>
          <c:yMode val="edge"/>
          <c:x val="0.19284921129498414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"/>
          <c:y val="0"/>
          <c:w val="0.9759233266894537"/>
          <c:h val="0.99803405675289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Маркер: Segoe UI Light, K=7_01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289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Маркер: Segoe UI Light, K=7_02</c:v>
                </c:pt>
              </c:strCache>
            </c:strRef>
          </c:tx>
          <c:invertIfNegative val="0"/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</c:v>
                </c:pt>
                <c:pt idx="1">
                  <c:v>335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Маркер: Segoe UI Light, K=7_03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392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Маркер: Segoe UI Light, K=7_04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alpha val="30000"/>
                </a:schemeClr>
              </a:solidFill>
            </c:spPr>
          </c:dPt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472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Маркер: Segoe UI Light, K=7_05</c:v>
                </c:pt>
              </c:strCache>
            </c:strRef>
          </c:tx>
          <c:spPr>
            <a:solidFill>
              <a:schemeClr val="tx2">
                <a:alpha val="50000"/>
              </a:schemeClr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alpha val="70000"/>
                </a:schemeClr>
              </a:solidFill>
            </c:spPr>
          </c:dPt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Маркер: Segoe UI Light, K=7_06</c:v>
                </c:pt>
              </c:strCache>
            </c:strRef>
          </c:tx>
          <c:spPr>
            <a:solidFill>
              <a:schemeClr val="accent2">
                <a:alpha val="30000"/>
              </a:schemeClr>
            </a:solidFill>
          </c:spPr>
          <c:invertIfNegative val="0"/>
          <c:dLbls>
            <c:delete val="1"/>
          </c:dLbls>
          <c:cat>
            <c:strRef>
              <c:f>Лист1!$A$2:$A$7</c:f>
              <c:strCache>
                <c:ptCount val="6"/>
                <c:pt idx="0">
                  <c:v>2015 (Факт)</c:v>
                </c:pt>
                <c:pt idx="1">
                  <c:v>2016 (Факт)</c:v>
                </c:pt>
                <c:pt idx="2">
                  <c:v>2017 (Факт)</c:v>
                </c:pt>
                <c:pt idx="3">
                  <c:v>2018 (Прогноз)</c:v>
                </c:pt>
                <c:pt idx="4">
                  <c:v>…</c:v>
                </c:pt>
                <c:pt idx="5">
                  <c:v>2025 (Прогноз)</c:v>
                </c:pt>
              </c:strCache>
            </c:strRef>
          </c:cat>
          <c:val>
            <c:numRef>
              <c:f>Лист1!$G$2:$G$7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58296848"/>
        <c:axId val="254506800"/>
      </c:barChart>
      <c:catAx>
        <c:axId val="15829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050" b="1">
                <a:solidFill>
                  <a:schemeClr val="tx2"/>
                </a:solidFill>
                <a:latin typeface="+mj-lt"/>
              </a:defRPr>
            </a:pPr>
            <a:endParaRPr lang="ru-RU"/>
          </a:p>
        </c:txPr>
        <c:crossAx val="254506800"/>
        <c:crosses val="autoZero"/>
        <c:auto val="1"/>
        <c:lblAlgn val="ctr"/>
        <c:lblOffset val="100"/>
        <c:noMultiLvlLbl val="0"/>
      </c:catAx>
      <c:valAx>
        <c:axId val="254506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ru-RU"/>
          </a:p>
        </c:txPr>
        <c:crossAx val="158296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0.13184</cdr:x>
      <cdr:y>0.63252</cdr:y>
    </cdr:from>
    <cdr:to>
      <cdr:x>0.21508</cdr:x>
      <cdr:y>0.81464</cdr:y>
    </cdr:to>
    <cdr:grpSp>
      <cdr:nvGrpSpPr>
        <cdr:cNvPr id="2" name="Группа 1"/>
        <cdr:cNvGrpSpPr/>
      </cdr:nvGrpSpPr>
      <cdr:grpSpPr>
        <a:xfrm xmlns:a="http://schemas.openxmlformats.org/drawingml/2006/main">
          <a:off x="1028202" y="2254552"/>
          <a:ext cx="649177" cy="649148"/>
          <a:chOff x="13258808" y="1746486"/>
          <a:chExt cx="504056" cy="504056"/>
        </a:xfrm>
      </cdr:grpSpPr>
      <cdr:sp macro="" textlink="">
        <cdr:nvSpPr>
          <cdr:cNvPr id="3" name="Овал 2"/>
          <cdr:cNvSpPr/>
        </cdr:nvSpPr>
        <cdr:spPr>
          <a:xfrm xmlns:a="http://schemas.openxmlformats.org/drawingml/2006/main">
            <a:off x="13312836" y="1800514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4" name="Овал 3"/>
          <cdr:cNvSpPr/>
        </cdr:nvSpPr>
        <cdr:spPr>
          <a:xfrm xmlns:a="http://schemas.openxmlformats.org/drawingml/2006/main">
            <a:off x="13258808" y="1746486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5" name="Овал 4"/>
          <cdr:cNvSpPr/>
        </cdr:nvSpPr>
        <cdr:spPr>
          <a:xfrm xmlns:a="http://schemas.openxmlformats.org/drawingml/2006/main">
            <a:off x="13258808" y="1746486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2">
                <a:alpha val="7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6" name="Овал 5"/>
          <cdr:cNvSpPr/>
        </cdr:nvSpPr>
        <cdr:spPr>
          <a:xfrm xmlns:a="http://schemas.openxmlformats.org/drawingml/2006/main">
            <a:off x="13312836" y="1800514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2">
              <a:alpha val="70000"/>
            </a:scheme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7" name="TextBox 61"/>
          <cdr:cNvSpPr txBox="1"/>
        </cdr:nvSpPr>
        <cdr:spPr>
          <a:xfrm xmlns:a="http://schemas.openxmlformats.org/drawingml/2006/main">
            <a:off x="13282240" y="1890502"/>
            <a:ext cx="457192" cy="216024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lIns="0" tIns="0" rIns="0" bIns="0" rtlCol="0" anchor="ctr">
            <a:noAutofit/>
          </a:bodyPr>
          <a:lstStyle xmlns:a="http://schemas.openxmlformats.org/drawingml/2006/main"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289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0.29238</cdr:x>
      <cdr:y>0.60979</cdr:y>
    </cdr:from>
    <cdr:to>
      <cdr:x>0.37562</cdr:x>
      <cdr:y>0.79193</cdr:y>
    </cdr:to>
    <cdr:grpSp>
      <cdr:nvGrpSpPr>
        <cdr:cNvPr id="8" name="Группа 7"/>
        <cdr:cNvGrpSpPr/>
      </cdr:nvGrpSpPr>
      <cdr:grpSpPr>
        <a:xfrm xmlns:a="http://schemas.openxmlformats.org/drawingml/2006/main">
          <a:off x="2280231" y="2173533"/>
          <a:ext cx="649177" cy="649219"/>
          <a:chOff x="26018364" y="2939769"/>
          <a:chExt cx="504056" cy="504056"/>
        </a:xfrm>
      </cdr:grpSpPr>
      <cdr:sp macro="" textlink="">
        <cdr:nvSpPr>
          <cdr:cNvPr id="9" name="Овал 8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10" name="Овал 9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11" name="Овал 10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2">
                <a:alpha val="7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12" name="Овал 11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2">
              <a:alpha val="70000"/>
            </a:scheme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13" name="TextBox 61"/>
          <cdr:cNvSpPr txBox="1"/>
        </cdr:nvSpPr>
        <cdr:spPr>
          <a:xfrm xmlns:a="http://schemas.openxmlformats.org/drawingml/2006/main">
            <a:off x="26041796" y="3083785"/>
            <a:ext cx="457192" cy="216024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lIns="0" tIns="0" rIns="0" bIns="0" rtlCol="0" anchor="ctr">
            <a:no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335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0.60221</cdr:x>
      <cdr:y>0.53165</cdr:y>
    </cdr:from>
    <cdr:to>
      <cdr:x>0.68546</cdr:x>
      <cdr:y>0.71378</cdr:y>
    </cdr:to>
    <cdr:grpSp>
      <cdr:nvGrpSpPr>
        <cdr:cNvPr id="14" name="Группа 13"/>
        <cdr:cNvGrpSpPr/>
      </cdr:nvGrpSpPr>
      <cdr:grpSpPr>
        <a:xfrm xmlns:a="http://schemas.openxmlformats.org/drawingml/2006/main">
          <a:off x="4696551" y="1895011"/>
          <a:ext cx="649256" cy="649184"/>
          <a:chOff x="26018364" y="2939769"/>
          <a:chExt cx="504056" cy="504056"/>
        </a:xfrm>
      </cdr:grpSpPr>
      <cdr:sp macro="" textlink="">
        <cdr:nvSpPr>
          <cdr:cNvPr id="15" name="Овал 14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16" name="Овал 15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17" name="Овал 16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2">
                <a:alpha val="7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18" name="Овал 17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2">
              <a:alpha val="70000"/>
            </a:scheme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19" name="TextBox 61"/>
          <cdr:cNvSpPr txBox="1"/>
        </cdr:nvSpPr>
        <cdr:spPr>
          <a:xfrm xmlns:a="http://schemas.openxmlformats.org/drawingml/2006/main">
            <a:off x="26041796" y="3083785"/>
            <a:ext cx="457192" cy="216024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lIns="0" tIns="0" rIns="0" bIns="0" rtlCol="0" anchor="ctr">
            <a:no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472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0.9049</cdr:x>
      <cdr:y>0.0404</cdr:y>
    </cdr:from>
    <cdr:to>
      <cdr:x>0.98814</cdr:x>
      <cdr:y>0.22253</cdr:y>
    </cdr:to>
    <cdr:grpSp>
      <cdr:nvGrpSpPr>
        <cdr:cNvPr id="26" name="Группа 25"/>
        <cdr:cNvGrpSpPr/>
      </cdr:nvGrpSpPr>
      <cdr:grpSpPr>
        <a:xfrm xmlns:a="http://schemas.openxmlformats.org/drawingml/2006/main">
          <a:off x="7057156" y="144016"/>
          <a:ext cx="649177" cy="649183"/>
          <a:chOff x="26018364" y="2939769"/>
          <a:chExt cx="504056" cy="504056"/>
        </a:xfrm>
      </cdr:grpSpPr>
      <cdr:sp macro="" textlink="">
        <cdr:nvSpPr>
          <cdr:cNvPr id="27" name="Овал 26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28" name="Овал 27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29" name="Овал 28"/>
          <cdr:cNvSpPr/>
        </cdr:nvSpPr>
        <cdr:spPr>
          <a:xfrm xmlns:a="http://schemas.openxmlformats.org/drawingml/2006/main">
            <a:off x="26018364" y="2939769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2">
                <a:alpha val="7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30" name="Овал 29"/>
          <cdr:cNvSpPr/>
        </cdr:nvSpPr>
        <cdr:spPr>
          <a:xfrm xmlns:a="http://schemas.openxmlformats.org/drawingml/2006/main">
            <a:off x="26072392" y="2993797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2">
              <a:alpha val="70000"/>
            </a:scheme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31" name="TextBox 61"/>
          <cdr:cNvSpPr txBox="1"/>
        </cdr:nvSpPr>
        <cdr:spPr>
          <a:xfrm xmlns:a="http://schemas.openxmlformats.org/drawingml/2006/main">
            <a:off x="26041796" y="3083785"/>
            <a:ext cx="457192" cy="216024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lIns="0" tIns="0" rIns="0" bIns="0" rtlCol="0" anchor="ctr">
            <a:no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1225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0.44688</cdr:x>
      <cdr:y>0.58368</cdr:y>
    </cdr:from>
    <cdr:to>
      <cdr:x>0.53013</cdr:x>
      <cdr:y>0.76582</cdr:y>
    </cdr:to>
    <cdr:grpSp>
      <cdr:nvGrpSpPr>
        <cdr:cNvPr id="32" name="Группа 31"/>
        <cdr:cNvGrpSpPr/>
      </cdr:nvGrpSpPr>
      <cdr:grpSpPr>
        <a:xfrm xmlns:a="http://schemas.openxmlformats.org/drawingml/2006/main">
          <a:off x="3485155" y="2080467"/>
          <a:ext cx="649255" cy="649219"/>
          <a:chOff x="46628462" y="4463503"/>
          <a:chExt cx="504056" cy="504056"/>
        </a:xfrm>
      </cdr:grpSpPr>
      <cdr:sp macro="" textlink="">
        <cdr:nvSpPr>
          <cdr:cNvPr id="33" name="Овал 32"/>
          <cdr:cNvSpPr/>
        </cdr:nvSpPr>
        <cdr:spPr>
          <a:xfrm xmlns:a="http://schemas.openxmlformats.org/drawingml/2006/main">
            <a:off x="46682490" y="4517531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34" name="Овал 33"/>
          <cdr:cNvSpPr/>
        </cdr:nvSpPr>
        <cdr:spPr>
          <a:xfrm xmlns:a="http://schemas.openxmlformats.org/drawingml/2006/main">
            <a:off x="46628462" y="4463503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35" name="Овал 34"/>
          <cdr:cNvSpPr/>
        </cdr:nvSpPr>
        <cdr:spPr>
          <a:xfrm xmlns:a="http://schemas.openxmlformats.org/drawingml/2006/main">
            <a:off x="46628462" y="4463503"/>
            <a:ext cx="504056" cy="504056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>
            <a:solidFill>
              <a:schemeClr val="bg2">
                <a:alpha val="7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 dirty="0"/>
          </a:p>
        </cdr:txBody>
      </cdr:sp>
      <cdr:sp macro="" textlink="">
        <cdr:nvSpPr>
          <cdr:cNvPr id="36" name="Овал 35"/>
          <cdr:cNvSpPr/>
        </cdr:nvSpPr>
        <cdr:spPr>
          <a:xfrm xmlns:a="http://schemas.openxmlformats.org/drawingml/2006/main">
            <a:off x="46682490" y="4517531"/>
            <a:ext cx="396000" cy="3960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2">
              <a:alpha val="70000"/>
            </a:scheme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ru-RU"/>
          </a:p>
        </cdr:txBody>
      </cdr:sp>
      <cdr:sp macro="" textlink="">
        <cdr:nvSpPr>
          <cdr:cNvPr id="37" name="TextBox 61"/>
          <cdr:cNvSpPr txBox="1"/>
        </cdr:nvSpPr>
        <cdr:spPr>
          <a:xfrm xmlns:a="http://schemas.openxmlformats.org/drawingml/2006/main">
            <a:off x="46651894" y="4607519"/>
            <a:ext cx="457192" cy="216024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lIns="0" tIns="0" rIns="0" bIns="0" rtlCol="0" anchor="ctr">
            <a:no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392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322C3-31D7-406C-9A34-392CD30099AB}" type="datetimeFigureOut">
              <a:rPr lang="ru-RU" smtClean="0"/>
              <a:t>13.07.2018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549A-D0F5-4FB8-8638-66E8EBF05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B84D4-D8DC-417B-A60F-ACE65A0B9482}" type="datetimeFigureOut">
              <a:rPr lang="ru-RU" smtClean="0"/>
              <a:t>13.07.2018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462-2570-4B3E-BBD2-0900B6EDD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95413" y="2122750"/>
            <a:ext cx="4860000" cy="1080000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НАЗВАНИЕ ПРЕЗЕНТАЦИИ: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95413" y="3284984"/>
            <a:ext cx="4860000" cy="108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r>
              <a:rPr lang="en-US" dirty="0" smtClean="0"/>
              <a:t>, Segoe UI Medium, K=17</a:t>
            </a:r>
            <a:endParaRPr lang="ru-RU" dirty="0"/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5" hasCustomPrompt="1"/>
          </p:nvPr>
        </p:nvSpPr>
        <p:spPr>
          <a:xfrm>
            <a:off x="6659563" y="801712"/>
            <a:ext cx="1873250" cy="53905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  <a:lvl2pPr marL="457200" indent="0">
              <a:buNone/>
              <a:defRPr sz="900">
                <a:solidFill>
                  <a:schemeClr val="bg1"/>
                </a:solidFill>
              </a:defRPr>
            </a:lvl2pPr>
            <a:lvl3pPr marL="914400" indent="0">
              <a:buNone/>
              <a:defRPr sz="900">
                <a:solidFill>
                  <a:schemeClr val="bg1"/>
                </a:solidFill>
              </a:defRPr>
            </a:lvl3pPr>
            <a:lvl4pPr marL="1371600" indent="0">
              <a:buNone/>
              <a:defRPr sz="900">
                <a:solidFill>
                  <a:schemeClr val="bg1"/>
                </a:solidFill>
              </a:defRPr>
            </a:lvl4pPr>
            <a:lvl5pPr marL="18288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2016: </a:t>
            </a:r>
            <a:r>
              <a:rPr lang="en-US" dirty="0" smtClean="0"/>
              <a:t>Segoe UI Medium, K=9</a:t>
            </a:r>
            <a:endParaRPr lang="ru-RU" dirty="0"/>
          </a:p>
        </p:txBody>
      </p:sp>
      <p:sp>
        <p:nvSpPr>
          <p:cNvPr id="43" name="Текст 42"/>
          <p:cNvSpPr>
            <a:spLocks noGrp="1"/>
          </p:cNvSpPr>
          <p:nvPr>
            <p:ph type="body" sz="quarter" idx="16" hasCustomPrompt="1"/>
          </p:nvPr>
        </p:nvSpPr>
        <p:spPr>
          <a:xfrm>
            <a:off x="1395412" y="4365625"/>
            <a:ext cx="4860000" cy="7429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smtClean="0"/>
              <a:t>Отдел маркетинга: </a:t>
            </a:r>
            <a:r>
              <a:rPr lang="en-US" dirty="0" smtClean="0"/>
              <a:t>Segoe UI Light, K=12</a:t>
            </a:r>
            <a:endParaRPr lang="ru-RU" dirty="0"/>
          </a:p>
        </p:txBody>
      </p:sp>
      <p:sp>
        <p:nvSpPr>
          <p:cNvPr id="45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1395412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/>
          </a:p>
        </p:txBody>
      </p:sp>
      <p:pic>
        <p:nvPicPr>
          <p:cNvPr id="53" name="Picture 6" descr="F:\! РАБОЧАЯ\DEZ,A\SGK\дом_цветной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2" b="12615"/>
          <a:stretch/>
        </p:blipFill>
        <p:spPr bwMode="auto">
          <a:xfrm>
            <a:off x="4326005" y="2768385"/>
            <a:ext cx="4817996" cy="40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F:\! РАБОЧАЯ\DEZ,A\SGK\дом_цветной_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3645024"/>
            <a:ext cx="98571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ivanova\Desktop\LOG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0350"/>
            <a:ext cx="2319338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Шмуцтитул_Yellow_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70756"/>
            <a:ext cx="4897437" cy="39640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052513"/>
            <a:ext cx="9144000" cy="58054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10" name="Picture 2" descr="F:\! РАБОЧАЯ\DEZ,A\SGK\grey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2" b="14203"/>
          <a:stretch/>
        </p:blipFill>
        <p:spPr bwMode="auto">
          <a:xfrm>
            <a:off x="5434675" y="3787853"/>
            <a:ext cx="3709326" cy="30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F:\! РАБОЧАЯ\DEZ,A\SGK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41" y="371160"/>
            <a:ext cx="10394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4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Шмуцтитул_Yellow_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8195" name="Picture 3" descr="F:\! РАБОЧАЯ\DEZ,A\SGK\дом прозрачный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b="45555"/>
          <a:stretch/>
        </p:blipFill>
        <p:spPr bwMode="auto">
          <a:xfrm>
            <a:off x="0" y="4761148"/>
            <a:ext cx="7308304" cy="20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! РАБОЧАЯ\DEZ,A\SGK\дуга_желтая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102" y="0"/>
            <a:ext cx="21668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0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екстовый блок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0522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20" name="Picture 4" descr="F:\! РАБОЧАЯ\DEZ,A\SGK\logo_gre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Рисунок 2"/>
          <p:cNvSpPr>
            <a:spLocks noGrp="1"/>
          </p:cNvSpPr>
          <p:nvPr>
            <p:ph type="pic" sz="quarter" idx="29"/>
          </p:nvPr>
        </p:nvSpPr>
        <p:spPr>
          <a:xfrm>
            <a:off x="604838" y="2097088"/>
            <a:ext cx="1879600" cy="187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21" name="Текст 15"/>
          <p:cNvSpPr>
            <a:spLocks noGrp="1"/>
          </p:cNvSpPr>
          <p:nvPr>
            <p:ph type="body" sz="quarter" idx="30" hasCustomPrompt="1"/>
          </p:nvPr>
        </p:nvSpPr>
        <p:spPr>
          <a:xfrm>
            <a:off x="2627313" y="2098215"/>
            <a:ext cx="1873250" cy="466689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2627313" y="2565400"/>
            <a:ext cx="1873250" cy="140368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lvl="1"/>
            <a:r>
              <a:rPr lang="ru-RU" dirty="0" smtClean="0"/>
              <a:t>Текст: </a:t>
            </a:r>
            <a:r>
              <a:rPr lang="en-US" dirty="0" smtClean="0"/>
              <a:t>Segoe UI Bold, K=10</a:t>
            </a:r>
            <a:endParaRPr lang="ru-RU" dirty="0" smtClean="0"/>
          </a:p>
        </p:txBody>
      </p:sp>
      <p:sp>
        <p:nvSpPr>
          <p:cNvPr id="22" name="Рисунок 2"/>
          <p:cNvSpPr>
            <a:spLocks noGrp="1"/>
          </p:cNvSpPr>
          <p:nvPr>
            <p:ph type="pic" sz="quarter" idx="32"/>
          </p:nvPr>
        </p:nvSpPr>
        <p:spPr>
          <a:xfrm>
            <a:off x="4643438" y="2097088"/>
            <a:ext cx="1873250" cy="187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23" name="Текст 15"/>
          <p:cNvSpPr>
            <a:spLocks noGrp="1"/>
          </p:cNvSpPr>
          <p:nvPr>
            <p:ph type="body" sz="quarter" idx="33" hasCustomPrompt="1"/>
          </p:nvPr>
        </p:nvSpPr>
        <p:spPr>
          <a:xfrm>
            <a:off x="6656387" y="2098215"/>
            <a:ext cx="1873250" cy="466689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  <a:endParaRPr lang="ru-RU" dirty="0" smtClean="0"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34" hasCustomPrompt="1"/>
          </p:nvPr>
        </p:nvSpPr>
        <p:spPr>
          <a:xfrm>
            <a:off x="6656387" y="2565400"/>
            <a:ext cx="1873250" cy="140368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lvl="1"/>
            <a:r>
              <a:rPr lang="ru-RU" dirty="0" smtClean="0"/>
              <a:t>Текст: </a:t>
            </a:r>
            <a:r>
              <a:rPr lang="en-US" dirty="0" smtClean="0"/>
              <a:t>Segoe UI Bold, K=10</a:t>
            </a:r>
            <a:endParaRPr lang="ru-RU" dirty="0" smtClean="0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35"/>
          </p:nvPr>
        </p:nvSpPr>
        <p:spPr>
          <a:xfrm>
            <a:off x="604838" y="4149080"/>
            <a:ext cx="1879600" cy="187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27" name="Текст 15"/>
          <p:cNvSpPr>
            <a:spLocks noGrp="1"/>
          </p:cNvSpPr>
          <p:nvPr>
            <p:ph type="body" sz="quarter" idx="36" hasCustomPrompt="1"/>
          </p:nvPr>
        </p:nvSpPr>
        <p:spPr>
          <a:xfrm>
            <a:off x="2627313" y="4150207"/>
            <a:ext cx="1873250" cy="466689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  <a:endParaRPr lang="ru-RU" dirty="0" smtClean="0"/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2627313" y="4617392"/>
            <a:ext cx="1873250" cy="140368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lvl="1"/>
            <a:r>
              <a:rPr lang="ru-RU" dirty="0" smtClean="0"/>
              <a:t>Текст: </a:t>
            </a:r>
            <a:r>
              <a:rPr lang="en-US" dirty="0" smtClean="0"/>
              <a:t>Segoe UI Bold, K=10</a:t>
            </a:r>
            <a:endParaRPr lang="ru-RU" dirty="0" smtClean="0"/>
          </a:p>
        </p:txBody>
      </p:sp>
      <p:sp>
        <p:nvSpPr>
          <p:cNvPr id="29" name="Рисунок 2"/>
          <p:cNvSpPr>
            <a:spLocks noGrp="1"/>
          </p:cNvSpPr>
          <p:nvPr>
            <p:ph type="pic" sz="quarter" idx="38"/>
          </p:nvPr>
        </p:nvSpPr>
        <p:spPr>
          <a:xfrm>
            <a:off x="4643438" y="4149080"/>
            <a:ext cx="1873250" cy="187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30" name="Текст 15"/>
          <p:cNvSpPr>
            <a:spLocks noGrp="1"/>
          </p:cNvSpPr>
          <p:nvPr>
            <p:ph type="body" sz="quarter" idx="39" hasCustomPrompt="1"/>
          </p:nvPr>
        </p:nvSpPr>
        <p:spPr>
          <a:xfrm>
            <a:off x="6656387" y="4150207"/>
            <a:ext cx="1873250" cy="466689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K=11</a:t>
            </a:r>
            <a:endParaRPr lang="ru-RU" dirty="0" smtClean="0"/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40" hasCustomPrompt="1"/>
          </p:nvPr>
        </p:nvSpPr>
        <p:spPr>
          <a:xfrm>
            <a:off x="6656387" y="4617392"/>
            <a:ext cx="1873250" cy="140368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K=10</a:t>
            </a:r>
          </a:p>
          <a:p>
            <a:pPr lvl="1"/>
            <a:r>
              <a:rPr lang="ru-RU" dirty="0" smtClean="0"/>
              <a:t>Текст: </a:t>
            </a:r>
            <a:r>
              <a:rPr lang="en-US" dirty="0" smtClean="0"/>
              <a:t>Segoe UI Bold, K=10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365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екстовый блок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0521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20" name="Picture 4" descr="F:\! РАБОЧАЯ\DEZ,A\SGK\logo_gre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Рисунок 2"/>
          <p:cNvSpPr>
            <a:spLocks noGrp="1"/>
          </p:cNvSpPr>
          <p:nvPr>
            <p:ph type="pic" sz="quarter" idx="29"/>
          </p:nvPr>
        </p:nvSpPr>
        <p:spPr>
          <a:xfrm>
            <a:off x="604366" y="3033088"/>
            <a:ext cx="3896197" cy="21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3896196" cy="936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 LIGHT, K=1</a:t>
            </a:r>
            <a:r>
              <a:rPr lang="ru-RU" dirty="0" smtClean="0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</a:t>
            </a:r>
            <a:r>
              <a:rPr lang="ru-RU" dirty="0" smtClean="0"/>
              <a:t>2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</a:t>
            </a:r>
            <a:r>
              <a:rPr lang="ru-RU" dirty="0" smtClean="0"/>
              <a:t>2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 LIGHT, K=1</a:t>
            </a:r>
            <a:r>
              <a:rPr lang="ru-RU" dirty="0" smtClean="0"/>
              <a:t>2</a:t>
            </a:r>
            <a:endParaRPr lang="en-US" dirty="0" smtClean="0"/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04366" y="5373216"/>
            <a:ext cx="3896197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32" name="Рисунок 2"/>
          <p:cNvSpPr>
            <a:spLocks noGrp="1"/>
          </p:cNvSpPr>
          <p:nvPr>
            <p:ph type="pic" sz="quarter" idx="38"/>
          </p:nvPr>
        </p:nvSpPr>
        <p:spPr>
          <a:xfrm>
            <a:off x="4643389" y="3033088"/>
            <a:ext cx="3889424" cy="21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3389" y="5373216"/>
            <a:ext cx="3889424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</p:spTree>
    <p:extLst>
      <p:ext uri="{BB962C8B-B14F-4D97-AF65-F5344CB8AC3E}">
        <p14:creationId xmlns:p14="http://schemas.microsoft.com/office/powerpoint/2010/main" val="38561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екстовый блок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20" name="Picture 4" descr="F:\! РАБОЧАЯ\DEZ,A\SGK\logo_gre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Рисунок 2"/>
          <p:cNvSpPr>
            <a:spLocks noGrp="1"/>
          </p:cNvSpPr>
          <p:nvPr>
            <p:ph type="pic" sz="quarter" idx="29"/>
          </p:nvPr>
        </p:nvSpPr>
        <p:spPr>
          <a:xfrm>
            <a:off x="604366" y="2097088"/>
            <a:ext cx="5912322" cy="4248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611188" y="1239838"/>
            <a:ext cx="5905500" cy="857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700">
                <a:latin typeface="+mj-lt"/>
              </a:defRPr>
            </a:lvl2pPr>
            <a:lvl3pPr marL="914400" indent="0">
              <a:buNone/>
              <a:defRPr sz="1700">
                <a:latin typeface="+mj-lt"/>
              </a:defRPr>
            </a:lvl3pPr>
            <a:lvl4pPr marL="1371600" indent="0">
              <a:buNone/>
              <a:defRPr sz="1700">
                <a:latin typeface="+mj-lt"/>
              </a:defRPr>
            </a:lvl4pPr>
            <a:lvl5pPr marL="1828800" indent="0">
              <a:buNone/>
              <a:defRPr sz="1700">
                <a:latin typeface="+mj-lt"/>
              </a:defRPr>
            </a:lvl5pPr>
          </a:lstStyle>
          <a:p>
            <a:pPr lvl="0"/>
            <a:r>
              <a:rPr lang="ru-RU" dirty="0" smtClean="0"/>
              <a:t>ПОДЗАГОЛОВОК: </a:t>
            </a:r>
            <a:r>
              <a:rPr lang="en-US" dirty="0" smtClean="0"/>
              <a:t>SEGOE UI MEDIUM, K=17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659563" y="2097088"/>
            <a:ext cx="1865312" cy="11874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 b="1">
                <a:solidFill>
                  <a:schemeClr val="tx2"/>
                </a:solidFill>
                <a:latin typeface="+mj-lt"/>
              </a:defRPr>
            </a:lvl2pPr>
            <a:lvl3pPr>
              <a:defRPr b="1">
                <a:solidFill>
                  <a:schemeClr val="tx2"/>
                </a:solidFill>
                <a:latin typeface="+mj-lt"/>
              </a:defRPr>
            </a:lvl3pPr>
            <a:lvl4pPr>
              <a:defRPr b="1">
                <a:solidFill>
                  <a:schemeClr val="tx2"/>
                </a:solidFill>
                <a:latin typeface="+mj-lt"/>
              </a:defRPr>
            </a:lvl4pPr>
            <a:lvl5pPr>
              <a:defRPr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ru-RU" dirty="0" smtClean="0"/>
              <a:t>ЦИФРЫ: </a:t>
            </a:r>
            <a:r>
              <a:rPr lang="en-US" dirty="0" smtClean="0"/>
              <a:t> Segoe UI Bold, K=24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42" hasCustomPrompt="1"/>
          </p:nvPr>
        </p:nvSpPr>
        <p:spPr>
          <a:xfrm>
            <a:off x="6659563" y="3284539"/>
            <a:ext cx="1865312" cy="828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>
                <a:solidFill>
                  <a:schemeClr val="tx2"/>
                </a:solidFill>
              </a:defRPr>
            </a:lvl2pPr>
            <a:lvl3pPr marL="914400" indent="0">
              <a:buNone/>
              <a:defRPr sz="100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6659563" y="4329249"/>
            <a:ext cx="1865312" cy="11874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 b="1">
                <a:solidFill>
                  <a:schemeClr val="tx2"/>
                </a:solidFill>
                <a:latin typeface="+mj-lt"/>
              </a:defRPr>
            </a:lvl2pPr>
            <a:lvl3pPr>
              <a:defRPr b="1">
                <a:solidFill>
                  <a:schemeClr val="tx2"/>
                </a:solidFill>
                <a:latin typeface="+mj-lt"/>
              </a:defRPr>
            </a:lvl3pPr>
            <a:lvl4pPr>
              <a:defRPr b="1">
                <a:solidFill>
                  <a:schemeClr val="tx2"/>
                </a:solidFill>
                <a:latin typeface="+mj-lt"/>
              </a:defRPr>
            </a:lvl4pPr>
            <a:lvl5pPr>
              <a:defRPr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ru-RU" dirty="0" smtClean="0"/>
              <a:t>ЦИФРЫ: </a:t>
            </a:r>
            <a:r>
              <a:rPr lang="en-US" dirty="0" smtClean="0"/>
              <a:t> Segoe UI Bold, K=24</a:t>
            </a:r>
            <a:endParaRPr lang="ru-RU" dirty="0"/>
          </a:p>
        </p:txBody>
      </p:sp>
      <p:sp>
        <p:nvSpPr>
          <p:cNvPr id="22" name="Текст 8"/>
          <p:cNvSpPr>
            <a:spLocks noGrp="1"/>
          </p:cNvSpPr>
          <p:nvPr>
            <p:ph type="body" sz="quarter" idx="44" hasCustomPrompt="1"/>
          </p:nvPr>
        </p:nvSpPr>
        <p:spPr>
          <a:xfrm>
            <a:off x="6659563" y="5516700"/>
            <a:ext cx="1865312" cy="828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>
                <a:solidFill>
                  <a:schemeClr val="tx2"/>
                </a:solidFill>
              </a:defRPr>
            </a:lvl2pPr>
            <a:lvl3pPr marL="914400" indent="0">
              <a:buNone/>
              <a:defRPr sz="100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6659563" y="4113076"/>
            <a:ext cx="18732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Шмуцтитул_Blue_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70756"/>
            <a:ext cx="4897437" cy="39640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052513"/>
            <a:ext cx="9144000" cy="5805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F:\! РАБОЧАЯ\DEZ,A\SGK\mono_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7" b="14208"/>
          <a:stretch/>
        </p:blipFill>
        <p:spPr bwMode="auto">
          <a:xfrm>
            <a:off x="5436097" y="3789041"/>
            <a:ext cx="3707904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10" name="Picture 5" descr="F:\! РАБОЧАЯ\DEZ,A\SGK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41" y="371160"/>
            <a:ext cx="10394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Шмуцтитул_Blue_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8195" name="Picture 3" descr="F:\! РАБОЧАЯ\DEZ,A\SGK\дом прозрачный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b="45555"/>
          <a:stretch/>
        </p:blipFill>
        <p:spPr bwMode="auto">
          <a:xfrm>
            <a:off x="0" y="4761148"/>
            <a:ext cx="7308304" cy="20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:\! РАБОЧАЯ\DEZ,A\SGK\дуга_синяя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60" y="0"/>
            <a:ext cx="21668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1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екстовый блок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8445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3896196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таблицы: </a:t>
            </a:r>
            <a:r>
              <a:rPr lang="en-US" dirty="0" smtClean="0"/>
              <a:t>Segoe UI Bold, K=1</a:t>
            </a:r>
            <a:r>
              <a:rPr lang="ru-RU" dirty="0" smtClean="0"/>
              <a:t>2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04366" y="4977172"/>
            <a:ext cx="4904259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5651499" y="4977172"/>
            <a:ext cx="2881313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</p:spTree>
    <p:extLst>
      <p:ext uri="{BB962C8B-B14F-4D97-AF65-F5344CB8AC3E}">
        <p14:creationId xmlns:p14="http://schemas.microsoft.com/office/powerpoint/2010/main" val="3772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екстовый блок_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8445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2888133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диаграммы: </a:t>
            </a:r>
            <a:r>
              <a:rPr lang="en-US" dirty="0" smtClean="0"/>
              <a:t>Segoe UI Bold, K=1</a:t>
            </a:r>
            <a:r>
              <a:rPr lang="ru-RU" dirty="0" smtClean="0"/>
              <a:t>2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4643438" y="4437112"/>
            <a:ext cx="1858330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6659563" y="4437112"/>
            <a:ext cx="1873249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40" hasCustomPrompt="1"/>
          </p:nvPr>
        </p:nvSpPr>
        <p:spPr>
          <a:xfrm>
            <a:off x="604367" y="2600908"/>
            <a:ext cx="2888133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baseline="0">
                <a:latin typeface="+mn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</a:t>
            </a:r>
            <a:r>
              <a:rPr lang="ru-RU" dirty="0" smtClean="0"/>
              <a:t>0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41" hasCustomPrompt="1"/>
          </p:nvPr>
        </p:nvSpPr>
        <p:spPr>
          <a:xfrm>
            <a:off x="3481884" y="4437112"/>
            <a:ext cx="900571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42" hasCustomPrompt="1"/>
          </p:nvPr>
        </p:nvSpPr>
        <p:spPr>
          <a:xfrm>
            <a:off x="3481884" y="4737844"/>
            <a:ext cx="900571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</p:spTree>
    <p:extLst>
      <p:ext uri="{BB962C8B-B14F-4D97-AF65-F5344CB8AC3E}">
        <p14:creationId xmlns:p14="http://schemas.microsoft.com/office/powerpoint/2010/main" val="332656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екстовый блок_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8445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2888133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графика: </a:t>
            </a:r>
            <a:r>
              <a:rPr lang="en-US" dirty="0" smtClean="0"/>
              <a:t>Segoe UI Bold, K=1</a:t>
            </a:r>
            <a:r>
              <a:rPr lang="ru-RU" dirty="0" smtClean="0"/>
              <a:t>2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04367" y="5589240"/>
            <a:ext cx="2888133" cy="73170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38" hasCustomPrompt="1"/>
          </p:nvPr>
        </p:nvSpPr>
        <p:spPr>
          <a:xfrm>
            <a:off x="7308303" y="353701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7308303" y="3825044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0" hasCustomPrompt="1"/>
          </p:nvPr>
        </p:nvSpPr>
        <p:spPr>
          <a:xfrm>
            <a:off x="7308303" y="4113076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41" hasCustomPrompt="1"/>
          </p:nvPr>
        </p:nvSpPr>
        <p:spPr>
          <a:xfrm>
            <a:off x="7308303" y="4401108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42" hasCustomPrompt="1"/>
          </p:nvPr>
        </p:nvSpPr>
        <p:spPr>
          <a:xfrm>
            <a:off x="7308303" y="46891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43" hasCustomPrompt="1"/>
          </p:nvPr>
        </p:nvSpPr>
        <p:spPr>
          <a:xfrm>
            <a:off x="7308303" y="49771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</p:spTree>
    <p:extLst>
      <p:ext uri="{BB962C8B-B14F-4D97-AF65-F5344CB8AC3E}">
        <p14:creationId xmlns:p14="http://schemas.microsoft.com/office/powerpoint/2010/main" val="454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_MONOHR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! РАБОЧАЯ\DEZ,A\SGK\mon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89" y="3170561"/>
            <a:ext cx="4660415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95413" y="2122750"/>
            <a:ext cx="4860000" cy="1080000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НАЗВАНИЕ ПРЕЗЕНТАЦИИ: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K=27</a:t>
            </a:r>
            <a:endParaRPr lang="ru-RU" dirty="0"/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95413" y="3284984"/>
            <a:ext cx="4860000" cy="108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r>
              <a:rPr lang="en-US" dirty="0" smtClean="0"/>
              <a:t>, Segoe UI Medium, K=17</a:t>
            </a:r>
            <a:endParaRPr lang="ru-RU" dirty="0"/>
          </a:p>
        </p:txBody>
      </p:sp>
      <p:sp>
        <p:nvSpPr>
          <p:cNvPr id="15" name="Текст 40"/>
          <p:cNvSpPr>
            <a:spLocks noGrp="1"/>
          </p:cNvSpPr>
          <p:nvPr>
            <p:ph type="body" sz="quarter" idx="15" hasCustomPrompt="1"/>
          </p:nvPr>
        </p:nvSpPr>
        <p:spPr>
          <a:xfrm>
            <a:off x="6659563" y="801712"/>
            <a:ext cx="1873250" cy="53905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  <a:lvl2pPr marL="457200" indent="0">
              <a:buNone/>
              <a:defRPr sz="900">
                <a:solidFill>
                  <a:schemeClr val="bg1"/>
                </a:solidFill>
              </a:defRPr>
            </a:lvl2pPr>
            <a:lvl3pPr marL="914400" indent="0">
              <a:buNone/>
              <a:defRPr sz="900">
                <a:solidFill>
                  <a:schemeClr val="bg1"/>
                </a:solidFill>
              </a:defRPr>
            </a:lvl3pPr>
            <a:lvl4pPr marL="1371600" indent="0">
              <a:buNone/>
              <a:defRPr sz="900">
                <a:solidFill>
                  <a:schemeClr val="bg1"/>
                </a:solidFill>
              </a:defRPr>
            </a:lvl4pPr>
            <a:lvl5pPr marL="18288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2016: </a:t>
            </a:r>
            <a:r>
              <a:rPr lang="en-US" dirty="0" smtClean="0"/>
              <a:t>Segoe UI Medium, K=9</a:t>
            </a:r>
            <a:endParaRPr lang="ru-RU" dirty="0"/>
          </a:p>
        </p:txBody>
      </p:sp>
      <p:sp>
        <p:nvSpPr>
          <p:cNvPr id="16" name="Текст 42"/>
          <p:cNvSpPr>
            <a:spLocks noGrp="1"/>
          </p:cNvSpPr>
          <p:nvPr>
            <p:ph type="body" sz="quarter" idx="16" hasCustomPrompt="1"/>
          </p:nvPr>
        </p:nvSpPr>
        <p:spPr>
          <a:xfrm>
            <a:off x="1395412" y="4365625"/>
            <a:ext cx="4860000" cy="7429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Отдел маркетинга: </a:t>
            </a:r>
            <a:r>
              <a:rPr lang="en-US" dirty="0" smtClean="0"/>
              <a:t>Segoe UI Light, K=12</a:t>
            </a:r>
            <a:endParaRPr lang="ru-RU" dirty="0"/>
          </a:p>
        </p:txBody>
      </p:sp>
      <p:sp>
        <p:nvSpPr>
          <p:cNvPr id="17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1395412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>
                <a:solidFill>
                  <a:schemeClr val="bg1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/>
          </a:p>
        </p:txBody>
      </p:sp>
      <p:pic>
        <p:nvPicPr>
          <p:cNvPr id="18" name="Picture 5" descr="F:\! РАБОЧАЯ\DEZ,A\SGK\logo_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4175"/>
            <a:ext cx="2092227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3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екстовый блок_Grey_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8445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2888133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графика: </a:t>
            </a:r>
            <a:r>
              <a:rPr lang="en-US" dirty="0" smtClean="0"/>
              <a:t>Segoe UI Bold, K=1</a:t>
            </a:r>
            <a:r>
              <a:rPr lang="ru-RU" dirty="0" smtClean="0"/>
              <a:t>2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4"/>
          <p:cNvSpPr>
            <a:spLocks noGrp="1"/>
          </p:cNvSpPr>
          <p:nvPr>
            <p:ph type="body" sz="quarter" idx="38" hasCustomPrompt="1"/>
          </p:nvPr>
        </p:nvSpPr>
        <p:spPr>
          <a:xfrm>
            <a:off x="7308303" y="353701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7308303" y="3825044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40" hasCustomPrompt="1"/>
          </p:nvPr>
        </p:nvSpPr>
        <p:spPr>
          <a:xfrm>
            <a:off x="7308303" y="4113076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1" hasCustomPrompt="1"/>
          </p:nvPr>
        </p:nvSpPr>
        <p:spPr>
          <a:xfrm>
            <a:off x="7308303" y="4401108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42" hasCustomPrompt="1"/>
          </p:nvPr>
        </p:nvSpPr>
        <p:spPr>
          <a:xfrm>
            <a:off x="7308303" y="46891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43" hasCustomPrompt="1"/>
          </p:nvPr>
        </p:nvSpPr>
        <p:spPr>
          <a:xfrm>
            <a:off x="7308303" y="49771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K=7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04367" y="5589240"/>
            <a:ext cx="2888133" cy="73170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</p:spTree>
    <p:extLst>
      <p:ext uri="{BB962C8B-B14F-4D97-AF65-F5344CB8AC3E}">
        <p14:creationId xmlns:p14="http://schemas.microsoft.com/office/powerpoint/2010/main" val="28995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екстовый блок_графи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6"/>
            <a:ext cx="7928445" cy="607752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3896196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графика: </a:t>
            </a:r>
            <a:r>
              <a:rPr lang="en-US" dirty="0" smtClean="0"/>
              <a:t>Segoe UI Bold, K=1</a:t>
            </a:r>
            <a:r>
              <a:rPr lang="ru-RU" dirty="0" smtClean="0"/>
              <a:t>4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643404" y="4346314"/>
            <a:ext cx="1889410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611188" y="1660607"/>
            <a:ext cx="5905500" cy="4364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700">
                <a:latin typeface="+mj-lt"/>
              </a:defRPr>
            </a:lvl2pPr>
            <a:lvl3pPr marL="914400" indent="0">
              <a:buNone/>
              <a:defRPr sz="1700">
                <a:latin typeface="+mj-lt"/>
              </a:defRPr>
            </a:lvl3pPr>
            <a:lvl4pPr marL="1371600" indent="0">
              <a:buNone/>
              <a:defRPr sz="1700">
                <a:latin typeface="+mj-lt"/>
              </a:defRPr>
            </a:lvl4pPr>
            <a:lvl5pPr marL="1828800" indent="0">
              <a:buNone/>
              <a:defRPr sz="1700">
                <a:latin typeface="+mj-lt"/>
              </a:defRPr>
            </a:lvl5pPr>
          </a:lstStyle>
          <a:p>
            <a:pPr lvl="0"/>
            <a:r>
              <a:rPr lang="ru-RU" dirty="0" smtClean="0"/>
              <a:t>ПОДЗАГОЛОВОК: </a:t>
            </a:r>
            <a:r>
              <a:rPr lang="en-US" dirty="0" smtClean="0"/>
              <a:t>SEGOE UI MEDIUM, K=17</a:t>
            </a:r>
            <a:endParaRPr lang="ru-RU" dirty="0"/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38" hasCustomPrompt="1"/>
          </p:nvPr>
        </p:nvSpPr>
        <p:spPr>
          <a:xfrm>
            <a:off x="899592" y="55892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58772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1" hasCustomPrompt="1"/>
          </p:nvPr>
        </p:nvSpPr>
        <p:spPr>
          <a:xfrm>
            <a:off x="2627313" y="55892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42" hasCustomPrompt="1"/>
          </p:nvPr>
        </p:nvSpPr>
        <p:spPr>
          <a:xfrm>
            <a:off x="2627313" y="58772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</p:spTree>
    <p:extLst>
      <p:ext uri="{BB962C8B-B14F-4D97-AF65-F5344CB8AC3E}">
        <p14:creationId xmlns:p14="http://schemas.microsoft.com/office/powerpoint/2010/main" val="118838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екстовый блок_графи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6"/>
            <a:ext cx="7928445" cy="607752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604367" y="2097088"/>
            <a:ext cx="3896196" cy="50382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j-lt"/>
              </a:defRPr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Заголовок графика: </a:t>
            </a:r>
            <a:r>
              <a:rPr lang="en-US" dirty="0" smtClean="0"/>
              <a:t>Segoe UI Bold, K=1</a:t>
            </a:r>
            <a:r>
              <a:rPr lang="ru-RU" dirty="0" smtClean="0"/>
              <a:t>4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6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4"/>
          <p:cNvSpPr>
            <a:spLocks noGrp="1"/>
          </p:cNvSpPr>
          <p:nvPr>
            <p:ph type="body" sz="quarter" idx="37" hasCustomPrompt="1"/>
          </p:nvPr>
        </p:nvSpPr>
        <p:spPr>
          <a:xfrm>
            <a:off x="6643404" y="4346314"/>
            <a:ext cx="1889410" cy="827832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 описания: </a:t>
            </a:r>
            <a:r>
              <a:rPr lang="en-US" dirty="0" smtClean="0"/>
              <a:t>Segoe UI Light, K=10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611188" y="1660607"/>
            <a:ext cx="5905500" cy="4364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700">
                <a:latin typeface="+mj-lt"/>
              </a:defRPr>
            </a:lvl2pPr>
            <a:lvl3pPr marL="914400" indent="0">
              <a:buNone/>
              <a:defRPr sz="1700">
                <a:latin typeface="+mj-lt"/>
              </a:defRPr>
            </a:lvl3pPr>
            <a:lvl4pPr marL="1371600" indent="0">
              <a:buNone/>
              <a:defRPr sz="1700">
                <a:latin typeface="+mj-lt"/>
              </a:defRPr>
            </a:lvl4pPr>
            <a:lvl5pPr marL="1828800" indent="0">
              <a:buNone/>
              <a:defRPr sz="1700">
                <a:latin typeface="+mj-lt"/>
              </a:defRPr>
            </a:lvl5pPr>
          </a:lstStyle>
          <a:p>
            <a:pPr lvl="0"/>
            <a:r>
              <a:rPr lang="ru-RU" dirty="0" smtClean="0"/>
              <a:t>ПОДЗАГОЛОВОК: </a:t>
            </a:r>
            <a:r>
              <a:rPr lang="en-US" dirty="0" smtClean="0"/>
              <a:t>SEGOE UI MEDIUM, K=17</a:t>
            </a:r>
            <a:endParaRPr lang="ru-RU" dirty="0"/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38" hasCustomPrompt="1"/>
          </p:nvPr>
        </p:nvSpPr>
        <p:spPr>
          <a:xfrm>
            <a:off x="899592" y="55892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58772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1" hasCustomPrompt="1"/>
          </p:nvPr>
        </p:nvSpPr>
        <p:spPr>
          <a:xfrm>
            <a:off x="2627313" y="5589240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42" hasCustomPrompt="1"/>
          </p:nvPr>
        </p:nvSpPr>
        <p:spPr>
          <a:xfrm>
            <a:off x="2627313" y="5877272"/>
            <a:ext cx="1224137" cy="21602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Segoe UI Light" panose="020B0502040204020203" pitchFamily="34" charset="0"/>
              <a:buNone/>
              <a:tabLst/>
              <a:defRPr sz="700" baseline="0"/>
            </a:lvl1pPr>
            <a:lvl2pPr marL="0" indent="0">
              <a:buNone/>
              <a:defRPr sz="1000" b="1" baseline="0">
                <a:latin typeface="+mj-lt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ru-RU" dirty="0" smtClean="0"/>
              <a:t>Маркер: </a:t>
            </a:r>
            <a:r>
              <a:rPr lang="en-US" dirty="0" smtClean="0"/>
              <a:t>Segoe UI Light, K=7</a:t>
            </a:r>
          </a:p>
        </p:txBody>
      </p:sp>
      <p:grpSp>
        <p:nvGrpSpPr>
          <p:cNvPr id="35" name="Группа 34"/>
          <p:cNvGrpSpPr/>
          <p:nvPr userDrawn="1"/>
        </p:nvGrpSpPr>
        <p:grpSpPr>
          <a:xfrm>
            <a:off x="2285756" y="5806320"/>
            <a:ext cx="288000" cy="288000"/>
            <a:chOff x="5498612" y="2826167"/>
            <a:chExt cx="288000" cy="288000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5498612" y="2826167"/>
              <a:ext cx="288000" cy="288000"/>
              <a:chOff x="7187001" y="2497733"/>
              <a:chExt cx="504056" cy="504056"/>
            </a:xfrm>
          </p:grpSpPr>
          <p:sp>
            <p:nvSpPr>
              <p:cNvPr id="38" name="Овал 37"/>
              <p:cNvSpPr/>
              <p:nvPr/>
            </p:nvSpPr>
            <p:spPr>
              <a:xfrm>
                <a:off x="7245197" y="2551762"/>
                <a:ext cx="396001" cy="3960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7187001" y="2497733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7187001" y="2497733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2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7245197" y="2551762"/>
                <a:ext cx="396001" cy="396001"/>
              </a:xfrm>
              <a:prstGeom prst="ellipse">
                <a:avLst/>
              </a:prstGeom>
              <a:solidFill>
                <a:schemeClr val="bg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Овал 36"/>
            <p:cNvSpPr/>
            <p:nvPr/>
          </p:nvSpPr>
          <p:spPr>
            <a:xfrm>
              <a:off x="5596279" y="2921453"/>
              <a:ext cx="97428" cy="974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1" name="Овал 50"/>
          <p:cNvSpPr/>
          <p:nvPr/>
        </p:nvSpPr>
        <p:spPr>
          <a:xfrm>
            <a:off x="2381042" y="5594526"/>
            <a:ext cx="97428" cy="974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04367" y="5625244"/>
            <a:ext cx="234000" cy="5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 userDrawn="1"/>
        </p:nvSpPr>
        <p:spPr>
          <a:xfrm>
            <a:off x="604367" y="5904272"/>
            <a:ext cx="234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43"/>
          </p:nvPr>
        </p:nvSpPr>
        <p:spPr>
          <a:xfrm>
            <a:off x="611188" y="2960688"/>
            <a:ext cx="5905500" cy="2376487"/>
          </a:xfrm>
        </p:spPr>
        <p:txBody>
          <a:bodyPr>
            <a:normAutofit/>
          </a:bodyPr>
          <a:lstStyle>
            <a:lvl1pPr>
              <a:defRPr sz="1400" b="1">
                <a:latin typeface="+mj-lt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0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70756"/>
            <a:ext cx="4897437" cy="39640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ЗАГОЛОВОК РАЗДЕЛА: </a:t>
            </a:r>
            <a:r>
              <a:rPr lang="en-US" dirty="0" smtClean="0"/>
              <a:t>SEGOE UI, K=12</a:t>
            </a:r>
            <a:endParaRPr lang="ru-RU" dirty="0" smtClean="0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47775"/>
            <a:ext cx="7928446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1058863" y="2096852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0" name="Текст 15"/>
          <p:cNvSpPr>
            <a:spLocks noGrp="1"/>
          </p:cNvSpPr>
          <p:nvPr>
            <p:ph type="body" sz="quarter" idx="20" hasCustomPrompt="1"/>
          </p:nvPr>
        </p:nvSpPr>
        <p:spPr>
          <a:xfrm>
            <a:off x="1058863" y="2517099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sp>
        <p:nvSpPr>
          <p:cNvPr id="37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1058863" y="3328597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38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1058863" y="3748844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sp>
        <p:nvSpPr>
          <p:cNvPr id="39" name="Текст 15"/>
          <p:cNvSpPr>
            <a:spLocks noGrp="1"/>
          </p:cNvSpPr>
          <p:nvPr>
            <p:ph type="body" sz="quarter" idx="23" hasCustomPrompt="1"/>
          </p:nvPr>
        </p:nvSpPr>
        <p:spPr>
          <a:xfrm>
            <a:off x="1058863" y="4573598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40" name="Текст 15"/>
          <p:cNvSpPr>
            <a:spLocks noGrp="1"/>
          </p:cNvSpPr>
          <p:nvPr>
            <p:ph type="body" sz="quarter" idx="24" hasCustomPrompt="1"/>
          </p:nvPr>
        </p:nvSpPr>
        <p:spPr>
          <a:xfrm>
            <a:off x="1058863" y="4993845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pic>
        <p:nvPicPr>
          <p:cNvPr id="42" name="Picture 4" descr="F:\! РАБОЧАЯ\DEZ,A\SGK\дом_цветной_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7"/>
          <a:stretch/>
        </p:blipFill>
        <p:spPr bwMode="auto">
          <a:xfrm>
            <a:off x="4498363" y="4075731"/>
            <a:ext cx="4442269" cy="278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F:\! РАБОЧАЯ\DEZ,A\SGK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41" y="371160"/>
            <a:ext cx="10394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0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_MONOH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70756"/>
            <a:ext cx="4897437" cy="39640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ЗАГОЛОВОК РАЗДЕЛА: </a:t>
            </a:r>
            <a:r>
              <a:rPr lang="en-US" dirty="0" smtClean="0"/>
              <a:t>SEGOE UI, K=12</a:t>
            </a:r>
            <a:endParaRPr lang="ru-RU" dirty="0" smtClean="0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8446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1058863" y="2096852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0" name="Текст 15"/>
          <p:cNvSpPr>
            <a:spLocks noGrp="1"/>
          </p:cNvSpPr>
          <p:nvPr>
            <p:ph type="body" sz="quarter" idx="20" hasCustomPrompt="1"/>
          </p:nvPr>
        </p:nvSpPr>
        <p:spPr>
          <a:xfrm>
            <a:off x="1058863" y="2517099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sp>
        <p:nvSpPr>
          <p:cNvPr id="37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1058863" y="3328597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38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1058863" y="3748844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sp>
        <p:nvSpPr>
          <p:cNvPr id="39" name="Текст 15"/>
          <p:cNvSpPr>
            <a:spLocks noGrp="1"/>
          </p:cNvSpPr>
          <p:nvPr>
            <p:ph type="body" sz="quarter" idx="23" hasCustomPrompt="1"/>
          </p:nvPr>
        </p:nvSpPr>
        <p:spPr>
          <a:xfrm>
            <a:off x="1058863" y="4573598"/>
            <a:ext cx="3563937" cy="41225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раздела: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40" name="Текст 15"/>
          <p:cNvSpPr>
            <a:spLocks noGrp="1"/>
          </p:cNvSpPr>
          <p:nvPr>
            <p:ph type="body" sz="quarter" idx="24" hasCustomPrompt="1"/>
          </p:nvPr>
        </p:nvSpPr>
        <p:spPr>
          <a:xfrm>
            <a:off x="1058863" y="4993845"/>
            <a:ext cx="3563937" cy="63111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UI, K=12</a:t>
            </a:r>
          </a:p>
          <a:p>
            <a:pPr lvl="0"/>
            <a:endParaRPr lang="en-US" dirty="0" smtClean="0"/>
          </a:p>
        </p:txBody>
      </p:sp>
      <p:pic>
        <p:nvPicPr>
          <p:cNvPr id="17" name="Picture 5" descr="F:\! РАБОЧАЯ\DEZ,A\SGK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41" y="371160"/>
            <a:ext cx="10394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F:\! РАБОЧАЯ\DEZ,A\SGK\дом_монохром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7"/>
          <a:stretch/>
        </p:blipFill>
        <p:spPr bwMode="auto">
          <a:xfrm>
            <a:off x="4498363" y="4075731"/>
            <a:ext cx="4442269" cy="278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_RED_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70756"/>
            <a:ext cx="4897437" cy="39640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НАЗВАНИЕ ПРЕЗЕНТАЦИИ: </a:t>
            </a:r>
            <a:r>
              <a:rPr lang="en-US" dirty="0" smtClean="0"/>
              <a:t>SEGOE UI, K=12</a:t>
            </a:r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052513"/>
            <a:ext cx="9144000" cy="5805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F:\! РАБОЧАЯ\DEZ,A\SGK\mono_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7" b="14208"/>
          <a:stretch/>
        </p:blipFill>
        <p:spPr bwMode="auto">
          <a:xfrm>
            <a:off x="5436097" y="3789041"/>
            <a:ext cx="3707904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12" name="Picture 5" descr="F:\! РАБОЧАЯ\DEZ,A\SGK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41" y="371160"/>
            <a:ext cx="1039499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Шмуцтитул_RED_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810811"/>
            <a:ext cx="4904258" cy="1432421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7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b="1" dirty="0" smtClean="0"/>
              <a:t>ШМУЦТИТУЛ: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</a:t>
            </a:r>
            <a:r>
              <a:rPr lang="ru-RU" b="1" dirty="0" smtClean="0"/>
              <a:t>7</a:t>
            </a:r>
            <a:endParaRPr lang="ru-RU" dirty="0"/>
          </a:p>
        </p:txBody>
      </p:sp>
      <p:pic>
        <p:nvPicPr>
          <p:cNvPr id="8195" name="Picture 3" descr="F:\! РАБОЧАЯ\DEZ,A\SGK\дом прозрачный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b="45555"/>
          <a:stretch/>
        </p:blipFill>
        <p:spPr bwMode="auto">
          <a:xfrm>
            <a:off x="0" y="4761148"/>
            <a:ext cx="7308304" cy="20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:\! РАБОЧАЯ\DEZ,A\SGK\дуга_красная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2" y="0"/>
            <a:ext cx="21668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3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блок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0522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20" name="Текст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0717" y="2096852"/>
            <a:ext cx="1873721" cy="4248386"/>
          </a:xfrm>
        </p:spPr>
        <p:txBody>
          <a:bodyPr lIns="0" tIns="0" rIns="0" bIns="0">
            <a:noAutofit/>
          </a:bodyPr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en-US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9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2630018" y="2096852"/>
            <a:ext cx="1870546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3" name="Текст 15"/>
          <p:cNvSpPr>
            <a:spLocks noGrp="1"/>
          </p:cNvSpPr>
          <p:nvPr>
            <p:ph type="body" sz="quarter" idx="27" hasCustomPrompt="1"/>
          </p:nvPr>
        </p:nvSpPr>
        <p:spPr>
          <a:xfrm>
            <a:off x="4644556" y="2096852"/>
            <a:ext cx="1873721" cy="4248386"/>
          </a:xfrm>
        </p:spPr>
        <p:txBody>
          <a:bodyPr lIns="0" tIns="0" rIns="0" bIns="0">
            <a:noAutofit/>
          </a:bodyPr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en-US" dirty="0" smtClean="0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6663857" y="2096852"/>
            <a:ext cx="1870546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pic>
        <p:nvPicPr>
          <p:cNvPr id="14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2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овый блок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0522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20" name="Текст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0717" y="2096852"/>
            <a:ext cx="1873721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baseline="0">
                <a:latin typeface="+mj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Важная информация: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K=12</a:t>
            </a:r>
            <a:endParaRPr lang="ru-RU" dirty="0" smtClean="0"/>
          </a:p>
          <a:p>
            <a:pPr lvl="0"/>
            <a:r>
              <a:rPr lang="ru-RU" dirty="0" smtClean="0"/>
              <a:t>Важная информация: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Bold, K=12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9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2630017" y="2096852"/>
            <a:ext cx="2878607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5651500" y="2096852"/>
            <a:ext cx="2882903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4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овый блок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1"/>
            <a:ext cx="914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4367" y="1052855"/>
            <a:ext cx="7920522" cy="1036377"/>
          </a:xfrm>
        </p:spPr>
        <p:txBody>
          <a:bodyPr lIns="0" tIns="0" rIns="0" bIns="0" anchor="t" anchorCtr="0">
            <a:noAutofit/>
          </a:bodyPr>
          <a:lstStyle>
            <a:lvl1pPr algn="l">
              <a:defRPr lang="ru-RU" sz="2500" b="1" i="0" u="none" strike="noStrike" baseline="0" smtClean="0">
                <a:solidFill>
                  <a:schemeClr val="tx2"/>
                </a:solidFill>
              </a:defRPr>
            </a:lvl1pPr>
          </a:lstStyle>
          <a:p>
            <a:r>
              <a:rPr lang="ru-RU" b="1" dirty="0" smtClean="0"/>
              <a:t>ЗАГОЛОВОК: </a:t>
            </a:r>
            <a:r>
              <a:rPr lang="en-US" b="1" dirty="0" smtClean="0"/>
              <a:t>SEGOE UI</a:t>
            </a:r>
            <a:r>
              <a:rPr lang="ru-RU" b="1" dirty="0" smtClean="0"/>
              <a:t> </a:t>
            </a:r>
            <a:r>
              <a:rPr lang="en-US" b="1" dirty="0" smtClean="0"/>
              <a:t>BOLD, K=25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606748" y="6453336"/>
            <a:ext cx="198000" cy="1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FFE5104-EAF0-4909-9766-194D6548180E}" type="slidenum">
              <a:rPr lang="ru-RU" sz="700" b="1" smtClean="0"/>
              <a:t>‹#›</a:t>
            </a:fld>
            <a:endParaRPr lang="ru-RU" sz="700" b="1" dirty="0"/>
          </a:p>
        </p:txBody>
      </p:sp>
      <p:sp>
        <p:nvSpPr>
          <p:cNvPr id="13" name="Текст 44"/>
          <p:cNvSpPr>
            <a:spLocks noGrp="1"/>
          </p:cNvSpPr>
          <p:nvPr>
            <p:ph type="body" sz="quarter" idx="18" hasCustomPrompt="1"/>
          </p:nvPr>
        </p:nvSpPr>
        <p:spPr>
          <a:xfrm>
            <a:off x="916259" y="6453336"/>
            <a:ext cx="2816547" cy="252413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SIBGENCO.RU Segoe UI Light, K=6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SIBGENCO.RU Segoe UI Light, K=6</a:t>
            </a:r>
            <a:endParaRPr lang="ru-RU" dirty="0" smtClean="0"/>
          </a:p>
        </p:txBody>
      </p:sp>
      <p:sp>
        <p:nvSpPr>
          <p:cNvPr id="18" name="Текст 44"/>
          <p:cNvSpPr>
            <a:spLocks noGrp="1"/>
          </p:cNvSpPr>
          <p:nvPr>
            <p:ph type="body" sz="quarter" idx="25" hasCustomPrompt="1"/>
          </p:nvPr>
        </p:nvSpPr>
        <p:spPr>
          <a:xfrm>
            <a:off x="7667625" y="6453336"/>
            <a:ext cx="865188" cy="252413"/>
          </a:xfr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tx2"/>
                </a:solidFill>
              </a:defRPr>
            </a:lvl1pPr>
            <a:lvl2pPr marL="457200" indent="0">
              <a:buNone/>
              <a:defRPr sz="600">
                <a:solidFill>
                  <a:schemeClr val="bg1"/>
                </a:solidFill>
              </a:defRPr>
            </a:lvl2pPr>
            <a:lvl3pPr marL="914400" indent="0">
              <a:buNone/>
              <a:defRPr sz="600">
                <a:solidFill>
                  <a:schemeClr val="bg1"/>
                </a:solidFill>
              </a:defRPr>
            </a:lvl3pPr>
            <a:lvl4pPr marL="1371600" indent="0">
              <a:buNone/>
              <a:defRPr sz="600">
                <a:solidFill>
                  <a:schemeClr val="bg1"/>
                </a:solidFill>
              </a:defRPr>
            </a:lvl4pPr>
            <a:lvl5pPr marL="1828800" indent="0">
              <a:buNone/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Санкт-Петербург 2016</a:t>
            </a:r>
            <a:r>
              <a:rPr lang="en-US" dirty="0" smtClean="0"/>
              <a:t> Segoe UI Light, K=6</a:t>
            </a:r>
            <a:endParaRPr lang="ru-RU" dirty="0" smtClean="0"/>
          </a:p>
        </p:txBody>
      </p:sp>
      <p:sp>
        <p:nvSpPr>
          <p:cNvPr id="19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604367" y="2096852"/>
            <a:ext cx="3896196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4641847" y="2096852"/>
            <a:ext cx="3890966" cy="42483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  <a:lvl2pPr marL="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j-lt"/>
              </a:defRPr>
            </a:lvl3pPr>
            <a:lvl4pPr marL="1371600" indent="0">
              <a:buNone/>
              <a:defRPr sz="1200">
                <a:latin typeface="+mj-lt"/>
              </a:defRPr>
            </a:lvl4pPr>
            <a:lvl5pPr marL="1828800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Текст: </a:t>
            </a:r>
            <a:r>
              <a:rPr lang="en-US" dirty="0" smtClean="0"/>
              <a:t>Segoe UI</a:t>
            </a:r>
            <a:r>
              <a:rPr lang="ru-RU" dirty="0" smtClean="0"/>
              <a:t> </a:t>
            </a:r>
            <a:r>
              <a:rPr lang="en-US" dirty="0" smtClean="0"/>
              <a:t>Light, K=12</a:t>
            </a:r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47896"/>
            <a:ext cx="6048375" cy="34924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200">
                <a:solidFill>
                  <a:schemeClr val="tx2"/>
                </a:solidFill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ЗАГОЛОВОК РАЗДЕЛА: </a:t>
            </a:r>
            <a:r>
              <a:rPr lang="en-US" dirty="0" smtClean="0"/>
              <a:t>SEGOE UI, K=1</a:t>
            </a:r>
            <a:r>
              <a:rPr lang="ru-RU" dirty="0" smtClean="0"/>
              <a:t>0</a:t>
            </a:r>
            <a:endParaRPr lang="en-US" dirty="0" smtClean="0"/>
          </a:p>
        </p:txBody>
      </p:sp>
      <p:pic>
        <p:nvPicPr>
          <p:cNvPr id="14" name="Picture 2" descr="F:\! РАБОЧАЯ\DEZ,A\SGK\logo_белое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99" y="177241"/>
            <a:ext cx="1008890" cy="3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3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0954-BD80-4680-8B87-DF9A4A826EC5}" type="datetime1">
              <a:rPr lang="ru-RU" smtClean="0"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DB68-1DF7-449F-B9D3-C5A63CEA6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5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4" r:id="rId6"/>
    <p:sldLayoutId id="2147483667" r:id="rId7"/>
    <p:sldLayoutId id="2147483668" r:id="rId8"/>
    <p:sldLayoutId id="2147483669" r:id="rId9"/>
    <p:sldLayoutId id="2147483662" r:id="rId10"/>
    <p:sldLayoutId id="2147483665" r:id="rId11"/>
    <p:sldLayoutId id="2147483670" r:id="rId12"/>
    <p:sldLayoutId id="2147483671" r:id="rId13"/>
    <p:sldLayoutId id="2147483672" r:id="rId14"/>
    <p:sldLayoutId id="2147483663" r:id="rId15"/>
    <p:sldLayoutId id="2147483666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Томь-Усинская ГРЭС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Общие сведения и сдерживающие факторы развития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Мыски,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1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Томь-Усинская ГРЭС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 smtClean="0"/>
              <a:t>Сдерживающие факторы развития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11188" y="2098439"/>
            <a:ext cx="324000" cy="3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b="1" dirty="0" smtClean="0">
                <a:latin typeface="+mj-lt"/>
              </a:rPr>
              <a:t>1</a:t>
            </a:r>
            <a:endParaRPr lang="ru-RU" sz="1200" b="1" dirty="0">
              <a:latin typeface="+mj-lt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11188" y="3328597"/>
            <a:ext cx="324000" cy="32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Томь-Усинская ГРЭС</a:t>
            </a:r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0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7"/>
          </p:nvPr>
        </p:nvSpPr>
        <p:spPr>
          <a:xfrm>
            <a:off x="5724128" y="1556792"/>
            <a:ext cx="2808685" cy="4788446"/>
          </a:xfrm>
        </p:spPr>
        <p:txBody>
          <a:bodyPr/>
          <a:lstStyle/>
          <a:p>
            <a:r>
              <a:rPr lang="ru-RU" dirty="0" smtClean="0"/>
              <a:t>Томь-Усинская </a:t>
            </a:r>
            <a:r>
              <a:rPr lang="ru-RU" dirty="0"/>
              <a:t>ГРЭС построена в период с 1953 по </a:t>
            </a:r>
            <a:r>
              <a:rPr lang="ru-RU" dirty="0" smtClean="0"/>
              <a:t>1965гг</a:t>
            </a:r>
            <a:r>
              <a:rPr lang="ru-RU" dirty="0"/>
              <a:t>.</a:t>
            </a:r>
          </a:p>
          <a:p>
            <a:r>
              <a:rPr lang="ru-RU" dirty="0" smtClean="0"/>
              <a:t>Первый энергоблок 100 </a:t>
            </a:r>
            <a:r>
              <a:rPr lang="ru-RU" dirty="0"/>
              <a:t>МВт введен в эксплуатацию в 1958 году, </a:t>
            </a:r>
            <a:r>
              <a:rPr lang="ru-RU" dirty="0" smtClean="0"/>
              <a:t>девятый энергоблок 200 </a:t>
            </a:r>
            <a:r>
              <a:rPr lang="ru-RU" dirty="0"/>
              <a:t>МВт введен в 1965 году.</a:t>
            </a:r>
          </a:p>
          <a:p>
            <a:r>
              <a:rPr lang="ru-RU" dirty="0" smtClean="0"/>
              <a:t>Всего </a:t>
            </a:r>
            <a:r>
              <a:rPr lang="ru-RU" dirty="0"/>
              <a:t>установлено </a:t>
            </a:r>
            <a:r>
              <a:rPr lang="ru-RU" dirty="0" smtClean="0"/>
              <a:t>5 </a:t>
            </a:r>
            <a:r>
              <a:rPr lang="ru-RU" dirty="0"/>
              <a:t>энергоблоков по 100 МВт, </a:t>
            </a:r>
            <a:r>
              <a:rPr lang="ru-RU" dirty="0" smtClean="0"/>
              <a:t>4 </a:t>
            </a:r>
            <a:r>
              <a:rPr lang="ru-RU" dirty="0"/>
              <a:t>энергоблока по 200 </a:t>
            </a:r>
            <a:r>
              <a:rPr lang="ru-RU" dirty="0" smtClean="0"/>
              <a:t>МВт. Установленная </a:t>
            </a:r>
            <a:r>
              <a:rPr lang="ru-RU" dirty="0"/>
              <a:t>мощность составляла </a:t>
            </a:r>
            <a:r>
              <a:rPr lang="ru-RU" dirty="0" smtClean="0"/>
              <a:t>1300 </a:t>
            </a:r>
            <a:r>
              <a:rPr lang="ru-RU" dirty="0"/>
              <a:t>МВт.</a:t>
            </a:r>
          </a:p>
          <a:p>
            <a:r>
              <a:rPr lang="ru-RU" dirty="0" smtClean="0"/>
              <a:t>В </a:t>
            </a:r>
            <a:r>
              <a:rPr lang="ru-RU" dirty="0"/>
              <a:t>2014 году выведены из эксплуатации </a:t>
            </a:r>
            <a:r>
              <a:rPr lang="ru-RU" dirty="0" smtClean="0"/>
              <a:t>2 </a:t>
            </a:r>
            <a:r>
              <a:rPr lang="ru-RU" dirty="0"/>
              <a:t>энергоблока по 100 МВт, введены в эксплуатацию две новые турбины по 120 </a:t>
            </a:r>
            <a:r>
              <a:rPr lang="ru-RU" dirty="0" smtClean="0"/>
              <a:t>МВт. Установленная </a:t>
            </a:r>
            <a:r>
              <a:rPr lang="ru-RU" dirty="0"/>
              <a:t>электрическая мощность увеличена до </a:t>
            </a:r>
            <a:r>
              <a:rPr lang="ru-RU" dirty="0" smtClean="0"/>
              <a:t>1340 </a:t>
            </a:r>
            <a:r>
              <a:rPr lang="ru-RU" dirty="0"/>
              <a:t>МВт, тепловая мощность составляет 194 Гкал/час.</a:t>
            </a:r>
          </a:p>
        </p:txBody>
      </p:sp>
      <p:pic>
        <p:nvPicPr>
          <p:cNvPr id="1026" name="Picture 2" descr="IMG_0841-Ed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t="11166" b="12775"/>
          <a:stretch/>
        </p:blipFill>
        <p:spPr bwMode="auto">
          <a:xfrm>
            <a:off x="611560" y="1556792"/>
            <a:ext cx="49797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1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ctrTitle"/>
          </p:nvPr>
        </p:nvSpPr>
        <p:spPr>
          <a:xfrm>
            <a:off x="948317" y="1052855"/>
            <a:ext cx="7232619" cy="431929"/>
          </a:xfrm>
        </p:spPr>
        <p:txBody>
          <a:bodyPr/>
          <a:lstStyle/>
          <a:p>
            <a:r>
              <a:rPr lang="ru-RU" dirty="0" smtClean="0"/>
              <a:t>Итоги производственной деятельности 2017г.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58466"/>
              </p:ext>
            </p:extLst>
          </p:nvPr>
        </p:nvGraphicFramePr>
        <p:xfrm>
          <a:off x="604366" y="1556792"/>
          <a:ext cx="7920523" cy="456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06"/>
                <a:gridCol w="1476164"/>
                <a:gridCol w="1296144"/>
                <a:gridCol w="143260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Наименование</a:t>
                      </a:r>
                      <a:endParaRPr lang="ru-RU" sz="1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Ед. измерения</a:t>
                      </a:r>
                      <a:endParaRPr lang="ru-RU" sz="1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2017 (Факт)</a:t>
                      </a:r>
                      <a:endParaRPr lang="ru-RU" sz="1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2018 (План)</a:t>
                      </a:r>
                      <a:endParaRPr lang="ru-RU" sz="1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Выработка</a:t>
                      </a:r>
                      <a:endParaRPr lang="ru-RU" sz="14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Млн. </a:t>
                      </a:r>
                      <a:r>
                        <a:rPr lang="ru-RU" sz="1200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кВт·ч</a:t>
                      </a:r>
                      <a:endParaRPr lang="ru-RU" sz="12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7 521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6</a:t>
                      </a:r>
                      <a:r>
                        <a:rPr lang="ru-RU" sz="120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384</a:t>
                      </a:r>
                      <a:endParaRPr lang="ru-RU" sz="12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/>
                        <a:t>Отпуск тепловой энергии с коллекторов</a:t>
                      </a:r>
                      <a:endParaRPr lang="ru-RU" sz="1400" b="1" kern="1200" dirty="0" smtClean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Тыс. Гкал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248</a:t>
                      </a:r>
                      <a:endParaRPr lang="ru-RU" sz="12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/>
                        <a:t>УРУТ</a:t>
                      </a:r>
                      <a:r>
                        <a:rPr lang="ru-RU" sz="1400" kern="1200" baseline="0" dirty="0" smtClean="0"/>
                        <a:t> при производстве электроэнергии</a:t>
                      </a:r>
                      <a:endParaRPr lang="ru-RU" sz="1400" b="1" kern="1200" dirty="0" smtClean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Г/</a:t>
                      </a:r>
                      <a:r>
                        <a:rPr lang="ru-RU" sz="1200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кВт·ч</a:t>
                      </a:r>
                      <a:endParaRPr lang="ru-RU" sz="12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2"/>
                          </a:solidFill>
                          <a:latin typeface="+mn-lt"/>
                        </a:rPr>
                        <a:t>382</a:t>
                      </a:r>
                      <a:endParaRPr lang="ru-RU" sz="12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/>
                        <a:t>УРУТ</a:t>
                      </a:r>
                      <a:r>
                        <a:rPr lang="ru-RU" sz="1400" kern="1200" baseline="0" dirty="0" smtClean="0"/>
                        <a:t> при производстве тепловой энергии</a:t>
                      </a:r>
                      <a:endParaRPr lang="ru-RU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Кг/Гкал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186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Среднесписочная численность работников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Чел.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ФОТ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Млн. руб.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421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00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Среднемесячная заработная плата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Руб./мес.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43 089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44 486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ТОМЬ-УСИНСКАЯ ГРЭС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Сдерживающие факторы </a:t>
            </a:r>
            <a:r>
              <a:rPr lang="ru-RU" dirty="0" smtClean="0"/>
              <a:t>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6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СДЕРЖИВАЮЩИЕ ФАКТОРЫ РАЗВИТИЯ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31"/>
          </p:nvPr>
        </p:nvSpPr>
        <p:spPr>
          <a:xfrm>
            <a:off x="546395" y="1423714"/>
            <a:ext cx="7928446" cy="107988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Электростанция </a:t>
            </a:r>
            <a:r>
              <a:rPr lang="ru-RU" dirty="0"/>
              <a:t>спроектирована и построена с прямоточной системой технического водоснабжения.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Для плановой выработки электроэнергии Томь-</a:t>
            </a:r>
            <a:r>
              <a:rPr lang="ru-RU" dirty="0" err="1"/>
              <a:t>Усинской</a:t>
            </a:r>
            <a:r>
              <a:rPr lang="ru-RU" dirty="0"/>
              <a:t> ГРЭС необходимо водоснабжение в объеме более </a:t>
            </a:r>
            <a:r>
              <a:rPr lang="ru-RU" dirty="0" smtClean="0"/>
              <a:t>1</a:t>
            </a:r>
            <a:r>
              <a:rPr lang="ru-RU" dirty="0"/>
              <a:t> </a:t>
            </a:r>
            <a:r>
              <a:rPr lang="ru-RU" dirty="0" smtClean="0"/>
              <a:t>млрд</a:t>
            </a:r>
            <a:r>
              <a:rPr lang="ru-RU" dirty="0"/>
              <a:t>. </a:t>
            </a:r>
            <a:r>
              <a:rPr lang="ru-RU" dirty="0" smtClean="0"/>
              <a:t>м³ </a:t>
            </a:r>
            <a:r>
              <a:rPr lang="ru-RU" dirty="0"/>
              <a:t>речной воды в год</a:t>
            </a:r>
            <a:r>
              <a:rPr lang="ru-RU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Пятилетним </a:t>
            </a:r>
            <a:r>
              <a:rPr lang="ru-RU" dirty="0"/>
              <a:t>договором на техническое водоснабжение предусматривается ежегодное увеличение платы за водопользование на 15%. </a:t>
            </a:r>
            <a:r>
              <a:rPr lang="ru-RU" dirty="0" smtClean="0"/>
              <a:t>В 2025 </a:t>
            </a:r>
            <a:r>
              <a:rPr lang="ru-RU" dirty="0"/>
              <a:t>году плата за водопользование составит </a:t>
            </a:r>
            <a:r>
              <a:rPr lang="ru-RU" dirty="0" smtClean="0"/>
              <a:t>1255 </a:t>
            </a:r>
            <a:r>
              <a:rPr lang="ru-RU" dirty="0"/>
              <a:t>млн. рублей.</a:t>
            </a:r>
          </a:p>
          <a:p>
            <a:endParaRPr lang="ru-RU" dirty="0"/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3969039323"/>
              </p:ext>
            </p:extLst>
          </p:nvPr>
        </p:nvGraphicFramePr>
        <p:xfrm>
          <a:off x="611188" y="2672916"/>
          <a:ext cx="7798860" cy="3564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ТОМЬ-УСИНСКАЯ ГРЭС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SGK">
      <a:dk1>
        <a:srgbClr val="000000"/>
      </a:dk1>
      <a:lt1>
        <a:srgbClr val="FFFFFF"/>
      </a:lt1>
      <a:dk2>
        <a:srgbClr val="43474F"/>
      </a:dk2>
      <a:lt2>
        <a:srgbClr val="FFE16E"/>
      </a:lt2>
      <a:accent1>
        <a:srgbClr val="EF4057"/>
      </a:accent1>
      <a:accent2>
        <a:srgbClr val="0078A8"/>
      </a:accent2>
      <a:accent3>
        <a:srgbClr val="43474F"/>
      </a:accent3>
      <a:accent4>
        <a:srgbClr val="FFE16E"/>
      </a:accent4>
      <a:accent5>
        <a:srgbClr val="CCE4EE"/>
      </a:accent5>
      <a:accent6>
        <a:srgbClr val="FFF2C1"/>
      </a:accent6>
      <a:hlink>
        <a:srgbClr val="FFF2C1"/>
      </a:hlink>
      <a:folHlink>
        <a:srgbClr val="B3D7E5"/>
      </a:folHlink>
    </a:clrScheme>
    <a:fontScheme name="SGK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239</Words>
  <Application>Microsoft Office PowerPoint</Application>
  <PresentationFormat>Экран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Тема Office</vt:lpstr>
      <vt:lpstr>Томь-Усинская ГРЭС</vt:lpstr>
      <vt:lpstr>Томь-Усинская ГРЭС</vt:lpstr>
      <vt:lpstr>Общие сведения</vt:lpstr>
      <vt:lpstr>Презентация PowerPoint</vt:lpstr>
      <vt:lpstr>Итоги производственной деятельности 2017г.</vt:lpstr>
      <vt:lpstr>Сдерживающие факторы развития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Струнов Вадим Анатольевич</cp:lastModifiedBy>
  <cp:revision>166</cp:revision>
  <dcterms:created xsi:type="dcterms:W3CDTF">2016-12-09T20:20:04Z</dcterms:created>
  <dcterms:modified xsi:type="dcterms:W3CDTF">2018-07-13T03:12:04Z</dcterms:modified>
</cp:coreProperties>
</file>