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9B615-8AAD-4593-B8DB-03099F297308}" v="10" dt="2018-12-10T12:25:36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heme" Target="theme/theme1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viewProps" Target="viewProps.xml" Id="rId12" /><Relationship Type="http://schemas.openxmlformats.org/officeDocument/2006/relationships/slide" Target="slides/slide1.xml" Id="rId2" /><Relationship Type="http://schemas.microsoft.com/office/2015/10/relationships/revisionInfo" Target="revisionInfo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presProps" Target="presProps.xml" Id="rId11" /><Relationship Type="http://schemas.openxmlformats.org/officeDocument/2006/relationships/slide" Target="slides/slide4.xml" Id="rId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ableStyles" Target="tableStyle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1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 dirty="0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726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91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 dirty="0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52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 dirty="0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61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39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4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b-NO" dirty="0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1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dirty="0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dirty="0"/>
              <a:t>Rediger tekststiler i malen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2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7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Segway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Analysis of the stability for a Segway system using Sliding Mode Control 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B98BFD-EE58-488B-8E8A-408204A8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Derivation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</a:p>
        </p:txBody>
      </p:sp>
      <p:pic>
        <p:nvPicPr>
          <p:cNvPr id="4" name="Bilde 4">
            <a:extLst>
              <a:ext uri="{FF2B5EF4-FFF2-40B4-BE49-F238E27FC236}">
                <a16:creationId xmlns:a16="http://schemas.microsoft.com/office/drawing/2014/main" id="{FF1A1E07-F899-4CB6-B891-DF7EC4D5B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4212" y="1726870"/>
            <a:ext cx="3562350" cy="3057525"/>
          </a:xfrm>
          <a:prstGeom prst="rect">
            <a:avLst/>
          </a:prstGeom>
        </p:spPr>
      </p:pic>
      <p:pic>
        <p:nvPicPr>
          <p:cNvPr id="6" name="Bilde 6" descr="Et bilde som inneholder Segway, transport&#10;&#10;Beskrivelse som er generert med svært høy visshet">
            <a:extLst>
              <a:ext uri="{FF2B5EF4-FFF2-40B4-BE49-F238E27FC236}">
                <a16:creationId xmlns:a16="http://schemas.microsoft.com/office/drawing/2014/main" id="{D9FA3911-D3B6-43F4-845D-BCA799D73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481" y="1928813"/>
            <a:ext cx="1657350" cy="2762250"/>
          </a:xfrm>
          <a:prstGeom prst="rect">
            <a:avLst/>
          </a:prstGeom>
        </p:spPr>
      </p:pic>
      <p:pic>
        <p:nvPicPr>
          <p:cNvPr id="8" name="Bilde 8" descr="Et bilde som inneholder objekt&#10;&#10;Beskrivelse som er generert med høy visshet">
            <a:extLst>
              <a:ext uri="{FF2B5EF4-FFF2-40B4-BE49-F238E27FC236}">
                <a16:creationId xmlns:a16="http://schemas.microsoft.com/office/drawing/2014/main" id="{6B77BF46-1CF6-486B-87DC-7F43B21F6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2859660"/>
            <a:ext cx="4969668" cy="1031526"/>
          </a:xfrm>
          <a:prstGeom prst="rect">
            <a:avLst/>
          </a:prstGeom>
        </p:spPr>
      </p:pic>
      <p:sp>
        <p:nvSpPr>
          <p:cNvPr id="16" name="Plassholder for innhold 2">
            <a:extLst>
              <a:ext uri="{FF2B5EF4-FFF2-40B4-BE49-F238E27FC236}">
                <a16:creationId xmlns:a16="http://schemas.microsoft.com/office/drawing/2014/main" id="{1AB68AF4-32C5-4330-9DF8-50C1D3A7846B}"/>
              </a:ext>
            </a:extLst>
          </p:cNvPr>
          <p:cNvSpPr txBox="1">
            <a:spLocks/>
          </p:cNvSpPr>
          <p:nvPr/>
        </p:nvSpPr>
        <p:spPr>
          <a:xfrm>
            <a:off x="677334" y="2136776"/>
            <a:ext cx="5477231" cy="15471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000" dirty="0" err="1"/>
              <a:t>Lagrangian</a:t>
            </a:r>
            <a:r>
              <a:rPr lang="nb-NO" sz="2000" dirty="0"/>
              <a:t> </a:t>
            </a:r>
            <a:r>
              <a:rPr lang="nb-NO" sz="2000" dirty="0" err="1"/>
              <a:t>equation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motion</a:t>
            </a:r>
          </a:p>
        </p:txBody>
      </p:sp>
      <p:sp>
        <p:nvSpPr>
          <p:cNvPr id="18" name="Plassholder for innhold 2">
            <a:extLst>
              <a:ext uri="{FF2B5EF4-FFF2-40B4-BE49-F238E27FC236}">
                <a16:creationId xmlns:a16="http://schemas.microsoft.com/office/drawing/2014/main" id="{6EC2ABDF-F221-4B9E-9043-C6387679A85C}"/>
              </a:ext>
            </a:extLst>
          </p:cNvPr>
          <p:cNvSpPr txBox="1">
            <a:spLocks/>
          </p:cNvSpPr>
          <p:nvPr/>
        </p:nvSpPr>
        <p:spPr>
          <a:xfrm flipH="1">
            <a:off x="9083503" y="862808"/>
            <a:ext cx="82987" cy="826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b-NO" dirty="0"/>
          </a:p>
        </p:txBody>
      </p:sp>
      <p:pic>
        <p:nvPicPr>
          <p:cNvPr id="19" name="Bilde 19">
            <a:extLst>
              <a:ext uri="{FF2B5EF4-FFF2-40B4-BE49-F238E27FC236}">
                <a16:creationId xmlns:a16="http://schemas.microsoft.com/office/drawing/2014/main" id="{809F4531-FB7E-489B-B609-CA7CD51F7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6418" y="2069306"/>
            <a:ext cx="2133600" cy="2790825"/>
          </a:xfrm>
          <a:prstGeom prst="rect">
            <a:avLst/>
          </a:prstGeom>
        </p:spPr>
      </p:pic>
      <p:pic>
        <p:nvPicPr>
          <p:cNvPr id="21" name="Bilde 21" descr="Et bilde som inneholder objekt&#10;&#10;Beskrivelse som er generert med høy visshet">
            <a:extLst>
              <a:ext uri="{FF2B5EF4-FFF2-40B4-BE49-F238E27FC236}">
                <a16:creationId xmlns:a16="http://schemas.microsoft.com/office/drawing/2014/main" id="{3CFF906B-1A49-4BB0-8F07-49B14F332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431" y="4209398"/>
            <a:ext cx="5517356" cy="11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4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CD0611-99C9-4626-9729-7840326E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Stability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uncontrolled</a:t>
            </a:r>
            <a:r>
              <a:rPr lang="nb-NO" dirty="0"/>
              <a:t> system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2D2A29-1A1A-495A-A2B9-D75A52B99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Two equilibria:</a:t>
            </a:r>
          </a:p>
          <a:p>
            <a:pPr lvl="1"/>
            <a:r>
              <a:rPr lang="en-US" sz="1800" dirty="0"/>
              <a:t>Θ = 0, Θ' = 0 </a:t>
            </a:r>
          </a:p>
          <a:p>
            <a:pPr lvl="1"/>
            <a:r>
              <a:rPr lang="en-US" sz="1800" dirty="0"/>
              <a:t>Θ = π, Θ' = 0 </a:t>
            </a:r>
          </a:p>
          <a:p>
            <a:pPr lvl="1"/>
            <a:endParaRPr lang="en-US" dirty="0"/>
          </a:p>
          <a:p>
            <a:r>
              <a:rPr lang="en-US" dirty="0"/>
              <a:t>Linearization around equilibria</a:t>
            </a:r>
          </a:p>
          <a:p>
            <a:pPr lvl="1"/>
            <a:r>
              <a:rPr lang="en-US" sz="1800" dirty="0"/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207075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D020D9-A009-4C8E-90A9-43EF00C4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Sliding</a:t>
            </a:r>
            <a:r>
              <a:rPr lang="nb-NO" dirty="0"/>
              <a:t> mode </a:t>
            </a:r>
            <a:r>
              <a:rPr lang="nb-NO" dirty="0" err="1"/>
              <a:t>control</a:t>
            </a:r>
          </a:p>
          <a:p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B147EBE-B7ED-4BF6-BF1F-FA41868A4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variable</a:t>
            </a:r>
          </a:p>
          <a:p>
            <a:endParaRPr lang="nb-NO" dirty="0"/>
          </a:p>
          <a:p>
            <a:r>
              <a:rPr lang="nb-NO" dirty="0" err="1"/>
              <a:t>Construct</a:t>
            </a:r>
            <a:r>
              <a:rPr lang="nb-NO" dirty="0"/>
              <a:t> </a:t>
            </a:r>
            <a:r>
              <a:rPr lang="nb-NO" dirty="0" err="1"/>
              <a:t>sliding</a:t>
            </a:r>
            <a:r>
              <a:rPr lang="nb-NO" dirty="0"/>
              <a:t> </a:t>
            </a:r>
            <a:r>
              <a:rPr lang="nb-NO" dirty="0" err="1"/>
              <a:t>surface</a:t>
            </a:r>
          </a:p>
          <a:p>
            <a:endParaRPr lang="nb-NO" dirty="0"/>
          </a:p>
          <a:p>
            <a:r>
              <a:rPr lang="nb-NO" dirty="0" err="1"/>
              <a:t>Choose</a:t>
            </a:r>
            <a:r>
              <a:rPr lang="nb-NO" dirty="0"/>
              <a:t> </a:t>
            </a:r>
            <a:r>
              <a:rPr lang="nb-NO" dirty="0" err="1"/>
              <a:t>Lyapunov</a:t>
            </a:r>
            <a:r>
              <a:rPr lang="nb-NO" dirty="0"/>
              <a:t> </a:t>
            </a:r>
            <a:r>
              <a:rPr lang="nb-NO" dirty="0" err="1"/>
              <a:t>function</a:t>
            </a:r>
          </a:p>
        </p:txBody>
      </p:sp>
      <p:pic>
        <p:nvPicPr>
          <p:cNvPr id="6" name="Bilde 6" descr="Et bilde som inneholder objekt&#10;&#10;Beskrivelse som er generert med høy visshet">
            <a:extLst>
              <a:ext uri="{FF2B5EF4-FFF2-40B4-BE49-F238E27FC236}">
                <a16:creationId xmlns:a16="http://schemas.microsoft.com/office/drawing/2014/main" id="{AA6B188E-BA92-4A8B-9FDB-52FDE2664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12" y="2164556"/>
            <a:ext cx="2964656" cy="481012"/>
          </a:xfrm>
          <a:prstGeom prst="rect">
            <a:avLst/>
          </a:prstGeom>
        </p:spPr>
      </p:pic>
      <p:pic>
        <p:nvPicPr>
          <p:cNvPr id="8" name="Bilde 8" descr="Et bilde som inneholder objekt, klokke&#10;&#10;Beskrivelse som er generert med svært høy visshet">
            <a:extLst>
              <a:ext uri="{FF2B5EF4-FFF2-40B4-BE49-F238E27FC236}">
                <a16:creationId xmlns:a16="http://schemas.microsoft.com/office/drawing/2014/main" id="{B3B6D9E4-81D2-44F0-A16F-FBBDDDAE3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281" y="2857500"/>
            <a:ext cx="1762125" cy="392906"/>
          </a:xfrm>
          <a:prstGeom prst="rect">
            <a:avLst/>
          </a:prstGeom>
        </p:spPr>
      </p:pic>
      <p:pic>
        <p:nvPicPr>
          <p:cNvPr id="10" name="Bilde 10" descr="Et bilde som inneholder objekt&#10;&#10;Beskrivelse som er generert med svært høy visshet">
            <a:extLst>
              <a:ext uri="{FF2B5EF4-FFF2-40B4-BE49-F238E27FC236}">
                <a16:creationId xmlns:a16="http://schemas.microsoft.com/office/drawing/2014/main" id="{5CF24CB5-35C5-4E9B-B49E-FC5163766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18" y="4505421"/>
            <a:ext cx="6827043" cy="823721"/>
          </a:xfrm>
          <a:prstGeom prst="rect">
            <a:avLst/>
          </a:prstGeom>
        </p:spPr>
      </p:pic>
      <p:pic>
        <p:nvPicPr>
          <p:cNvPr id="12" name="Bilde 12" descr="Et bilde som inneholder objekt&#10;&#10;Beskrivelse som er generert med svært høy visshet">
            <a:extLst>
              <a:ext uri="{FF2B5EF4-FFF2-40B4-BE49-F238E27FC236}">
                <a16:creationId xmlns:a16="http://schemas.microsoft.com/office/drawing/2014/main" id="{34A7F45E-FC22-4261-91D4-0377B99FE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988" y="3474243"/>
            <a:ext cx="12954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4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6D7A10-4DB7-4056-AF1C-07B5C33E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Stability</a:t>
            </a:r>
            <a:r>
              <a:rPr lang="nb-NO" dirty="0"/>
              <a:t> </a:t>
            </a:r>
            <a:r>
              <a:rPr lang="nb-NO" dirty="0" err="1"/>
              <a:t>analyzis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6793750-0FAF-48D1-ACB3-01EACCEE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sz="2000" dirty="0" err="1"/>
              <a:t>Continuous</a:t>
            </a:r>
            <a:r>
              <a:rPr lang="nb-NO" sz="2000" dirty="0"/>
              <a:t> u</a:t>
            </a:r>
          </a:p>
          <a:p>
            <a:endParaRPr lang="nb-NO" sz="2000" dirty="0"/>
          </a:p>
          <a:p>
            <a:r>
              <a:rPr lang="nb-NO" sz="2000" dirty="0" err="1"/>
              <a:t>Stability</a:t>
            </a:r>
            <a:r>
              <a:rPr lang="nb-NO" sz="2000" dirty="0"/>
              <a:t> </a:t>
            </a:r>
            <a:r>
              <a:rPr lang="nb-NO" sz="2000" dirty="0" err="1"/>
              <a:t>condition</a:t>
            </a:r>
            <a:r>
              <a:rPr lang="nb-NO" sz="2000" dirty="0"/>
              <a:t> </a:t>
            </a:r>
          </a:p>
          <a:p>
            <a:endParaRPr lang="nb-NO" sz="2000" dirty="0"/>
          </a:p>
          <a:p>
            <a:endParaRPr lang="nb-NO" sz="2000" dirty="0"/>
          </a:p>
        </p:txBody>
      </p:sp>
      <p:pic>
        <p:nvPicPr>
          <p:cNvPr id="4" name="Bilde 4" descr="Et bilde som inneholder objekt&#10;&#10;Beskrivelse som er generert med høy visshet">
            <a:extLst>
              <a:ext uri="{FF2B5EF4-FFF2-40B4-BE49-F238E27FC236}">
                <a16:creationId xmlns:a16="http://schemas.microsoft.com/office/drawing/2014/main" id="{C7E2127A-C3F4-41D4-B66F-96329821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293" y="2162175"/>
            <a:ext cx="1800225" cy="533400"/>
          </a:xfrm>
          <a:prstGeom prst="rect">
            <a:avLst/>
          </a:prstGeom>
        </p:spPr>
      </p:pic>
      <p:pic>
        <p:nvPicPr>
          <p:cNvPr id="6" name="Bilde 6" descr="Et bilde som inneholder objekt&#10;&#10;Beskrivelse som er generert med svært høy visshet">
            <a:extLst>
              <a:ext uri="{FF2B5EF4-FFF2-40B4-BE49-F238E27FC236}">
                <a16:creationId xmlns:a16="http://schemas.microsoft.com/office/drawing/2014/main" id="{B78B28FB-66A5-42EB-8CFC-108ABD1D5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981" y="2064544"/>
            <a:ext cx="1847850" cy="704850"/>
          </a:xfrm>
          <a:prstGeom prst="rect">
            <a:avLst/>
          </a:prstGeom>
        </p:spPr>
      </p:pic>
      <p:pic>
        <p:nvPicPr>
          <p:cNvPr id="8" name="Bilde 8" descr="Et bilde som inneholder objekt, klokke&#10;&#10;Beskrivelse som er generert med svært høy visshet">
            <a:extLst>
              <a:ext uri="{FF2B5EF4-FFF2-40B4-BE49-F238E27FC236}">
                <a16:creationId xmlns:a16="http://schemas.microsoft.com/office/drawing/2014/main" id="{549AF63A-DD7A-4B84-BD0A-BFE35A55D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294" y="2852738"/>
            <a:ext cx="15621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4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de 4" descr="Et bilde som inneholder tekst, kart&#10;&#10;Beskrivelse som er generert med høy visshet">
            <a:extLst>
              <a:ext uri="{FF2B5EF4-FFF2-40B4-BE49-F238E27FC236}">
                <a16:creationId xmlns:a16="http://schemas.microsoft.com/office/drawing/2014/main" id="{CEC77C31-D9F0-41AF-8D0A-90AA42CB2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451362"/>
            <a:ext cx="9941259" cy="39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0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61C04C-BC53-49DC-94C8-43F0F505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close</a:t>
            </a:r>
            <a:r>
              <a:rPr lang="nb-NO" dirty="0"/>
              <a:t> to </a:t>
            </a:r>
            <a:r>
              <a:rPr lang="nb-NO" dirty="0" err="1"/>
              <a:t>stability</a:t>
            </a:r>
            <a:r>
              <a:rPr lang="nb-NO" dirty="0"/>
              <a:t> limit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D91554C-17AD-49DD-8C19-CA5FF558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6">
            <a:extLst>
              <a:ext uri="{FF2B5EF4-FFF2-40B4-BE49-F238E27FC236}">
                <a16:creationId xmlns:a16="http://schemas.microsoft.com/office/drawing/2014/main" id="{DD56729F-4722-41CA-B0E5-8A57185FB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88" y="2062163"/>
            <a:ext cx="4808392" cy="3642357"/>
          </a:xfrm>
          <a:prstGeom prst="rect">
            <a:avLst/>
          </a:prstGeom>
        </p:spPr>
      </p:pic>
      <p:pic>
        <p:nvPicPr>
          <p:cNvPr id="7" name="Bilde 4" descr="Et bilde som inneholder tekst&#10;&#10;Beskrivelse som er generert med høy visshet">
            <a:extLst>
              <a:ext uri="{FF2B5EF4-FFF2-40B4-BE49-F238E27FC236}">
                <a16:creationId xmlns:a16="http://schemas.microsoft.com/office/drawing/2014/main" id="{601B84D4-3976-416F-AECD-171DA58A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180" y="2069037"/>
            <a:ext cx="4807694" cy="364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1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1FD1B0-5754-41BA-99A7-6D0443DB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Comperison with PD-controller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6C71A00-225B-4FD4-A50D-8B5BC1E2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sz="2000"/>
              <a:t>Stability </a:t>
            </a:r>
            <a:endParaRPr lang="nb-NO"/>
          </a:p>
          <a:p>
            <a:pPr lvl="1"/>
            <a:r>
              <a:rPr lang="nb-NO" sz="1800"/>
              <a:t>Referance</a:t>
            </a:r>
          </a:p>
          <a:p>
            <a:pPr lvl="1"/>
            <a:r>
              <a:rPr lang="nb-NO" sz="1800"/>
              <a:t>Initial value</a:t>
            </a:r>
            <a:endParaRPr lang="nb-NO" sz="1800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543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0711C1B-9156-493E-B12D-4B1749AE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272000C-9F36-43B2-A452-5276185DE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Stable </a:t>
            </a:r>
          </a:p>
          <a:p>
            <a:endParaRPr lang="en-US" dirty="0"/>
          </a:p>
          <a:p>
            <a:r>
              <a:rPr lang="en-US" dirty="0"/>
              <a:t>Doesn't reach the reference</a:t>
            </a:r>
          </a:p>
        </p:txBody>
      </p:sp>
    </p:spTree>
    <p:extLst>
      <p:ext uri="{BB962C8B-B14F-4D97-AF65-F5344CB8AC3E}">
        <p14:creationId xmlns:p14="http://schemas.microsoft.com/office/powerpoint/2010/main" val="71399336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Faset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0" baseType="lpstr">
      <vt:lpstr>Fasett</vt:lpstr>
      <vt:lpstr>Segway</vt:lpstr>
      <vt:lpstr>Derivation of the model</vt:lpstr>
      <vt:lpstr>Stability of uncontrolled system</vt:lpstr>
      <vt:lpstr>Sliding mode control </vt:lpstr>
      <vt:lpstr>Stability analyzis</vt:lpstr>
      <vt:lpstr>PowerPoint-presentasjon</vt:lpstr>
      <vt:lpstr>Results close to stability limit</vt:lpstr>
      <vt:lpstr>Comperison with PD-controller</vt:lpstr>
      <vt:lpstr>Conclution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311</cp:revision>
  <dcterms:created xsi:type="dcterms:W3CDTF">2014-09-12T02:18:09Z</dcterms:created>
  <dcterms:modified xsi:type="dcterms:W3CDTF">2018-12-11T03:13:54Z</dcterms:modified>
</cp:coreProperties>
</file>