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9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CEU\Courses_year2\Network%20science\Project\datal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CEU\Courses_year2\Network%20science\Project\datal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65312624"/>
        <c:axId val="1888749760"/>
      </c:barChart>
      <c:catAx>
        <c:axId val="206531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749760"/>
        <c:crosses val="autoZero"/>
        <c:auto val="1"/>
        <c:lblAlgn val="ctr"/>
        <c:lblOffset val="100"/>
        <c:noMultiLvlLbl val="0"/>
      </c:catAx>
      <c:valAx>
        <c:axId val="188874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datalab!$E$2:$E$10</c:f>
              <c:strCache>
                <c:ptCount val="9"/>
                <c:pt idx="0">
                  <c:v>U.S._state</c:v>
                </c:pt>
                <c:pt idx="1">
                  <c:v>Sovereign_state</c:v>
                </c:pt>
                <c:pt idx="2">
                  <c:v>Physics</c:v>
                </c:pt>
                <c:pt idx="3">
                  <c:v>Sport</c:v>
                </c:pt>
                <c:pt idx="4">
                  <c:v>Capital_city</c:v>
                </c:pt>
                <c:pt idx="5">
                  <c:v>Rural_Districts_of_Iran</c:v>
                </c:pt>
                <c:pt idx="6">
                  <c:v>Administrative_division</c:v>
                </c:pt>
                <c:pt idx="7">
                  <c:v>Team_sport</c:v>
                </c:pt>
                <c:pt idx="8">
                  <c:v>Science</c:v>
                </c:pt>
              </c:strCache>
            </c:strRef>
          </c:cat>
          <c:val>
            <c:numRef>
              <c:f>datalab!$H$2:$H$10</c:f>
              <c:numCache>
                <c:formatCode>General</c:formatCode>
                <c:ptCount val="9"/>
                <c:pt idx="0">
                  <c:v>18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13</c:v>
                </c:pt>
                <c:pt idx="5">
                  <c:v>13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E-4D83-A3FE-FA9B38AB5C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65312624"/>
        <c:axId val="1888749760"/>
      </c:barChart>
      <c:catAx>
        <c:axId val="206531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749760"/>
        <c:crosses val="autoZero"/>
        <c:auto val="1"/>
        <c:lblAlgn val="ctr"/>
        <c:lblOffset val="100"/>
        <c:noMultiLvlLbl val="0"/>
      </c:catAx>
      <c:valAx>
        <c:axId val="188874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728990b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728990b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728990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5728990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a0ae0f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a0ae0f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a0ae0f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a0ae0f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a0ae0f5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a0ae0f5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6a8766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6a8766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a0ae0f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a0ae0f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6a8766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6a8766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728990b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728990b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a0ae0f5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a0ae0f5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5.00309.pdf?fbclid=IwAR1SY0tNCF9LoegJNdD7lIohQVuATxprzv46788GjPCc46oqWwtgfTkgeb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Wikipedia:Getting_to_Philosophy" TargetMode="External"/><Relationship Id="rId4" Type="http://schemas.openxmlformats.org/officeDocument/2006/relationships/hyperlink" Target="https://en.wikipedia.org/wiki/Wikipedia:Statisti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83850"/>
            <a:ext cx="8520600" cy="12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1C232"/>
                </a:solidFill>
                <a:highlight>
                  <a:srgbClr val="FFE599"/>
                </a:highlight>
                <a:latin typeface="EB Garamond"/>
                <a:ea typeface="EB Garamond"/>
                <a:cs typeface="EB Garamond"/>
                <a:sym typeface="EB Garamond"/>
              </a:rPr>
              <a:t>All roads lead to philosophy</a:t>
            </a:r>
            <a:endParaRPr>
              <a:solidFill>
                <a:srgbClr val="F1C232"/>
              </a:solidFill>
              <a:highlight>
                <a:srgbClr val="FFE599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200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1C232"/>
                </a:solidFill>
                <a:highlight>
                  <a:srgbClr val="FFE599"/>
                </a:highlight>
                <a:latin typeface="EB Garamond"/>
                <a:ea typeface="EB Garamond"/>
                <a:cs typeface="EB Garamond"/>
                <a:sym typeface="EB Garamond"/>
              </a:rPr>
              <a:t>By Ramzi Chariag and David Almasi</a:t>
            </a:r>
            <a:endParaRPr>
              <a:solidFill>
                <a:srgbClr val="F1C232"/>
              </a:solidFill>
              <a:highlight>
                <a:srgbClr val="FFE599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E987-BEF6-439D-BB3F-C75692ED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EB Garamond" panose="00000500000000000000" pitchFamily="2" charset="0"/>
                <a:ea typeface="EB Garamond" panose="00000500000000000000" pitchFamily="2" charset="0"/>
              </a:rPr>
              <a:t>Loops and degrees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78A5-357C-40CD-A812-3EA26B7CA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278167" cy="34164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>
                <a:latin typeface="EB Garamond"/>
                <a:ea typeface="EB Garamond"/>
                <a:cs typeface="EB Garamond"/>
                <a:sym typeface="EB Garamond"/>
              </a:rPr>
              <a:t>The US and sovereign state lead to loops – in fact, physics is the node with the most degrees</a:t>
            </a:r>
          </a:p>
          <a:p>
            <a:pPr marL="114300" indent="0">
              <a:buNone/>
            </a:pPr>
            <a:endParaRPr lang="en-GB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EEEDC6-732A-457F-9C2F-EFB791DA8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657195"/>
              </p:ext>
            </p:extLst>
          </p:nvPr>
        </p:nvGraphicFramePr>
        <p:xfrm>
          <a:off x="4260300" y="1152475"/>
          <a:ext cx="4572000" cy="336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EEEDC6-732A-457F-9C2F-EFB791DA8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64122"/>
              </p:ext>
            </p:extLst>
          </p:nvPr>
        </p:nvGraphicFramePr>
        <p:xfrm>
          <a:off x="3945467" y="1152475"/>
          <a:ext cx="4572000" cy="34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864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Degree Distribution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Power law section: There are a few large hubs. (exponent is approx. 900)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End is noisy: due to paths that end in loops, and the small sample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0299" cy="33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Extensions and applicability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This network is more of a tree, to go from one node to another, you would need to go </a:t>
            </a:r>
            <a:r>
              <a:rPr lang="en-GB" dirty="0">
                <a:latin typeface="EB Garamond"/>
                <a:ea typeface="EB Garamond"/>
                <a:cs typeface="EB Garamond"/>
                <a:sym typeface="EB Garamond"/>
              </a:rPr>
              <a:t>up in hierarchy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Think about it like the 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public transport</a:t>
            </a: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of a large city - if you want to get from one suburban area to the other, you will probably have to get through the city center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This is how analysing Wikipedia networks can be useful - networks like this can be useful in providing a structure for analysing directed networks.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Future research: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How do foreign language Wikipedia networks behave?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How does a model which extends into further links (and not only the first one) behaves?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Bibliography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Ibrahim et al. (2016) </a:t>
            </a:r>
            <a:r>
              <a:rPr lang="hu" i="1" dirty="0">
                <a:latin typeface="EB Garamond"/>
                <a:ea typeface="EB Garamond"/>
                <a:cs typeface="EB Garamond"/>
                <a:sym typeface="EB Garamond"/>
              </a:rPr>
              <a:t>Connecting every bit of knowledge: the structure of Wikipedia’s first link network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. [Online] Available at: </a:t>
            </a:r>
            <a:r>
              <a:rPr lang="hu" u="sng" dirty="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https://arxiv.org/pdf/1605.00309.pdf?fbclid=IwAR1SY0tNCF9LoegJNdD7lIohQVuATxprzv46788GjPCc46oqWwtgfTkgebc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Wikipedia (no date) </a:t>
            </a:r>
            <a:r>
              <a:rPr lang="hu" i="1" dirty="0">
                <a:latin typeface="EB Garamond"/>
                <a:ea typeface="EB Garamond"/>
                <a:cs typeface="EB Garamond"/>
                <a:sym typeface="EB Garamond"/>
              </a:rPr>
              <a:t>Statistics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. [Online] Available at: </a:t>
            </a:r>
            <a:r>
              <a:rPr lang="hu" u="sng" dirty="0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https://en.wikipedia.org/wiki/Wikipedia:Statistics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Wikipedia (no date) </a:t>
            </a:r>
            <a:r>
              <a:rPr lang="hu" i="1" dirty="0">
                <a:latin typeface="EB Garamond"/>
                <a:ea typeface="EB Garamond"/>
                <a:cs typeface="EB Garamond"/>
                <a:sym typeface="EB Garamond"/>
              </a:rPr>
              <a:t>Getting to Philosophy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. [Online] Available at: </a:t>
            </a:r>
            <a:r>
              <a:rPr lang="hu" u="sng" dirty="0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5"/>
              </a:rPr>
              <a:t>https://en.wikipedia.org/wiki/Wikipedia:Getting_to_Philosophy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Project Question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>
                <a:latin typeface="EB Garamond"/>
                <a:ea typeface="EB Garamond"/>
                <a:cs typeface="EB Garamond"/>
                <a:sym typeface="EB Garamond"/>
              </a:rPr>
              <a:t>What are the properties of a network of the first hyperlinks in a randomly selected number of Wikipedia pages?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There is a well-known phenomenon on Wikipedia: that, if clicking the first link of a main text of any randomly selected Wikipedia article, one can get to the Wikipedia page of philosophy.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 2016, this was true for 96% of Wikipedia pages (the rest ended in loops or articles with no links).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question arises: what are the properties of such an eccentric network of Wikipedia pages?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Data generation Process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Python: data-generating algorithm which randomly selects a Wikipedia article, then keeps clicking on the first non-italicised, non-parenthesized link, repeating the process until it reaches the Wikipedia page of philosophy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Then, sorting the data happened in Matlab and Excel to prepare it for further analysis in Matlab and Gephi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end product was a node list with labels and node IDs, as well as an edge list with the source-target format.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30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visualised Network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37575"/>
            <a:ext cx="4478700" cy="3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Layout: Yifan HU proportional, colouring according to the number of degrees.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Red dot: Philosophy. Only incoming links - sink!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Thick lines: a recurring path that most links went through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Small, separated networks at the periphery: loops or paths which led to articles with no links.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97" y="937475"/>
            <a:ext cx="3868099" cy="38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6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Table on the most important properties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832700"/>
            <a:ext cx="46101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Networks Independent to the Giant Component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20825"/>
            <a:ext cx="85206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As said earlier, 9.25% of nodes form networks apart from the giant component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either are loops (A) or links leading to articles with no further nodes or Wikipedia lists (B)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This is a ratio more than the one suggested with by the respective Wikipedia page (3%). However, this metric is from 2016, and Wikipedia gets almost 600 new articles every day, it might be that the ratio of unconnected networks changes (e.g. the ratio was 5.48% in 2011).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Also, our code did not consider lists either, while the official Wiki statistics might do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193" y="2809750"/>
            <a:ext cx="2592650" cy="21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449" y="2876788"/>
            <a:ext cx="2428596" cy="198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6A14A00-8B0F-48E3-BA3F-F49965C1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352"/>
            <a:ext cx="9144000" cy="37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Path distribution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9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average path is 13.626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surprisingly, very few articles have very long path lengths - this means that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another surprise: there is only five direct links to philosophy, and all other paths channel into philosophy through a well-definable chain of links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This is a bimodal distribution - let us look at this closer!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675" y="747900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Path Distribution - continued, nonparametric approach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6193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488" y="1152475"/>
            <a:ext cx="26193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938" y="1152475"/>
            <a:ext cx="26193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690925" y="3162875"/>
            <a:ext cx="178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KDE of path length distribution for all paths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669550" y="3178225"/>
            <a:ext cx="188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KDE </a:t>
            </a:r>
            <a:r>
              <a:rPr lang="hu">
                <a:solidFill>
                  <a:schemeClr val="dk1"/>
                </a:solidFill>
              </a:rPr>
              <a:t>of path length distribution for paths leading to philosophy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6387150" y="3178225"/>
            <a:ext cx="1781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KDE of path length distribution for paths not leading to philosophy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743</Words>
  <Application>Microsoft Office PowerPoint</Application>
  <PresentationFormat>On-screen Show (16:9)</PresentationFormat>
  <Paragraphs>47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EB Garamond</vt:lpstr>
      <vt:lpstr>Arial</vt:lpstr>
      <vt:lpstr>Simple Light</vt:lpstr>
      <vt:lpstr>All roads lead to philosophy</vt:lpstr>
      <vt:lpstr>Project Question</vt:lpstr>
      <vt:lpstr>Data generation Process</vt:lpstr>
      <vt:lpstr>The visualised Network</vt:lpstr>
      <vt:lpstr>Table on the most important properties</vt:lpstr>
      <vt:lpstr>Networks Independent to the Giant Component</vt:lpstr>
      <vt:lpstr>PowerPoint Presentation</vt:lpstr>
      <vt:lpstr>Path distribution</vt:lpstr>
      <vt:lpstr>Path Distribution - continued, nonparametric approach</vt:lpstr>
      <vt:lpstr>Loops and degrees</vt:lpstr>
      <vt:lpstr>Degree Distribution</vt:lpstr>
      <vt:lpstr>Extensions and applicability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roads lead to philosophy</dc:title>
  <cp:lastModifiedBy>David Almasi</cp:lastModifiedBy>
  <cp:revision>3</cp:revision>
  <dcterms:modified xsi:type="dcterms:W3CDTF">2021-12-09T00:16:49Z</dcterms:modified>
</cp:coreProperties>
</file>