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9" r:id="rId3"/>
    <p:sldId id="271" r:id="rId4"/>
    <p:sldId id="283" r:id="rId5"/>
    <p:sldId id="285" r:id="rId6"/>
    <p:sldId id="284" r:id="rId7"/>
    <p:sldId id="286" r:id="rId8"/>
    <p:sldId id="287" r:id="rId9"/>
    <p:sldId id="288" r:id="rId10"/>
    <p:sldId id="290" r:id="rId11"/>
    <p:sldId id="291" r:id="rId12"/>
    <p:sldId id="292" r:id="rId13"/>
    <p:sldId id="301" r:id="rId14"/>
    <p:sldId id="302" r:id="rId15"/>
    <p:sldId id="303" r:id="rId16"/>
    <p:sldId id="293" r:id="rId17"/>
    <p:sldId id="294" r:id="rId18"/>
    <p:sldId id="304" r:id="rId19"/>
    <p:sldId id="305" r:id="rId20"/>
    <p:sldId id="306" r:id="rId21"/>
    <p:sldId id="295" r:id="rId22"/>
    <p:sldId id="296" r:id="rId23"/>
    <p:sldId id="307" r:id="rId24"/>
    <p:sldId id="308" r:id="rId25"/>
    <p:sldId id="309" r:id="rId26"/>
    <p:sldId id="297" r:id="rId27"/>
    <p:sldId id="298" r:id="rId28"/>
    <p:sldId id="310" r:id="rId29"/>
    <p:sldId id="311" r:id="rId30"/>
    <p:sldId id="312" r:id="rId31"/>
    <p:sldId id="299" r:id="rId32"/>
    <p:sldId id="300" r:id="rId33"/>
    <p:sldId id="313" r:id="rId34"/>
    <p:sldId id="314" r:id="rId35"/>
    <p:sldId id="315" r:id="rId36"/>
    <p:sldId id="282" r:id="rId3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89"/>
            <p14:sldId id="271"/>
            <p14:sldId id="283"/>
            <p14:sldId id="285"/>
            <p14:sldId id="284"/>
            <p14:sldId id="286"/>
            <p14:sldId id="287"/>
            <p14:sldId id="288"/>
            <p14:sldId id="290"/>
            <p14:sldId id="291"/>
            <p14:sldId id="292"/>
            <p14:sldId id="301"/>
            <p14:sldId id="302"/>
            <p14:sldId id="303"/>
            <p14:sldId id="293"/>
            <p14:sldId id="294"/>
            <p14:sldId id="304"/>
            <p14:sldId id="305"/>
            <p14:sldId id="306"/>
            <p14:sldId id="295"/>
            <p14:sldId id="296"/>
            <p14:sldId id="307"/>
            <p14:sldId id="308"/>
            <p14:sldId id="309"/>
            <p14:sldId id="297"/>
            <p14:sldId id="298"/>
            <p14:sldId id="310"/>
            <p14:sldId id="311"/>
            <p14:sldId id="312"/>
            <p14:sldId id="299"/>
            <p14:sldId id="300"/>
            <p14:sldId id="313"/>
            <p14:sldId id="314"/>
            <p14:sldId id="315"/>
          </p14:sldIdLst>
        </p14:section>
        <p14:section name="En savoir plu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D"/>
    <a:srgbClr val="D24726"/>
    <a:srgbClr val="F5F5F5"/>
    <a:srgbClr val="404040"/>
    <a:srgbClr val="FF9B45"/>
    <a:srgbClr val="DD462F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2393" autoAdjust="0"/>
  </p:normalViewPr>
  <p:slideViewPr>
    <p:cSldViewPr snapToGrid="0">
      <p:cViewPr varScale="1">
        <p:scale>
          <a:sx n="63" d="100"/>
          <a:sy n="63" d="100"/>
        </p:scale>
        <p:origin x="8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04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9F70-C9FE-45FE-8BA2-11B9BDB0807C}" type="datetime1">
              <a:rPr lang="fr-FR" smtClean="0"/>
              <a:t>27/06/2020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2DDE82-2D54-4AB2-8114-EB06BAB63866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noProof="0" dirty="0"/>
              <a:t>+</a:t>
            </a:r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5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05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80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En mode Diaporama, sélectionnez les flèches pour visiter les liens.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5"/>
            <a:ext cx="11682101" cy="5941168"/>
          </a:xfrm>
          <a:prstGeom prst="rect">
            <a:avLst/>
          </a:prstGeom>
          <a:solidFill>
            <a:srgbClr val="007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55157" cy="640080"/>
          </a:xfrm>
          <a:solidFill>
            <a:schemeClr val="bg1"/>
          </a:solidFill>
          <a:ln>
            <a:solidFill>
              <a:srgbClr val="0070C0"/>
            </a:solidFill>
          </a:ln>
          <a:effectLst/>
        </p:spPr>
        <p:txBody>
          <a:bodyPr rtlCol="0"/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5" name="Espace réservé de la date 3">
            <a:extLst>
              <a:ext uri="{FF2B5EF4-FFF2-40B4-BE49-F238E27FC236}">
                <a16:creationId xmlns:a16="http://schemas.microsoft.com/office/drawing/2014/main" id="{EA06D4EA-8BF6-4BEE-880F-0A36D7A4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0E15A48-0BDE-4C66-A5ED-25C7B1AB658C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6" name="Espace réservé du pied de page 4">
            <a:extLst>
              <a:ext uri="{FF2B5EF4-FFF2-40B4-BE49-F238E27FC236}">
                <a16:creationId xmlns:a16="http://schemas.microsoft.com/office/drawing/2014/main" id="{5E57C6FD-87AD-4ABF-8267-082672F2C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0250CD3-5B66-4903-95A4-DD27309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Espace réservé du contenu 2">
            <a:extLst>
              <a:ext uri="{FF2B5EF4-FFF2-40B4-BE49-F238E27FC236}">
                <a16:creationId xmlns:a16="http://schemas.microsoft.com/office/drawing/2014/main" id="{D0A4FB49-8F6D-4AAE-A9F6-A3E33BA7F2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375094" cy="4521841"/>
          </a:xfr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2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9375094" cy="45218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Cinquième niveau</a:t>
            </a:r>
          </a:p>
        </p:txBody>
      </p:sp>
      <p:sp>
        <p:nvSpPr>
          <p:cNvPr id="10" name="Espace réservé de la date 3">
            <a:extLst>
              <a:ext uri="{FF2B5EF4-FFF2-40B4-BE49-F238E27FC236}">
                <a16:creationId xmlns:a16="http://schemas.microsoft.com/office/drawing/2014/main" id="{40FA1FE3-E78C-46F1-A57B-DD30FACEE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11" name="Espace réservé du pied de page 4">
            <a:extLst>
              <a:ext uri="{FF2B5EF4-FFF2-40B4-BE49-F238E27FC236}">
                <a16:creationId xmlns:a16="http://schemas.microsoft.com/office/drawing/2014/main" id="{BD376F26-BD60-4D52-A629-20262F16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BEB723AF-2A01-4C2E-AD47-3740416CF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007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254000" y="2560320"/>
            <a:ext cx="9731248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 dirty="0"/>
              <a:t>Cliquez pour modifier les styles du texte du masque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Deuxième niveau</a:t>
            </a:r>
          </a:p>
          <a:p>
            <a:pPr marL="285750" lvl="2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Troisième niveau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Quatrième niveau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39496" y="1435607"/>
            <a:ext cx="9375094" cy="454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Deuxième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Troisième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Quatrième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1538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0EA639C-D941-4A95-BAC8-15CCB4FB9A13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2078182" y="6203952"/>
            <a:ext cx="783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914590" y="6203952"/>
            <a:ext cx="1737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007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Tx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ssemSeddik/formationJS-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typescriptlang.org/pl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://www.typescriptlang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typescript-in-5-minut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typescript-in-5-minut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20780" y="3489357"/>
            <a:ext cx="10515600" cy="2387600"/>
          </a:xfrm>
          <a:noFill/>
          <a:ln>
            <a:noFill/>
          </a:ln>
        </p:spPr>
        <p:txBody>
          <a:bodyPr rtlCol="0" anchor="ctr" anchorCtr="0">
            <a:normAutofit/>
          </a:bodyPr>
          <a:lstStyle/>
          <a:p>
            <a:pPr rtl="0"/>
            <a:r>
              <a:rPr lang="fr-FR" sz="4800" dirty="0">
                <a:solidFill>
                  <a:schemeClr val="bg1"/>
                </a:solidFill>
              </a:rPr>
              <a:t>PATIE2: Passage à TypeScript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</p:nvPr>
        </p:nvSpPr>
        <p:spPr>
          <a:xfrm>
            <a:off x="820780" y="497566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>
                <a:solidFill>
                  <a:schemeClr val="bg1"/>
                </a:solidFill>
                <a:latin typeface="+mj-lt"/>
              </a:rPr>
              <a:t>Fondements et exemples pratiques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  <a:latin typeface="+mj-lt"/>
              </a:rPr>
              <a:t>Formateur : Bassem SEDDIK</a:t>
            </a:r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317EDE7-1296-468A-B296-AEC4AB4EE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4" y="91056"/>
            <a:ext cx="11981242" cy="2919429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F545CBC-4EA7-4698-AFC9-0E31924DC9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146" y="5515119"/>
            <a:ext cx="2346960" cy="6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95833-DF60-4549-98D6-CB3C132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Classes  sous TypeScript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C6C70-4CE5-4C71-8804-ADAE2675C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13008" cy="1934058"/>
          </a:xfrm>
        </p:spPr>
        <p:txBody>
          <a:bodyPr>
            <a:normAutofit/>
          </a:bodyPr>
          <a:lstStyle/>
          <a:p>
            <a:r>
              <a:rPr lang="fr-FR" sz="1600" dirty="0"/>
              <a:t>Ici, nous utilisons une interface qui décrit les objets qui ont un champ </a:t>
            </a:r>
            <a:r>
              <a:rPr lang="fr-FR" sz="1600" b="1" dirty="0" err="1">
                <a:solidFill>
                  <a:srgbClr val="002060"/>
                </a:solidFill>
              </a:rPr>
              <a:t>firstName</a:t>
            </a:r>
            <a:r>
              <a:rPr lang="fr-FR" sz="1600" dirty="0"/>
              <a:t> et </a:t>
            </a:r>
            <a:r>
              <a:rPr lang="fr-FR" sz="1600" b="1" dirty="0" err="1">
                <a:solidFill>
                  <a:srgbClr val="002060"/>
                </a:solidFill>
              </a:rPr>
              <a:t>lastName</a:t>
            </a:r>
            <a:r>
              <a:rPr lang="fr-FR" sz="1600" dirty="0"/>
              <a:t>. </a:t>
            </a:r>
          </a:p>
          <a:p>
            <a:r>
              <a:rPr lang="fr-FR" sz="1600" dirty="0"/>
              <a:t>Dans TypeScript, deux types sont compatibles si leur structure interne est compatible. Cela nous permet d'implémenter une interface simplement en ayant la forme requise par l'interface, sans clause implémente explicite.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898F-CB68-4756-8C03-63E6358EB659}"/>
              </a:ext>
            </a:extLst>
          </p:cNvPr>
          <p:cNvSpPr/>
          <p:nvPr/>
        </p:nvSpPr>
        <p:spPr>
          <a:xfrm>
            <a:off x="2499829" y="3369666"/>
            <a:ext cx="915267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rgbClr val="2F4F4F"/>
                </a:solidFill>
                <a:latin typeface="Menlo"/>
              </a:rPr>
              <a:t>class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Student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{ </a:t>
            </a:r>
          </a:p>
          <a:p>
            <a:pPr lvl="1"/>
            <a:r>
              <a:rPr lang="fr-FR" dirty="0" err="1">
                <a:solidFill>
                  <a:srgbClr val="2F4F4F"/>
                </a:solidFill>
                <a:latin typeface="Menlo"/>
              </a:rPr>
              <a:t>fullName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pPr lvl="1"/>
            <a:r>
              <a:rPr lang="fr-FR" b="1" dirty="0" err="1">
                <a:solidFill>
                  <a:srgbClr val="2F4F4F"/>
                </a:solidFill>
                <a:latin typeface="Menlo"/>
              </a:rPr>
              <a:t>constructor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public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,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public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middleInitial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,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public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){ </a:t>
            </a:r>
          </a:p>
          <a:p>
            <a:pPr lvl="1"/>
            <a:r>
              <a:rPr lang="fr-FR" b="1" dirty="0" err="1">
                <a:solidFill>
                  <a:srgbClr val="2F4F4F"/>
                </a:solidFill>
                <a:latin typeface="Menlo"/>
              </a:rPr>
              <a:t>this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.fullName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middleInitial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</a:t>
            </a:r>
          </a:p>
          <a:p>
            <a:pPr lvl="1"/>
            <a:r>
              <a:rPr lang="fr-FR" dirty="0">
                <a:solidFill>
                  <a:srgbClr val="2F4F4F"/>
                </a:solidFill>
                <a:latin typeface="Menlo"/>
              </a:rPr>
              <a:t> }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}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interface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Person {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} </a:t>
            </a:r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Person){ </a:t>
            </a: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	return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"Hello,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person.firstName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person.lastName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} </a:t>
            </a: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let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user =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new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Student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"Jane"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,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"M."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,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"User"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);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document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.body.textContent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(user);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4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dirty="0"/>
              <a:t>7) Les bases de TypeScript</a:t>
            </a:r>
            <a:r>
              <a:rPr lang="fr-FR" sz="4400" b="1" dirty="0"/>
              <a:t> 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types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Déclaration de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fonctions : les bases, </a:t>
            </a:r>
            <a:r>
              <a:rPr lang="fr-FR" dirty="0" err="1"/>
              <a:t>this</a:t>
            </a:r>
            <a:r>
              <a:rPr lang="fr-FR" dirty="0"/>
              <a:t>, surcharge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Débugger un programme TypeScript, fichiers </a:t>
            </a:r>
            <a:r>
              <a:rPr lang="fr-FR" dirty="0" err="1"/>
              <a:t>map</a:t>
            </a:r>
            <a:endParaRPr lang="fr-FR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sz="14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82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7.1-Les types de base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7.2- Déclaration de variables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7.3- Les fonctions : les bases, </a:t>
            </a:r>
            <a:r>
              <a:rPr lang="fr-FR" dirty="0" err="1"/>
              <a:t>this</a:t>
            </a:r>
            <a:r>
              <a:rPr lang="fr-FR" dirty="0"/>
              <a:t>, surcharge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7.4- Débugger un programme TypeScript, fichiers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dirty="0"/>
              <a:t>8) Les bases de la POO en TypeScript</a:t>
            </a:r>
            <a:r>
              <a:rPr lang="fr-FR" sz="4400" b="1" dirty="0"/>
              <a:t>  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classes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énumérations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generics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sz="14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29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8.1- </a:t>
            </a:r>
            <a:r>
              <a:rPr lang="fr-FR" dirty="0"/>
              <a:t>Les interfaces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5B20-D6E2-493D-94C2-5E3B848A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8.2- </a:t>
            </a:r>
            <a:r>
              <a:rPr lang="fr-FR" dirty="0"/>
              <a:t>Les classes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E47A5-763C-4CAC-9C0A-C4E2D9427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3676E-3D4B-4638-915E-B5EDD162D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A1A61-E88E-437E-B470-908512A36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451D2-AF2F-4F49-B8F8-B6640F3DF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403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DD61E-AACE-465F-A114-840E8641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8.3- Les énumérations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49EF6-35B6-4FF2-B7A7-B5186BB2BA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E5D33-73A2-4519-9038-A11800C238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A0C43C-6A72-4A3D-BB84-C3F925B56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65675-4A88-4673-B3EC-67B87F8A7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13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sz="4400" b="1" dirty="0"/>
              <a:t>6) Introduction à TypeScript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Pourquoi utiliser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origines de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TypeScript vs JavaScript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L’environnement de développement pour développer en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fonctionnalités de TypeScript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sz="14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0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AAB04-58BD-4AB6-BF30-99B623FF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8.4- </a:t>
            </a:r>
            <a:r>
              <a:rPr lang="fr-FR" dirty="0"/>
              <a:t>Les </a:t>
            </a:r>
            <a:r>
              <a:rPr lang="fr-FR" dirty="0" err="1"/>
              <a:t>generics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6A7F5-4B57-4870-B5BC-8217DDA7ED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B53F8-51D7-42C1-84E4-44C251496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62949C-119E-4702-A0A5-BB517B88B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439F9-5404-4772-964E-75913F0AB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1412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dirty="0"/>
              <a:t>9) Les Types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Inférence de type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Compatibilité entre types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Types avancés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Types utilitaires</a:t>
            </a:r>
          </a:p>
          <a:p>
            <a:r>
              <a:rPr lang="fr-FR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sz="14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9.1- </a:t>
            </a:r>
            <a:r>
              <a:rPr lang="fr-FR" dirty="0"/>
              <a:t>Inférence de type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3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7EA61-A4B8-4E2E-B11A-47E42B7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9.2- </a:t>
            </a:r>
            <a:r>
              <a:rPr lang="fr-FR" dirty="0"/>
              <a:t>Compatibilité entre types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1B624-D734-47E9-91DD-A7A0600F8B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5C96AB-A504-4B82-AFE6-719B3B4D01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61AF2-8ABE-4E88-AC08-2FBA4BA2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9656F-5ADC-473A-BDA3-624D95F7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21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73061-903D-4E1D-A303-5FA0C198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9.3- </a:t>
            </a:r>
            <a:r>
              <a:rPr lang="fr-FR" dirty="0"/>
              <a:t>Types avancés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64BFF-6ED2-471E-965E-55CCC96A86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982B2-73AB-4339-A3D7-D73EA64D80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01DA9-B7EB-45EC-BBE3-C94E20B4E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37255-FE65-43BB-8FA0-465E4BB0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107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61B63-B7A2-4A4D-B92D-CE0A7250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9.4- </a:t>
            </a:r>
            <a:r>
              <a:rPr lang="fr-FR" dirty="0"/>
              <a:t>Types utilitaires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A2492-6DE5-45D9-BDA5-B77E44F06A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3CE02-93FB-4635-8EED-91CF822F7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D59D919-7B20-41C0-8383-ACA0C2452EF4}" type="datetime1">
              <a:rPr lang="fr-FR" noProof="0" smtClean="0"/>
              <a:t>27/06/2020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C2EFB-2E27-49A3-A6FD-F55CE3D23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ORSYS Formation - Bassem Seddik - Depuis JavaScript vers TypeScript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B5B209-3190-46F6-AFCF-A448B35C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 rtl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7012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dirty="0"/>
              <a:t>10) Modularité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Les modules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 résolution des modules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bonnes pratiques de mise en œuvre des modules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sz="1400" b="1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76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10.1- </a:t>
            </a:r>
            <a:r>
              <a:rPr lang="fr-FR" dirty="0"/>
              <a:t>Les modules</a:t>
            </a:r>
            <a:r>
              <a:rPr lang="en-US" dirty="0"/>
              <a:t>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8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10.2- </a:t>
            </a:r>
            <a:r>
              <a:rPr lang="fr-FR" dirty="0"/>
              <a:t>La résolution des modules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10.3- </a:t>
            </a:r>
            <a:r>
              <a:rPr lang="fr-FR" dirty="0"/>
              <a:t>Les bonnes pratiques de mise en œuvre des modules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84577" cy="640080"/>
          </a:xfrm>
        </p:spPr>
        <p:txBody>
          <a:bodyPr rtlCol="0">
            <a:noAutofit/>
          </a:bodyPr>
          <a:lstStyle/>
          <a:p>
            <a:r>
              <a:rPr lang="fr-FR" dirty="0"/>
              <a:t>6.1- Pourquoi utiliser TypeScript</a:t>
            </a:r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6973" y="1524708"/>
            <a:ext cx="4577621" cy="457762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393BB8-0AFD-4BFE-B859-074284FAFF1E}"/>
              </a:ext>
            </a:extLst>
          </p:cNvPr>
          <p:cNvSpPr/>
          <p:nvPr/>
        </p:nvSpPr>
        <p:spPr>
          <a:xfrm>
            <a:off x="6705600" y="1308100"/>
            <a:ext cx="2873829" cy="4940300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09" y="1524708"/>
            <a:ext cx="6375363" cy="457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defRPr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JavaScipt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est devenu « 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REFERENCE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 » en matière de développement multi-plateformes mais, à la base, il n’était pas destiné à être aussi massivement exploité!  C’est là qu’intervient TypeScript</a:t>
            </a:r>
          </a:p>
          <a:p>
            <a:pPr>
              <a:spcAft>
                <a:spcPts val="600"/>
              </a:spcAft>
              <a:defRPr/>
            </a:pP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TypeScript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est un super-set de JavaScript développé et maintenu par Microsoft </a:t>
            </a:r>
          </a:p>
          <a:p>
            <a:pPr lvl="1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Tel est Objective-C pour le langage C</a:t>
            </a:r>
          </a:p>
          <a:p>
            <a:pPr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Il 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 compile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 JavaScript </a:t>
            </a:r>
          </a:p>
          <a:p>
            <a:pPr lvl="1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Tout le code est transformé en JS qui lui, est reconnaissable par le navigateur</a:t>
            </a:r>
          </a:p>
          <a:p>
            <a:pPr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Très 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facile à intégrer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à un projet JavaScript</a:t>
            </a:r>
          </a:p>
          <a:p>
            <a:pPr lvl="1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Permet surtout de bien développer de gosses applications. </a:t>
            </a:r>
          </a:p>
          <a:p>
            <a:pPr lvl="1">
              <a:spcAft>
                <a:spcPts val="600"/>
              </a:spcAft>
              <a:defRPr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Bien-sûr, les applications moins grandes sont possibles avec TypeScript,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10.4- </a:t>
            </a:r>
            <a:r>
              <a:rPr lang="fr-FR" dirty="0"/>
              <a:t>Les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9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D8761F2-8ED3-40D9-95B5-F4515700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5946"/>
            <a:ext cx="5352650" cy="1680326"/>
          </a:xfrm>
        </p:spPr>
        <p:txBody>
          <a:bodyPr>
            <a:normAutofit/>
          </a:bodyPr>
          <a:lstStyle/>
          <a:p>
            <a:r>
              <a:rPr lang="fr-FR" dirty="0"/>
              <a:t>11) Configurer un projet TypeScript</a:t>
            </a:r>
            <a:endParaRPr lang="en-US" sz="4800" b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5AEE32-2559-4736-BBAC-D63F6ACE0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161724" cy="3977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tsconfig.json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Options de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Références de projets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Intégration avec des outils de </a:t>
            </a:r>
            <a:r>
              <a:rPr lang="fr-FR" dirty="0" err="1"/>
              <a:t>build</a:t>
            </a:r>
            <a:endParaRPr lang="fr-FR" dirty="0"/>
          </a:p>
        </p:txBody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CF6627DF-6D82-4894-B1B9-EE16FF3DB1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1"/>
          <a:stretch/>
        </p:blipFill>
        <p:spPr>
          <a:xfrm>
            <a:off x="6235484" y="218538"/>
            <a:ext cx="5844234" cy="219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73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11.1- </a:t>
            </a:r>
            <a:r>
              <a:rPr lang="fr-FR" dirty="0" err="1"/>
              <a:t>tsconfig.json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5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11.2- </a:t>
            </a:r>
            <a:r>
              <a:rPr lang="fr-FR" dirty="0"/>
              <a:t>Options de compilation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96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11.3- </a:t>
            </a:r>
            <a:r>
              <a:rPr lang="fr-FR" dirty="0"/>
              <a:t>Références de projets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8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0A1A52-F541-47DD-A1B3-E53B5DD0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11.4- </a:t>
            </a:r>
            <a:r>
              <a:rPr lang="fr-FR" dirty="0"/>
              <a:t>Intégration avec des outils de </a:t>
            </a:r>
            <a:r>
              <a:rPr lang="fr-FR" dirty="0" err="1"/>
              <a:t>build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1D95F1-467B-4270-8899-1C4DCA7D00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3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 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372805" cy="64008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Vous avez des questions?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4294967295"/>
          </p:nvPr>
        </p:nvSpPr>
        <p:spPr>
          <a:xfrm>
            <a:off x="541610" y="2614427"/>
            <a:ext cx="10564753" cy="3978275"/>
          </a:xfrm>
        </p:spPr>
        <p:txBody>
          <a:bodyPr rtlCol="0"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Téléchargez les exemples de codes présents sur l’espace GitHub relatif:</a:t>
            </a:r>
          </a:p>
          <a:p>
            <a:pPr>
              <a:lnSpc>
                <a:spcPts val="3600"/>
              </a:lnSpc>
            </a:pPr>
            <a:endParaRPr lang="fr-FR" sz="2000" dirty="0">
              <a:hlinkClick r:id="rId3"/>
            </a:endParaRPr>
          </a:p>
          <a:p>
            <a:pPr>
              <a:lnSpc>
                <a:spcPts val="3600"/>
              </a:lnSpc>
            </a:pPr>
            <a:r>
              <a:rPr lang="fr-FR" sz="2000" dirty="0"/>
              <a:t>	</a:t>
            </a:r>
            <a:r>
              <a:rPr lang="fr-FR" sz="2000" dirty="0">
                <a:hlinkClick r:id="rId3"/>
              </a:rPr>
              <a:t>https://github.com/bassemSeddik/formationJS-TS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>
              <a:lnSpc>
                <a:spcPts val="36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contact formateur: </a:t>
            </a:r>
            <a:r>
              <a:rPr lang="fr-FR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bassem.seddik@sousse.r-iset.tn </a:t>
            </a:r>
          </a:p>
        </p:txBody>
      </p:sp>
      <p:pic>
        <p:nvPicPr>
          <p:cNvPr id="2" name="Image 1" descr="Bouton Recherch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626" y="1688282"/>
            <a:ext cx="1269672" cy="1189747"/>
          </a:xfrm>
          <a:prstGeom prst="rect">
            <a:avLst/>
          </a:prstGeom>
        </p:spPr>
      </p:pic>
      <p:pic>
        <p:nvPicPr>
          <p:cNvPr id="12" name="Image 11" descr="Flèche pointant vers la droite avec un lien hypertexte pour envoyer des commentaires sur cette visite guidée. Sélectionnez l’image pour envoyer des commentaires sur cette visite guidée">
            <a:hlinkClick r:id="rId5" tooltip="Sélectionnez ici pour consulter le blog de l’équipe PowerPoint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7" y="3794760"/>
            <a:ext cx="661940" cy="661940"/>
          </a:xfrm>
          <a:prstGeom prst="rect">
            <a:avLst/>
          </a:prstGeom>
        </p:spPr>
      </p:pic>
      <p:pic>
        <p:nvPicPr>
          <p:cNvPr id="6" name="Image 11" descr="Flèche pointant vers la droite avec un lien hypertexte pour envoyer des commentaires sur cette visite guidée. Sélectionnez l’image pour envoyer des commentaires sur cette visite guidée">
            <a:hlinkClick r:id="rId5" tooltip="Sélectionnez ici pour consulter le blog de l’équipe PowerPoint."/>
            <a:extLst>
              <a:ext uri="{FF2B5EF4-FFF2-40B4-BE49-F238E27FC236}">
                <a16:creationId xmlns:a16="http://schemas.microsoft.com/office/drawing/2014/main" id="{8000FC9B-129C-4D9C-BEA9-B863BB306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7" y="4975093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84577" cy="640080"/>
          </a:xfrm>
        </p:spPr>
        <p:txBody>
          <a:bodyPr rtlCol="0">
            <a:noAutofit/>
          </a:bodyPr>
          <a:lstStyle/>
          <a:p>
            <a:r>
              <a:rPr lang="fr-FR" dirty="0"/>
              <a:t>6.2- Les origines de TypeScript</a:t>
            </a:r>
          </a:p>
        </p:txBody>
      </p:sp>
      <p:pic>
        <p:nvPicPr>
          <p:cNvPr id="5" name="Image 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2770" y="1524707"/>
            <a:ext cx="4577621" cy="137229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393BB8-0AFD-4BFE-B859-074284FAFF1E}"/>
              </a:ext>
            </a:extLst>
          </p:cNvPr>
          <p:cNvSpPr/>
          <p:nvPr/>
        </p:nvSpPr>
        <p:spPr>
          <a:xfrm>
            <a:off x="6916972" y="1386348"/>
            <a:ext cx="1168249" cy="1510649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09" y="1524707"/>
            <a:ext cx="6375363" cy="4577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TypeScript </a:t>
            </a:r>
            <a:r>
              <a:rPr lang="fr-FR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est doté d’un mécanisme de « </a:t>
            </a:r>
            <a:r>
              <a:rPr lang="fr-FR" sz="1400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Static</a:t>
            </a: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-Type Checking</a:t>
            </a:r>
            <a:r>
              <a:rPr lang="fr-FR" sz="1400" dirty="0">
                <a:solidFill>
                  <a:schemeClr val="tx1"/>
                </a:solidFill>
                <a:cs typeface="Segoe UI Semibold" panose="020B0702040204020203" pitchFamily="34" charset="0"/>
              </a:rPr>
              <a:t> »</a:t>
            </a:r>
          </a:p>
          <a:p>
            <a:pPr lvl="1"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Permet d’assigner des types primitifs directement à nos variables</a:t>
            </a:r>
          </a:p>
          <a:p>
            <a:pPr lvl="1"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Différentes manières existent pour faire cela</a:t>
            </a:r>
          </a:p>
          <a:p>
            <a:pPr lvl="1"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Ceci évite les difficultés due à la non-exitance de type de variable par défaut  sous JS</a:t>
            </a:r>
          </a:p>
          <a:p>
            <a:pPr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TypeScript permet aussi de passer plus efficacement à la </a:t>
            </a: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Programmation Orientée Objet </a:t>
            </a: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(POO)</a:t>
            </a:r>
          </a:p>
          <a:p>
            <a:pPr lvl="1"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Si vous n’avez pas encore touché aux fonctionnalité de Ecma-Script6 (ES6), alors c’est une bonne transition qui sera apportée par TypeScript</a:t>
            </a:r>
          </a:p>
          <a:p>
            <a:pPr lvl="1">
              <a:spcAft>
                <a:spcPts val="600"/>
              </a:spcAft>
              <a:defRPr/>
            </a:pPr>
            <a:r>
              <a:rPr lang="fr-FR" sz="1400" dirty="0">
                <a:solidFill>
                  <a:schemeClr val="tx1"/>
                </a:solidFill>
                <a:cs typeface="Segoe UI" panose="020B0502040204020203" pitchFamily="34" charset="0"/>
              </a:rPr>
              <a:t>Classes, héritage, etc.</a:t>
            </a:r>
          </a:p>
          <a:p>
            <a:pPr>
              <a:spcAft>
                <a:spcPts val="600"/>
              </a:spcAft>
              <a:defRPr/>
            </a:pPr>
            <a:endParaRPr lang="fr-FR" sz="14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9B4E12-5426-4B4F-8074-FA404470E8E9}"/>
              </a:ext>
            </a:extLst>
          </p:cNvPr>
          <p:cNvSpPr/>
          <p:nvPr/>
        </p:nvSpPr>
        <p:spPr>
          <a:xfrm>
            <a:off x="7072770" y="3195209"/>
            <a:ext cx="4733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fr-FR" sz="1400" dirty="0">
                <a:cs typeface="Segoe UI" panose="020B0502040204020203" pitchFamily="34" charset="0"/>
              </a:rPr>
              <a:t>Inclue toutes les </a:t>
            </a: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fonctionnalités récentes de JavaScript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et permet d’apporter plus rapidement les dernières avancées JavaScript (celles </a:t>
            </a: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 futur!)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tout en s’exécutant avec du « vieux code »</a:t>
            </a:r>
          </a:p>
          <a:p>
            <a:pPr>
              <a:spcAft>
                <a:spcPts val="600"/>
              </a:spcAft>
              <a:defRPr/>
            </a:pPr>
            <a:endParaRPr lang="fr-FR" sz="1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fr-FR" sz="1400" dirty="0">
                <a:cs typeface="Segoe UI" panose="020B0502040204020203" pitchFamily="34" charset="0"/>
              </a:rPr>
              <a:t>Possède une </a:t>
            </a:r>
            <a:r>
              <a:rPr lang="fr-FR" sz="1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syntaxe proche de Java / C++</a:t>
            </a:r>
            <a:r>
              <a:rPr lang="fr-FR" sz="1400" dirty="0">
                <a:cs typeface="Segoe UI" panose="020B0502040204020203" pitchFamily="34" charset="0"/>
              </a:rPr>
              <a:t>, onc facile à appréhender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10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BEA39-7146-4322-ABE7-E25E6A7A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6.3- TypeScript vs JavaScript: </a:t>
            </a:r>
            <a:r>
              <a:rPr lang="en-US" dirty="0"/>
              <a:t>Test sur le Playground du site </a:t>
            </a:r>
            <a:r>
              <a:rPr lang="fr-FR" dirty="0" err="1"/>
              <a:t>offciel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CC34B-22C7-4905-8795-FEB9DC8638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613904" cy="412640"/>
          </a:xfrm>
        </p:spPr>
        <p:txBody>
          <a:bodyPr/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www.typescriptlang.org/play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2D3527-5431-44D6-8C9F-F283EC63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4" y="1848248"/>
            <a:ext cx="10845800" cy="468250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7DAFD2-9BE7-4B5F-B053-5FF8EAC2217F}"/>
              </a:ext>
            </a:extLst>
          </p:cNvPr>
          <p:cNvSpPr/>
          <p:nvPr/>
        </p:nvSpPr>
        <p:spPr>
          <a:xfrm rot="5400000" flipH="1">
            <a:off x="5580506" y="287480"/>
            <a:ext cx="1202261" cy="11284281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0A6D77-B47C-455C-8322-1076921B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972" y="1336684"/>
            <a:ext cx="4085161" cy="28568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78313" cy="640080"/>
          </a:xfrm>
        </p:spPr>
        <p:txBody>
          <a:bodyPr rtlCol="0">
            <a:noAutofit/>
          </a:bodyPr>
          <a:lstStyle/>
          <a:p>
            <a:r>
              <a:rPr lang="fr-FR" dirty="0"/>
              <a:t>6.4- L’environnement de développement pour développer en TypeScript</a:t>
            </a:r>
            <a:endParaRPr lang="fr-FR" dirty="0"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FCC1F-4164-44CD-A65B-5255F58779D8}"/>
              </a:ext>
            </a:extLst>
          </p:cNvPr>
          <p:cNvSpPr/>
          <p:nvPr/>
        </p:nvSpPr>
        <p:spPr>
          <a:xfrm>
            <a:off x="6916972" y="1285883"/>
            <a:ext cx="1394542" cy="3452397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09" y="1524707"/>
            <a:ext cx="6375363" cy="457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fr-FR" sz="1600" dirty="0">
                <a:cs typeface="Segoe UI" panose="020B0502040204020203" pitchFamily="34" charset="0"/>
              </a:rPr>
              <a:t>Commencer à utiliser TypeScript?</a:t>
            </a:r>
          </a:p>
          <a:p>
            <a:pPr>
              <a:spcAft>
                <a:spcPts val="600"/>
              </a:spcAft>
              <a:defRPr/>
            </a:pPr>
            <a:r>
              <a:rPr lang="fr-FR" dirty="0">
                <a:solidFill>
                  <a:schemeClr val="tx1"/>
                </a:solidFill>
                <a:cs typeface="Segoe UI Semibold" panose="020B0702040204020203" pitchFamily="34" charset="0"/>
              </a:rPr>
              <a:t>Se rendre au site 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www.typescriptlang.org</a:t>
            </a:r>
            <a:endParaRPr lang="fr-FR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fr-FR" dirty="0"/>
              <a:t>Vous allez trouver que l’installation est basée sur l’outil  </a:t>
            </a:r>
            <a:r>
              <a:rPr lang="fr-FR" dirty="0" err="1"/>
              <a:t>npm</a:t>
            </a:r>
            <a:endParaRPr lang="fr-FR" dirty="0"/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fr-F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npm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install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-g </a:t>
            </a:r>
            <a:r>
              <a:rPr lang="fr-F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typescript</a:t>
            </a:r>
            <a:endParaRPr lang="fr-FR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fr-FR" dirty="0"/>
              <a:t>L’outil </a:t>
            </a:r>
            <a:r>
              <a:rPr lang="fr-F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npm</a:t>
            </a:r>
            <a:r>
              <a:rPr lang="fr-FR" dirty="0"/>
              <a:t> est présent sous l’installation de node.js présent sur le site </a:t>
            </a:r>
            <a:r>
              <a:rPr lang="fr-F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nodejs.org</a:t>
            </a:r>
            <a:endParaRPr lang="fr-FR" dirty="0"/>
          </a:p>
          <a:p>
            <a:pPr lvl="1">
              <a:spcAft>
                <a:spcPts val="600"/>
              </a:spcAft>
              <a:defRPr/>
            </a:pPr>
            <a:r>
              <a:rPr lang="fr-FR" dirty="0"/>
              <a:t>C’est un environnement d’exécution (« runtime ») à base de JavaScript </a:t>
            </a:r>
          </a:p>
          <a:p>
            <a:pPr>
              <a:spcAft>
                <a:spcPts val="600"/>
              </a:spcAft>
              <a:defRPr/>
            </a:pPr>
            <a:r>
              <a:rPr lang="fr-FR" dirty="0"/>
              <a:t>Une fois les composants nécessaires installé, on peut alors compiler du code TypeScript à l’aide du compilateur </a:t>
            </a:r>
            <a:r>
              <a:rPr lang="fr-F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tsc</a:t>
            </a:r>
            <a:r>
              <a:rPr lang="fr-FR" dirty="0"/>
              <a:t> (« Type Script Compiler »)</a:t>
            </a:r>
          </a:p>
          <a:p>
            <a:pPr lvl="1">
              <a:spcAft>
                <a:spcPts val="600"/>
              </a:spcAft>
              <a:defRPr/>
            </a:pPr>
            <a:r>
              <a:rPr lang="fr-FR" dirty="0" err="1"/>
              <a:t>tsc</a:t>
            </a:r>
            <a:r>
              <a:rPr lang="fr-FR" dirty="0"/>
              <a:t> </a:t>
            </a:r>
            <a:r>
              <a:rPr lang="fr-FR" dirty="0" err="1"/>
              <a:t>helloworld.ts</a:t>
            </a:r>
            <a:endParaRPr lang="fr-FR" dirty="0"/>
          </a:p>
          <a:p>
            <a:pPr>
              <a:spcAft>
                <a:spcPts val="600"/>
              </a:spcAft>
              <a:defRPr/>
            </a:pPr>
            <a:endParaRPr lang="fr-FR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E0B808-E7CE-4AB6-8526-B81061792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870" y="4285530"/>
            <a:ext cx="4435291" cy="2201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A794C1-BD4F-4CDE-B899-04960ED27CF7}"/>
              </a:ext>
            </a:extLst>
          </p:cNvPr>
          <p:cNvSpPr/>
          <p:nvPr/>
        </p:nvSpPr>
        <p:spPr>
          <a:xfrm flipH="1">
            <a:off x="10375900" y="4285530"/>
            <a:ext cx="1202261" cy="2201492"/>
          </a:xfrm>
          <a:prstGeom prst="rect">
            <a:avLst/>
          </a:prstGeom>
          <a:gradFill flip="none" rotWithShape="1">
            <a:gsLst>
              <a:gs pos="25000">
                <a:srgbClr val="F5F5F5"/>
              </a:gs>
              <a:gs pos="0">
                <a:srgbClr val="F5F5F5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AA5F9-DB8D-4E2D-94D5-7B5AA434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6.5- Les fonctionnalités de TypeScript: </a:t>
            </a:r>
            <a:r>
              <a:rPr lang="en-US" dirty="0"/>
              <a:t>Premier </a:t>
            </a:r>
            <a:r>
              <a:rPr lang="en-US" dirty="0" err="1"/>
              <a:t>exemple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0DFD9-C6A9-4D90-A09E-D8190907E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88134" cy="3234866"/>
          </a:xfrm>
        </p:spPr>
        <p:txBody>
          <a:bodyPr>
            <a:normAutofit/>
          </a:bodyPr>
          <a:lstStyle/>
          <a:p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Lien</a:t>
            </a:r>
            <a:r>
              <a:rPr lang="en-US" sz="1600" dirty="0"/>
              <a:t>)</a:t>
            </a:r>
          </a:p>
          <a:p>
            <a:r>
              <a:rPr lang="en-US" sz="1600" dirty="0"/>
              <a:t>Dans </a:t>
            </a:r>
            <a:r>
              <a:rPr lang="en-US" sz="1600" dirty="0" err="1"/>
              <a:t>votre</a:t>
            </a:r>
            <a:r>
              <a:rPr lang="en-US" sz="1600" dirty="0"/>
              <a:t> </a:t>
            </a:r>
            <a:r>
              <a:rPr lang="en-US" sz="1600" dirty="0" err="1"/>
              <a:t>éditeur</a:t>
            </a:r>
            <a:r>
              <a:rPr lang="en-US" sz="1600" dirty="0"/>
              <a:t>, </a:t>
            </a:r>
            <a:r>
              <a:rPr lang="en-US" sz="1600" dirty="0" err="1"/>
              <a:t>tapez</a:t>
            </a:r>
            <a:r>
              <a:rPr lang="en-US" sz="1600" dirty="0"/>
              <a:t> le code </a:t>
            </a:r>
            <a:r>
              <a:rPr lang="en-US" sz="1600" dirty="0" err="1"/>
              <a:t>suivant</a:t>
            </a:r>
            <a:r>
              <a:rPr lang="en-US" sz="1600" dirty="0"/>
              <a:t> dans un </a:t>
            </a:r>
            <a:r>
              <a:rPr lang="en-US" sz="1600" dirty="0" err="1"/>
              <a:t>fichier</a:t>
            </a:r>
            <a:r>
              <a:rPr lang="en-US" sz="1600" dirty="0"/>
              <a:t> </a:t>
            </a:r>
            <a:r>
              <a:rPr lang="en-US" sz="1600" b="1" dirty="0" err="1"/>
              <a:t>greeter.ts</a:t>
            </a:r>
            <a:endParaRPr lang="en-US" sz="1600" b="1" dirty="0"/>
          </a:p>
          <a:p>
            <a:r>
              <a:rPr lang="fr-FR" sz="1600" dirty="0"/>
              <a:t>Compilation de votre code:</a:t>
            </a:r>
          </a:p>
          <a:p>
            <a:r>
              <a:rPr lang="fr-FR" sz="1600" dirty="0"/>
              <a:t>Nous avons utilisé une extension .</a:t>
            </a:r>
            <a:r>
              <a:rPr lang="fr-FR" sz="1600" dirty="0" err="1"/>
              <a:t>ts</a:t>
            </a:r>
            <a:r>
              <a:rPr lang="fr-FR" sz="1600" dirty="0"/>
              <a:t>, mais ce code n'est que JavaScript. Vous auriez pu copier/coller directement à partir d'une application JavaScript existante.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F3438-6FFF-4AD7-8E00-A768FA3007D4}"/>
              </a:ext>
            </a:extLst>
          </p:cNvPr>
          <p:cNvSpPr/>
          <p:nvPr/>
        </p:nvSpPr>
        <p:spPr>
          <a:xfrm>
            <a:off x="7127630" y="1435608"/>
            <a:ext cx="441655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) { </a:t>
            </a: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	return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"Hello,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} </a:t>
            </a:r>
          </a:p>
          <a:p>
            <a:endParaRPr lang="fr-FR" dirty="0">
              <a:solidFill>
                <a:srgbClr val="2F4F4F"/>
              </a:solidFill>
              <a:latin typeface="Menlo"/>
            </a:endParaRP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let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user =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"Jane User"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endParaRPr lang="fr-FR" dirty="0">
              <a:solidFill>
                <a:srgbClr val="2F4F4F"/>
              </a:solidFill>
              <a:latin typeface="Menlo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"/>
              </a:rPr>
              <a:t>document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.body.textContent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(user)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8E77D-52DA-4772-BF59-69B499F52510}"/>
              </a:ext>
            </a:extLst>
          </p:cNvPr>
          <p:cNvSpPr/>
          <p:nvPr/>
        </p:nvSpPr>
        <p:spPr>
          <a:xfrm>
            <a:off x="3173044" y="2766032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tsc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greeter.ts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A464F8F-CFF2-45F3-AD27-C858C136558A}"/>
              </a:ext>
            </a:extLst>
          </p:cNvPr>
          <p:cNvSpPr txBox="1">
            <a:spLocks/>
          </p:cNvSpPr>
          <p:nvPr/>
        </p:nvSpPr>
        <p:spPr>
          <a:xfrm>
            <a:off x="521206" y="4465788"/>
            <a:ext cx="11022975" cy="194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Le résultat sera un fichier </a:t>
            </a:r>
            <a:r>
              <a:rPr lang="fr-FR" sz="1600" b="1" dirty="0"/>
              <a:t>greeter.js </a:t>
            </a:r>
            <a:r>
              <a:rPr lang="fr-FR" sz="1600" dirty="0"/>
              <a:t>qui contient le même JavaScript que celui que vous avez alimenté. Nous sommes prêts à utiliser TypeScript dans notre application JavaScript!</a:t>
            </a:r>
          </a:p>
        </p:txBody>
      </p:sp>
    </p:spTree>
    <p:extLst>
      <p:ext uri="{BB962C8B-B14F-4D97-AF65-F5344CB8AC3E}">
        <p14:creationId xmlns:p14="http://schemas.microsoft.com/office/powerpoint/2010/main" val="34208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AA5F9-DB8D-4E2D-94D5-7B5AA434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Suite </a:t>
            </a:r>
            <a:r>
              <a:rPr lang="en-US" dirty="0" err="1"/>
              <a:t>exemple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0DFD9-C6A9-4D90-A09E-D8190907E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588134" cy="1673352"/>
          </a:xfrm>
        </p:spPr>
        <p:txBody>
          <a:bodyPr>
            <a:normAutofit/>
          </a:bodyPr>
          <a:lstStyle/>
          <a:p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Lien</a:t>
            </a:r>
            <a:r>
              <a:rPr lang="en-US" sz="1600" dirty="0"/>
              <a:t>)</a:t>
            </a:r>
          </a:p>
          <a:p>
            <a:r>
              <a:rPr lang="fr-FR" sz="1600" dirty="0"/>
              <a:t>Rajouter un typage de type String à l'argument de fonction «personne» comme indiqué ici</a:t>
            </a:r>
          </a:p>
          <a:p>
            <a:endParaRPr lang="fr-FR" sz="1600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F3438-6FFF-4AD7-8E00-A768FA3007D4}"/>
              </a:ext>
            </a:extLst>
          </p:cNvPr>
          <p:cNvSpPr/>
          <p:nvPr/>
        </p:nvSpPr>
        <p:spPr>
          <a:xfrm>
            <a:off x="7127630" y="1435608"/>
            <a:ext cx="441655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enlo"/>
              </a:rPr>
              <a:t>greeter</a:t>
            </a:r>
            <a:r>
              <a:rPr lang="fr-FR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sz="3600" b="1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) { </a:t>
            </a: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"Hello,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} </a:t>
            </a:r>
            <a:endParaRPr lang="fr-FR" b="1" dirty="0">
              <a:solidFill>
                <a:srgbClr val="2F4F4F"/>
              </a:solidFill>
              <a:latin typeface="Menlo"/>
            </a:endParaRP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let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user =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"Jane User"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document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.body.textContent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(user);</a:t>
            </a:r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A464F8F-CFF2-45F3-AD27-C858C136558A}"/>
              </a:ext>
            </a:extLst>
          </p:cNvPr>
          <p:cNvSpPr txBox="1">
            <a:spLocks/>
          </p:cNvSpPr>
          <p:nvPr/>
        </p:nvSpPr>
        <p:spPr>
          <a:xfrm>
            <a:off x="521206" y="4465788"/>
            <a:ext cx="11022975" cy="194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2B5FA49-23FE-48A5-91DE-86FE7CBC0DA3}"/>
              </a:ext>
            </a:extLst>
          </p:cNvPr>
          <p:cNvSpPr txBox="1">
            <a:spLocks/>
          </p:cNvSpPr>
          <p:nvPr/>
        </p:nvSpPr>
        <p:spPr>
          <a:xfrm>
            <a:off x="521206" y="3271139"/>
            <a:ext cx="6588134" cy="3138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‘</a:t>
            </a:r>
            <a:r>
              <a:rPr lang="fr-FR" sz="1600" b="1" dirty="0"/>
              <a:t>Typage</a:t>
            </a:r>
            <a:r>
              <a:rPr lang="fr-FR" sz="1600" dirty="0"/>
              <a:t>’ de variables</a:t>
            </a:r>
          </a:p>
          <a:p>
            <a:r>
              <a:rPr lang="fr-FR" sz="1600" dirty="0"/>
              <a:t>Les annotations de type dans TypeScript sont des moyens légers d'enregistrer le contrat prévu de la fonction ou de la variable. </a:t>
            </a:r>
          </a:p>
          <a:p>
            <a:r>
              <a:rPr lang="fr-FR" sz="1600" dirty="0"/>
              <a:t>Dans ce cas, nous souhaitons que la fonction </a:t>
            </a:r>
            <a:r>
              <a:rPr lang="fr-FR" sz="1600" b="1" dirty="0" err="1"/>
              <a:t>greeter</a:t>
            </a:r>
            <a:r>
              <a:rPr lang="fr-FR" sz="1600" dirty="0"/>
              <a:t> soit appelée avec un seul paramètre de chaîne. Nous pouvons essayer de changer le </a:t>
            </a:r>
            <a:r>
              <a:rPr lang="fr-FR" sz="1600" b="1" dirty="0" err="1"/>
              <a:t>greeter</a:t>
            </a:r>
            <a:r>
              <a:rPr lang="fr-FR" sz="1600" dirty="0"/>
              <a:t> d'appel pour passer un tableau à la place: </a:t>
            </a:r>
          </a:p>
          <a:p>
            <a:r>
              <a:rPr lang="fr-FR" sz="1600" dirty="0">
                <a:sym typeface="Wingdings" panose="05000000000000000000" pitchFamily="2" charset="2"/>
              </a:rPr>
              <a:t> Bonne nouvelle: </a:t>
            </a:r>
            <a:r>
              <a:rPr lang="fr-FR" sz="1600" b="1" dirty="0">
                <a:sym typeface="Wingdings" panose="05000000000000000000" pitchFamily="2" charset="2"/>
              </a:rPr>
              <a:t>erreur !</a:t>
            </a:r>
            <a:endParaRPr lang="fr-FR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5899E-8FCA-4DE9-8811-0F4A524A4CEC}"/>
              </a:ext>
            </a:extLst>
          </p:cNvPr>
          <p:cNvSpPr/>
          <p:nvPr/>
        </p:nvSpPr>
        <p:spPr>
          <a:xfrm>
            <a:off x="7109340" y="3427944"/>
            <a:ext cx="441655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) {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"Hello,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}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>
                <a:solidFill>
                  <a:srgbClr val="2F4F4F"/>
                </a:solidFill>
                <a:latin typeface="Menlo"/>
              </a:rPr>
              <a:t>let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user = [0, 1, 2];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document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.body.textContent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(user);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BB36D45-7401-4363-B997-55DAC4E4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630" y="5484635"/>
            <a:ext cx="4416552" cy="7386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error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 TS2345: Argument of type '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[]'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is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 not assignable to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parameter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Menlo"/>
              </a:rPr>
              <a:t> of type 'string'.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95833-DF60-4549-98D6-CB3C132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  sous TypeScript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C6C70-4CE5-4C71-8804-ADAE2675C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6156726" cy="4796380"/>
          </a:xfrm>
        </p:spPr>
        <p:txBody>
          <a:bodyPr>
            <a:normAutofit/>
          </a:bodyPr>
          <a:lstStyle/>
          <a:p>
            <a:r>
              <a:rPr lang="fr-FR" sz="1600" dirty="0"/>
              <a:t>Développons notre code encore: </a:t>
            </a:r>
          </a:p>
          <a:p>
            <a:r>
              <a:rPr lang="fr-FR" sz="1600" dirty="0"/>
              <a:t>Ici, nous utilisons une interface qui décrit les objets qui ont un champ </a:t>
            </a:r>
            <a:r>
              <a:rPr lang="fr-FR" sz="1600" b="1" dirty="0" err="1">
                <a:solidFill>
                  <a:srgbClr val="002060"/>
                </a:solidFill>
              </a:rPr>
              <a:t>firstName</a:t>
            </a:r>
            <a:r>
              <a:rPr lang="fr-FR" sz="1600" dirty="0"/>
              <a:t> et </a:t>
            </a:r>
            <a:r>
              <a:rPr lang="fr-FR" sz="1600" b="1" dirty="0" err="1">
                <a:solidFill>
                  <a:srgbClr val="002060"/>
                </a:solidFill>
              </a:rPr>
              <a:t>lastName</a:t>
            </a:r>
            <a:r>
              <a:rPr lang="fr-FR" sz="1600" dirty="0"/>
              <a:t>. </a:t>
            </a:r>
          </a:p>
          <a:p>
            <a:r>
              <a:rPr lang="fr-FR" sz="1600" dirty="0"/>
              <a:t>Dans TypeScript, deux types sont compatibles si leur structure interne est compatible. Cela nous permet d'implémenter une interface simplement en ayant la forme requise par l'interface, sans clause implémente explicite.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A898F-CB68-4756-8C03-63E6358EB659}"/>
              </a:ext>
            </a:extLst>
          </p:cNvPr>
          <p:cNvSpPr/>
          <p:nvPr/>
        </p:nvSpPr>
        <p:spPr>
          <a:xfrm>
            <a:off x="7127630" y="1435608"/>
            <a:ext cx="441655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>
                <a:solidFill>
                  <a:srgbClr val="2F4F4F"/>
                </a:solidFill>
                <a:latin typeface="Menlo"/>
              </a:rPr>
              <a:t>interface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Person { </a:t>
            </a:r>
          </a:p>
          <a:p>
            <a:pPr lvl="1"/>
            <a:r>
              <a:rPr lang="fr-FR" dirty="0" err="1">
                <a:solidFill>
                  <a:srgbClr val="2F4F4F"/>
                </a:solidFill>
                <a:latin typeface="Menlo"/>
              </a:rPr>
              <a:t>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pPr lvl="1"/>
            <a:r>
              <a:rPr lang="fr-FR" dirty="0" err="1">
                <a:solidFill>
                  <a:srgbClr val="2F4F4F"/>
                </a:solidFill>
                <a:latin typeface="Menlo"/>
              </a:rPr>
              <a:t>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string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} </a:t>
            </a:r>
          </a:p>
          <a:p>
            <a:endParaRPr lang="fr-FR" b="1" dirty="0">
              <a:solidFill>
                <a:srgbClr val="2F4F4F"/>
              </a:solidFill>
              <a:latin typeface="Menlo"/>
            </a:endParaRPr>
          </a:p>
          <a:p>
            <a:r>
              <a:rPr lang="fr-FR" b="1" dirty="0" err="1">
                <a:solidFill>
                  <a:srgbClr val="2F4F4F"/>
                </a:solidFill>
                <a:latin typeface="Menlo"/>
              </a:rPr>
              <a:t>function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Person)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{ </a:t>
            </a:r>
          </a:p>
          <a:p>
            <a:pPr lvl="1"/>
            <a:r>
              <a:rPr lang="fr-FR" b="1" dirty="0">
                <a:solidFill>
                  <a:srgbClr val="2F4F4F"/>
                </a:solidFill>
                <a:latin typeface="Menlo"/>
              </a:rPr>
              <a:t>return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"Hello,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person.firstName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 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+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person.lastName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; 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} </a:t>
            </a:r>
          </a:p>
          <a:p>
            <a:endParaRPr lang="fr-FR" b="1" dirty="0">
              <a:solidFill>
                <a:srgbClr val="2F4F4F"/>
              </a:solidFill>
              <a:latin typeface="Menlo"/>
            </a:endParaRPr>
          </a:p>
          <a:p>
            <a:r>
              <a:rPr lang="fr-FR" b="1" dirty="0">
                <a:solidFill>
                  <a:srgbClr val="2F4F4F"/>
                </a:solidFill>
                <a:latin typeface="Menlo"/>
              </a:rPr>
              <a:t>let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user = { </a:t>
            </a:r>
          </a:p>
          <a:p>
            <a:pPr lvl="1"/>
            <a:r>
              <a:rPr lang="fr-FR" dirty="0" err="1">
                <a:solidFill>
                  <a:srgbClr val="2F4F4F"/>
                </a:solidFill>
                <a:latin typeface="Menlo"/>
              </a:rPr>
              <a:t>firstName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"Jane"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, </a:t>
            </a:r>
          </a:p>
          <a:p>
            <a:pPr lvl="1"/>
            <a:r>
              <a:rPr lang="fr-FR" dirty="0" err="1">
                <a:solidFill>
                  <a:srgbClr val="2F4F4F"/>
                </a:solidFill>
                <a:latin typeface="Menlo"/>
              </a:rPr>
              <a:t>lastName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: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"User" </a:t>
            </a:r>
          </a:p>
          <a:p>
            <a:r>
              <a:rPr lang="fr-FR" dirty="0">
                <a:solidFill>
                  <a:srgbClr val="2F4F4F"/>
                </a:solidFill>
                <a:latin typeface="Menlo"/>
              </a:rPr>
              <a:t> }; </a:t>
            </a:r>
          </a:p>
          <a:p>
            <a:endParaRPr lang="fr-FR" dirty="0">
              <a:solidFill>
                <a:srgbClr val="2F4F4F"/>
              </a:solidFill>
              <a:latin typeface="Menlo"/>
            </a:endParaRPr>
          </a:p>
          <a:p>
            <a:r>
              <a:rPr lang="fr-FR" dirty="0" err="1">
                <a:solidFill>
                  <a:srgbClr val="000000"/>
                </a:solidFill>
                <a:latin typeface="Menlo"/>
              </a:rPr>
              <a:t>document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.body.textContent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2F4F4F"/>
                </a:solidFill>
                <a:latin typeface="Menlo"/>
              </a:rPr>
              <a:t>greeter</a:t>
            </a:r>
            <a:r>
              <a:rPr lang="fr-FR" dirty="0">
                <a:solidFill>
                  <a:srgbClr val="2F4F4F"/>
                </a:solidFill>
                <a:latin typeface="Menlo"/>
              </a:rPr>
              <a:t>(user);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32522"/>
      </p:ext>
    </p:extLst>
  </p:cSld>
  <p:clrMapOvr>
    <a:masterClrMapping/>
  </p:clrMapOvr>
</p:sld>
</file>

<file path=ppt/theme/theme1.xml><?xml version="1.0" encoding="utf-8"?>
<a:theme xmlns:a="http://schemas.openxmlformats.org/drawingml/2006/main" name="DocBienvenue">
  <a:themeElements>
    <a:clrScheme name="Personnalisé 4">
      <a:dk1>
        <a:sysClr val="windowText" lastClr="000000"/>
      </a:dk1>
      <a:lt1>
        <a:sysClr val="window" lastClr="FFFFFF"/>
      </a:lt1>
      <a:dk2>
        <a:srgbClr val="FFC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0_TF10001108" id="{21D781BD-D87E-410F-98B2-1F83A9D33089}" vid="{EAAC1C9A-8D2C-4710-8D5B-945A698240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2477</TotalTime>
  <Words>975</Words>
  <Application>Microsoft Office PowerPoint</Application>
  <PresentationFormat>Grand écran</PresentationFormat>
  <Paragraphs>182</Paragraphs>
  <Slides>36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Calibri</vt:lpstr>
      <vt:lpstr>Menlo</vt:lpstr>
      <vt:lpstr>Segoe UI</vt:lpstr>
      <vt:lpstr>Segoe UI Light</vt:lpstr>
      <vt:lpstr>Segoe UI Semibold</vt:lpstr>
      <vt:lpstr>DocBienvenue</vt:lpstr>
      <vt:lpstr>PATIE2: Passage à TypeScript</vt:lpstr>
      <vt:lpstr>6) Introduction à TypeScript</vt:lpstr>
      <vt:lpstr>6.1- Pourquoi utiliser TypeScript</vt:lpstr>
      <vt:lpstr>6.2- Les origines de TypeScript</vt:lpstr>
      <vt:lpstr>6.3- TypeScript vs JavaScript: Test sur le Playground du site offciel</vt:lpstr>
      <vt:lpstr>6.4- L’environnement de développement pour développer en TypeScript</vt:lpstr>
      <vt:lpstr>6.5- Les fonctionnalités de TypeScript: Premier exemple </vt:lpstr>
      <vt:lpstr>Suite exemple </vt:lpstr>
      <vt:lpstr>Interfaces  sous TypeScript</vt:lpstr>
      <vt:lpstr>Classes  sous TypeScript</vt:lpstr>
      <vt:lpstr>7) Les bases de TypeScript </vt:lpstr>
      <vt:lpstr>7.1-Les types de base</vt:lpstr>
      <vt:lpstr>7.2- Déclaration de variables</vt:lpstr>
      <vt:lpstr>7.3- Les fonctions : les bases, this, surcharge</vt:lpstr>
      <vt:lpstr>7.4- Débugger un programme TypeScript, fichiers map</vt:lpstr>
      <vt:lpstr>8) Les bases de la POO en TypeScript  </vt:lpstr>
      <vt:lpstr>8.1- Les interfaces</vt:lpstr>
      <vt:lpstr>8.2- Les classes</vt:lpstr>
      <vt:lpstr>8.3- Les énumérations</vt:lpstr>
      <vt:lpstr>8.4- Les generics</vt:lpstr>
      <vt:lpstr>9) Les Types</vt:lpstr>
      <vt:lpstr>9.1- Inférence de type</vt:lpstr>
      <vt:lpstr>9.2- Compatibilité entre types</vt:lpstr>
      <vt:lpstr>9.3- Types avancés</vt:lpstr>
      <vt:lpstr>9.4- Types utilitaires</vt:lpstr>
      <vt:lpstr>10) Modularité</vt:lpstr>
      <vt:lpstr>10.1- Les modules </vt:lpstr>
      <vt:lpstr>10.2- La résolution des modules</vt:lpstr>
      <vt:lpstr>10.3- Les bonnes pratiques de mise en œuvre des modules</vt:lpstr>
      <vt:lpstr>10.4- Les nameSpaces</vt:lpstr>
      <vt:lpstr>11) Configurer un projet TypeScript</vt:lpstr>
      <vt:lpstr>11.1- tsconfig.json</vt:lpstr>
      <vt:lpstr>11.2- Options de compilation</vt:lpstr>
      <vt:lpstr>11.3- Références de projets</vt:lpstr>
      <vt:lpstr>11.4- Intégration avec des outils de build</vt:lpstr>
      <vt:lpstr>Vous avez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Depuis JavaScipt vers typeScript</dc:title>
  <dc:creator>bassem seddik</dc:creator>
  <cp:keywords/>
  <cp:lastModifiedBy>bassem seddik</cp:lastModifiedBy>
  <cp:revision>356</cp:revision>
  <dcterms:created xsi:type="dcterms:W3CDTF">2020-06-22T18:55:06Z</dcterms:created>
  <dcterms:modified xsi:type="dcterms:W3CDTF">2020-06-27T08:41:50Z</dcterms:modified>
  <cp:version/>
</cp:coreProperties>
</file>