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handoutMasterIdLst>
    <p:handoutMasterId r:id="rId48"/>
  </p:handoutMasterIdLst>
  <p:sldIdLst>
    <p:sldId id="256" r:id="rId2"/>
    <p:sldId id="289" r:id="rId3"/>
    <p:sldId id="271" r:id="rId4"/>
    <p:sldId id="283" r:id="rId5"/>
    <p:sldId id="316" r:id="rId6"/>
    <p:sldId id="285" r:id="rId7"/>
    <p:sldId id="284" r:id="rId8"/>
    <p:sldId id="286" r:id="rId9"/>
    <p:sldId id="287" r:id="rId10"/>
    <p:sldId id="291" r:id="rId11"/>
    <p:sldId id="292" r:id="rId12"/>
    <p:sldId id="317" r:id="rId13"/>
    <p:sldId id="301" r:id="rId14"/>
    <p:sldId id="319" r:id="rId15"/>
    <p:sldId id="320" r:id="rId16"/>
    <p:sldId id="322" r:id="rId17"/>
    <p:sldId id="324" r:id="rId18"/>
    <p:sldId id="302" r:id="rId19"/>
    <p:sldId id="293" r:id="rId20"/>
    <p:sldId id="288" r:id="rId21"/>
    <p:sldId id="331" r:id="rId22"/>
    <p:sldId id="332" r:id="rId23"/>
    <p:sldId id="290" r:id="rId24"/>
    <p:sldId id="330" r:id="rId25"/>
    <p:sldId id="323" r:id="rId26"/>
    <p:sldId id="306" r:id="rId27"/>
    <p:sldId id="295" r:id="rId28"/>
    <p:sldId id="296" r:id="rId29"/>
    <p:sldId id="307" r:id="rId30"/>
    <p:sldId id="309" r:id="rId31"/>
    <p:sldId id="297" r:id="rId32"/>
    <p:sldId id="312" r:id="rId33"/>
    <p:sldId id="298" r:id="rId34"/>
    <p:sldId id="333" r:id="rId35"/>
    <p:sldId id="310" r:id="rId36"/>
    <p:sldId id="299" r:id="rId37"/>
    <p:sldId id="329" r:id="rId38"/>
    <p:sldId id="300" r:id="rId39"/>
    <p:sldId id="314" r:id="rId40"/>
    <p:sldId id="315" r:id="rId41"/>
    <p:sldId id="326" r:id="rId42"/>
    <p:sldId id="327" r:id="rId43"/>
    <p:sldId id="313" r:id="rId44"/>
    <p:sldId id="328" r:id="rId45"/>
    <p:sldId id="282" r:id="rId4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89"/>
            <p14:sldId id="271"/>
            <p14:sldId id="283"/>
            <p14:sldId id="316"/>
            <p14:sldId id="285"/>
            <p14:sldId id="284"/>
            <p14:sldId id="286"/>
            <p14:sldId id="287"/>
            <p14:sldId id="291"/>
            <p14:sldId id="292"/>
            <p14:sldId id="317"/>
            <p14:sldId id="301"/>
            <p14:sldId id="319"/>
            <p14:sldId id="320"/>
            <p14:sldId id="322"/>
            <p14:sldId id="324"/>
            <p14:sldId id="302"/>
            <p14:sldId id="293"/>
            <p14:sldId id="288"/>
            <p14:sldId id="331"/>
            <p14:sldId id="332"/>
            <p14:sldId id="290"/>
            <p14:sldId id="330"/>
            <p14:sldId id="323"/>
            <p14:sldId id="306"/>
            <p14:sldId id="295"/>
            <p14:sldId id="296"/>
            <p14:sldId id="307"/>
            <p14:sldId id="309"/>
            <p14:sldId id="297"/>
            <p14:sldId id="312"/>
            <p14:sldId id="298"/>
            <p14:sldId id="333"/>
            <p14:sldId id="310"/>
            <p14:sldId id="299"/>
            <p14:sldId id="329"/>
            <p14:sldId id="300"/>
            <p14:sldId id="314"/>
            <p14:sldId id="315"/>
            <p14:sldId id="326"/>
            <p14:sldId id="327"/>
            <p14:sldId id="313"/>
            <p14:sldId id="328"/>
          </p14:sldIdLst>
        </p14:section>
        <p14:section name="En savoir plu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CD"/>
    <a:srgbClr val="D24726"/>
    <a:srgbClr val="F5F5F5"/>
    <a:srgbClr val="404040"/>
    <a:srgbClr val="FF9B45"/>
    <a:srgbClr val="DD462F"/>
    <a:srgbClr val="F8CFB6"/>
    <a:srgbClr val="F8CAB6"/>
    <a:srgbClr val="92392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49" autoAdjust="0"/>
  </p:normalViewPr>
  <p:slideViewPr>
    <p:cSldViewPr snapToGrid="0">
      <p:cViewPr varScale="1">
        <p:scale>
          <a:sx n="62" d="100"/>
          <a:sy n="62" d="100"/>
        </p:scale>
        <p:origin x="72"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27/06/2020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27/06/2020</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a:solidFill>
                  <a:schemeClr val="tx1"/>
                </a:solidFill>
                <a:effectLst/>
                <a:latin typeface="+mn-lt"/>
                <a:ea typeface="+mn-ea"/>
                <a:cs typeface="+mn-cs"/>
              </a:rPr>
              <a:t>Appréhendez les tests fonctionnels</a:t>
            </a:r>
          </a:p>
          <a:p>
            <a:r>
              <a:rPr lang="fr-FR" sz="1200" b="0" i="0" kern="1200" dirty="0">
                <a:solidFill>
                  <a:schemeClr val="tx1"/>
                </a:solidFill>
                <a:effectLst/>
                <a:latin typeface="+mn-lt"/>
                <a:ea typeface="+mn-ea"/>
                <a:cs typeface="+mn-cs"/>
              </a:rPr>
              <a:t>Les </a:t>
            </a:r>
            <a:r>
              <a:rPr lang="fr-FR" sz="1200" b="1" i="0" kern="1200" dirty="0">
                <a:solidFill>
                  <a:schemeClr val="tx1"/>
                </a:solidFill>
                <a:effectLst/>
                <a:latin typeface="+mn-lt"/>
                <a:ea typeface="+mn-ea"/>
                <a:cs typeface="+mn-cs"/>
              </a:rPr>
              <a:t>tests fonctionnels</a:t>
            </a:r>
            <a:r>
              <a:rPr lang="fr-FR" sz="1200" b="0" i="0" kern="1200" dirty="0">
                <a:solidFill>
                  <a:schemeClr val="tx1"/>
                </a:solidFill>
                <a:effectLst/>
                <a:latin typeface="+mn-lt"/>
                <a:ea typeface="+mn-ea"/>
                <a:cs typeface="+mn-cs"/>
              </a:rPr>
              <a:t>, aussi appelés </a:t>
            </a:r>
            <a:r>
              <a:rPr lang="fr-FR" sz="1200" b="1" i="1" kern="1200" dirty="0">
                <a:solidFill>
                  <a:schemeClr val="tx1"/>
                </a:solidFill>
                <a:effectLst/>
                <a:latin typeface="+mn-lt"/>
                <a:ea typeface="+mn-ea"/>
                <a:cs typeface="+mn-cs"/>
              </a:rPr>
              <a:t>de bout en bout</a:t>
            </a:r>
            <a:r>
              <a:rPr lang="fr-FR" sz="1200" b="1" i="0" kern="1200" dirty="0">
                <a:solidFill>
                  <a:schemeClr val="tx1"/>
                </a:solidFill>
                <a:effectLst/>
                <a:latin typeface="+mn-lt"/>
                <a:ea typeface="+mn-ea"/>
                <a:cs typeface="+mn-cs"/>
              </a:rPr>
              <a:t> (E2E)</a:t>
            </a:r>
            <a:r>
              <a:rPr lang="fr-FR" sz="1200" b="0" i="0" kern="1200" dirty="0">
                <a:solidFill>
                  <a:schemeClr val="tx1"/>
                </a:solidFill>
                <a:effectLst/>
                <a:latin typeface="+mn-lt"/>
                <a:ea typeface="+mn-ea"/>
                <a:cs typeface="+mn-cs"/>
              </a:rPr>
              <a:t>, vérifient des scénarios complets en contexte. Par exemple, un utilisateur se connecte à votre application, ouvre ses notifications et les marque toutes comme lues. Ces tests vérifient aussi les ressources externes que votre projet peut utiliser, par exemple un système de paiement tiers.</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40</a:t>
            </a:fld>
            <a:endParaRPr lang="fr-FR" noProof="0" dirty="0"/>
          </a:p>
        </p:txBody>
      </p:sp>
    </p:spTree>
    <p:extLst>
      <p:ext uri="{BB962C8B-B14F-4D97-AF65-F5344CB8AC3E}">
        <p14:creationId xmlns:p14="http://schemas.microsoft.com/office/powerpoint/2010/main" val="1485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r>
              <a:rPr lang="fr-FR" dirty="0"/>
              <a:t>En mode Diaporama, sélectionnez les flèches pour visiter les liens.</a:t>
            </a: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45</a:t>
            </a:fld>
            <a:endParaRPr lang="fr-FR" dirty="0"/>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smtClean="0"/>
              <a:t>3</a:t>
            </a:fld>
            <a:endParaRPr lang="fr-FR" dirty="0"/>
          </a:p>
        </p:txBody>
      </p:sp>
    </p:spTree>
    <p:extLst>
      <p:ext uri="{BB962C8B-B14F-4D97-AF65-F5344CB8AC3E}">
        <p14:creationId xmlns:p14="http://schemas.microsoft.com/office/powerpoint/2010/main" val="298653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smtClean="0"/>
              <a:t>4</a:t>
            </a:fld>
            <a:endParaRPr lang="fr-FR" dirty="0"/>
          </a:p>
        </p:txBody>
      </p:sp>
    </p:spTree>
    <p:extLst>
      <p:ext uri="{BB962C8B-B14F-4D97-AF65-F5344CB8AC3E}">
        <p14:creationId xmlns:p14="http://schemas.microsoft.com/office/powerpoint/2010/main" val="262405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smtClean="0"/>
              <a:t>7</a:t>
            </a:fld>
            <a:endParaRPr lang="fr-FR" dirty="0"/>
          </a:p>
        </p:txBody>
      </p:sp>
    </p:spTree>
    <p:extLst>
      <p:ext uri="{BB962C8B-B14F-4D97-AF65-F5344CB8AC3E}">
        <p14:creationId xmlns:p14="http://schemas.microsoft.com/office/powerpoint/2010/main" val="76580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Boolean</a:t>
            </a:r>
          </a:p>
          <a:p>
            <a:r>
              <a:rPr lang="en-US" dirty="0"/>
              <a:t>The most basic datatype is the simple true/false value, which JavaScript and TypeScript call a </a:t>
            </a:r>
            <a:r>
              <a:rPr lang="en-US" dirty="0" err="1"/>
              <a:t>boolean</a:t>
            </a:r>
            <a:r>
              <a:rPr lang="en-US" dirty="0"/>
              <a:t> value.</a:t>
            </a:r>
          </a:p>
          <a:p>
            <a:endParaRPr lang="en-US" dirty="0"/>
          </a:p>
          <a:p>
            <a:r>
              <a:rPr lang="en-US" dirty="0"/>
              <a:t>Number</a:t>
            </a:r>
          </a:p>
          <a:p>
            <a:r>
              <a:rPr lang="en-US" dirty="0"/>
              <a:t>As in JavaScript, all numbers in TypeScript are floating point values. These floating point numbers get the type number. In addition to hexadecimal and decimal literals, TypeScript also supports binary and octal literals introduced in ECMAScript 2015.</a:t>
            </a:r>
          </a:p>
          <a:p>
            <a:endParaRPr lang="en-US" dirty="0"/>
          </a:p>
          <a:p>
            <a:r>
              <a:rPr lang="en-US" dirty="0"/>
              <a:t>String</a:t>
            </a:r>
          </a:p>
          <a:p>
            <a:r>
              <a:rPr lang="en-US" dirty="0"/>
              <a:t>Another fundamental part of creating programs in JavaScript for webpages and servers alike is working with textual data. As in many programming languages, we use the type string to refer to these textual datatypes. As in JavaScript, TypeScript uses either double quotes (") or single quotes (') to surround string data.</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15</a:t>
            </a:fld>
            <a:endParaRPr lang="fr-FR" noProof="0" dirty="0"/>
          </a:p>
        </p:txBody>
      </p:sp>
    </p:spTree>
    <p:extLst>
      <p:ext uri="{BB962C8B-B14F-4D97-AF65-F5344CB8AC3E}">
        <p14:creationId xmlns:p14="http://schemas.microsoft.com/office/powerpoint/2010/main" val="20073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Array</a:t>
            </a:r>
          </a:p>
          <a:p>
            <a:r>
              <a:rPr lang="en-US" dirty="0"/>
              <a:t>TypeScript, like JavaScript, allows you to work with arrays of values. Array types can be written in one of two ways. In the first, you use the type of the elements followed by [] to denote an array of that element type:</a:t>
            </a:r>
          </a:p>
          <a:p>
            <a:endParaRPr lang="en-US"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16</a:t>
            </a:fld>
            <a:endParaRPr lang="fr-FR" noProof="0" dirty="0"/>
          </a:p>
        </p:txBody>
      </p:sp>
    </p:spTree>
    <p:extLst>
      <p:ext uri="{BB962C8B-B14F-4D97-AF65-F5344CB8AC3E}">
        <p14:creationId xmlns:p14="http://schemas.microsoft.com/office/powerpoint/2010/main" val="383839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17</a:t>
            </a:fld>
            <a:endParaRPr lang="fr-FR" noProof="0" dirty="0"/>
          </a:p>
        </p:txBody>
      </p:sp>
    </p:spTree>
    <p:extLst>
      <p:ext uri="{BB962C8B-B14F-4D97-AF65-F5344CB8AC3E}">
        <p14:creationId xmlns:p14="http://schemas.microsoft.com/office/powerpoint/2010/main" val="358336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50000"/>
              </a:lnSpc>
            </a:pPr>
            <a:r>
              <a:rPr lang="fr-FR" b="1" dirty="0">
                <a:solidFill>
                  <a:schemeClr val="tx1">
                    <a:lumMod val="75000"/>
                    <a:lumOff val="25000"/>
                  </a:schemeClr>
                </a:solidFill>
              </a:rPr>
              <a:t>Types complexes ou non primitifs</a:t>
            </a:r>
            <a:endParaRPr lang="en-US" b="1" dirty="0">
              <a:solidFill>
                <a:schemeClr val="tx1">
                  <a:lumMod val="75000"/>
                  <a:lumOff val="25000"/>
                </a:schemeClr>
              </a:solidFill>
            </a:endParaRPr>
          </a:p>
          <a:p>
            <a:pPr marL="285750" indent="-285750">
              <a:lnSpc>
                <a:spcPct val="150000"/>
              </a:lnSpc>
              <a:buFont typeface="Arial" panose="020B0604020202020204" pitchFamily="34" charset="0"/>
              <a:buChar char="•"/>
            </a:pPr>
            <a:r>
              <a:rPr lang="en-US" dirty="0">
                <a:solidFill>
                  <a:schemeClr val="tx1">
                    <a:lumMod val="75000"/>
                    <a:lumOff val="25000"/>
                  </a:schemeClr>
                </a:solidFill>
              </a:rPr>
              <a:t>interface</a:t>
            </a:r>
          </a:p>
          <a:p>
            <a:pPr marL="285750" indent="-285750">
              <a:lnSpc>
                <a:spcPct val="150000"/>
              </a:lnSpc>
              <a:buFont typeface="Arial" panose="020B0604020202020204" pitchFamily="34" charset="0"/>
              <a:buChar char="•"/>
            </a:pPr>
            <a:r>
              <a:rPr lang="en-US" dirty="0">
                <a:solidFill>
                  <a:schemeClr val="tx1">
                    <a:lumMod val="75000"/>
                    <a:lumOff val="25000"/>
                  </a:schemeClr>
                </a:solidFill>
              </a:rPr>
              <a:t>Class</a:t>
            </a:r>
          </a:p>
          <a:p>
            <a:pPr marL="285750" indent="-285750">
              <a:lnSpc>
                <a:spcPct val="150000"/>
              </a:lnSpc>
              <a:buFont typeface="Arial" panose="020B0604020202020204" pitchFamily="34" charset="0"/>
              <a:buChar char="•"/>
            </a:pPr>
            <a:r>
              <a:rPr lang="en-US" dirty="0">
                <a:solidFill>
                  <a:schemeClr val="tx1">
                    <a:lumMod val="75000"/>
                    <a:lumOff val="25000"/>
                  </a:schemeClr>
                </a:solidFill>
              </a:rPr>
              <a:t>object: Pour </a:t>
            </a:r>
            <a:r>
              <a:rPr lang="en-US" dirty="0" err="1">
                <a:solidFill>
                  <a:schemeClr val="tx1">
                    <a:lumMod val="75000"/>
                    <a:lumOff val="25000"/>
                  </a:schemeClr>
                </a:solidFill>
              </a:rPr>
              <a:t>une</a:t>
            </a:r>
            <a:r>
              <a:rPr lang="en-US" dirty="0">
                <a:solidFill>
                  <a:schemeClr val="tx1">
                    <a:lumMod val="75000"/>
                    <a:lumOff val="25000"/>
                  </a:schemeClr>
                </a:solidFill>
              </a:rPr>
              <a:t> interaction avec les </a:t>
            </a:r>
            <a:r>
              <a:rPr lang="en-US" dirty="0" err="1">
                <a:solidFill>
                  <a:schemeClr val="tx1">
                    <a:lumMod val="75000"/>
                    <a:lumOff val="25000"/>
                  </a:schemeClr>
                </a:solidFill>
              </a:rPr>
              <a:t>objets</a:t>
            </a:r>
            <a:r>
              <a:rPr lang="en-US" dirty="0">
                <a:solidFill>
                  <a:schemeClr val="tx1">
                    <a:lumMod val="75000"/>
                    <a:lumOff val="25000"/>
                  </a:schemeClr>
                </a:solidFill>
              </a:rPr>
              <a:t> JSON</a:t>
            </a: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19</a:t>
            </a:fld>
            <a:endParaRPr lang="fr-FR" noProof="0" dirty="0"/>
          </a:p>
        </p:txBody>
      </p:sp>
    </p:spTree>
    <p:extLst>
      <p:ext uri="{BB962C8B-B14F-4D97-AF65-F5344CB8AC3E}">
        <p14:creationId xmlns:p14="http://schemas.microsoft.com/office/powerpoint/2010/main" val="4142396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25</a:t>
            </a:fld>
            <a:endParaRPr lang="fr-FR" noProof="0" dirty="0"/>
          </a:p>
        </p:txBody>
      </p:sp>
    </p:spTree>
    <p:extLst>
      <p:ext uri="{BB962C8B-B14F-4D97-AF65-F5344CB8AC3E}">
        <p14:creationId xmlns:p14="http://schemas.microsoft.com/office/powerpoint/2010/main" val="2921555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4" name="Image 3" descr="Une image contenant bâtiment&#10;&#10;Description générée automatiquement">
            <a:extLst>
              <a:ext uri="{FF2B5EF4-FFF2-40B4-BE49-F238E27FC236}">
                <a16:creationId xmlns:a16="http://schemas.microsoft.com/office/drawing/2014/main" id="{A0BD8E3A-C78F-4E09-AA9D-BD4DC4C942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000"/>
          <a:stretch/>
        </p:blipFill>
        <p:spPr>
          <a:xfrm>
            <a:off x="0" y="0"/>
            <a:ext cx="12192000" cy="6858000"/>
          </a:xfrm>
          <a:prstGeom prst="rect">
            <a:avLst/>
          </a:prstGeom>
        </p:spPr>
      </p:pic>
      <p:sp>
        <p:nvSpPr>
          <p:cNvPr id="2" name="Titre 1"/>
          <p:cNvSpPr>
            <a:spLocks noGrp="1"/>
          </p:cNvSpPr>
          <p:nvPr>
            <p:ph type="title"/>
          </p:nvPr>
        </p:nvSpPr>
        <p:spPr>
          <a:xfrm>
            <a:off x="521207" y="448056"/>
            <a:ext cx="11255157" cy="640080"/>
          </a:xfrm>
          <a:solidFill>
            <a:schemeClr val="bg1"/>
          </a:solidFill>
          <a:ln>
            <a:solidFill>
              <a:srgbClr val="0070C0"/>
            </a:solidFill>
          </a:ln>
          <a:effectLst/>
        </p:spPr>
        <p:txBody>
          <a:bodyPr rtlCol="0"/>
          <a:lstStyle/>
          <a:p>
            <a:pPr rtl="0"/>
            <a:r>
              <a:rPr lang="fr-FR" noProof="0" dirty="0"/>
              <a:t>Modifiez le style du titre</a:t>
            </a:r>
          </a:p>
        </p:txBody>
      </p:sp>
      <p:sp>
        <p:nvSpPr>
          <p:cNvPr id="5" name="Espace réservé de la date 3">
            <a:extLst>
              <a:ext uri="{FF2B5EF4-FFF2-40B4-BE49-F238E27FC236}">
                <a16:creationId xmlns:a16="http://schemas.microsoft.com/office/drawing/2014/main" id="{EA06D4EA-8BF6-4BEE-880F-0A36D7A4F9C9}"/>
              </a:ext>
            </a:extLst>
          </p:cNvPr>
          <p:cNvSpPr>
            <a:spLocks noGrp="1"/>
          </p:cNvSpPr>
          <p:nvPr>
            <p:ph type="dt" sz="half" idx="2"/>
          </p:nvPr>
        </p:nvSpPr>
        <p:spPr>
          <a:xfrm>
            <a:off x="539496" y="6203952"/>
            <a:ext cx="1538686"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029442F1-454F-49E4-962F-A0BCC67620ED}" type="datetime1">
              <a:rPr lang="fr-FR" noProof="0" smtClean="0"/>
              <a:t>28/06/2020</a:t>
            </a:fld>
            <a:endParaRPr lang="fr-FR" noProof="0" dirty="0"/>
          </a:p>
        </p:txBody>
      </p:sp>
      <p:sp>
        <p:nvSpPr>
          <p:cNvPr id="6" name="Espace réservé du pied de page 4">
            <a:extLst>
              <a:ext uri="{FF2B5EF4-FFF2-40B4-BE49-F238E27FC236}">
                <a16:creationId xmlns:a16="http://schemas.microsoft.com/office/drawing/2014/main" id="{5E57C6FD-87AD-4ABF-8267-082672F2C211}"/>
              </a:ext>
            </a:extLst>
          </p:cNvPr>
          <p:cNvSpPr>
            <a:spLocks noGrp="1"/>
          </p:cNvSpPr>
          <p:nvPr>
            <p:ph type="ftr" sz="quarter" idx="3"/>
          </p:nvPr>
        </p:nvSpPr>
        <p:spPr>
          <a:xfrm>
            <a:off x="2078182" y="6203952"/>
            <a:ext cx="7836408"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r>
              <a:rPr lang="fr-FR" noProof="0"/>
              <a:t>ORSYS Formation - Bassem Seddik - Depuis JavaScript vers TypeScript</a:t>
            </a:r>
            <a:endParaRPr lang="fr-FR" noProof="0" dirty="0"/>
          </a:p>
        </p:txBody>
      </p:sp>
      <p:sp>
        <p:nvSpPr>
          <p:cNvPr id="8" name="Espace réservé du numéro de diapositive 5">
            <a:extLst>
              <a:ext uri="{FF2B5EF4-FFF2-40B4-BE49-F238E27FC236}">
                <a16:creationId xmlns:a16="http://schemas.microsoft.com/office/drawing/2014/main" id="{A0250CD3-5B66-4903-95A4-DD273098D2AB}"/>
              </a:ext>
            </a:extLst>
          </p:cNvPr>
          <p:cNvSpPr>
            <a:spLocks noGrp="1"/>
          </p:cNvSpPr>
          <p:nvPr>
            <p:ph type="sldNum" sz="quarter" idx="4"/>
          </p:nvPr>
        </p:nvSpPr>
        <p:spPr>
          <a:xfrm>
            <a:off x="9914590" y="6203952"/>
            <a:ext cx="1737914"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sp>
        <p:nvSpPr>
          <p:cNvPr id="9" name="Espace réservé du contenu 2">
            <a:extLst>
              <a:ext uri="{FF2B5EF4-FFF2-40B4-BE49-F238E27FC236}">
                <a16:creationId xmlns:a16="http://schemas.microsoft.com/office/drawing/2014/main" id="{D0A4FB49-8F6D-4AAE-A9F6-A3E33BA7F26A}"/>
              </a:ext>
            </a:extLst>
          </p:cNvPr>
          <p:cNvSpPr>
            <a:spLocks noGrp="1"/>
          </p:cNvSpPr>
          <p:nvPr>
            <p:ph sz="quarter" idx="10"/>
          </p:nvPr>
        </p:nvSpPr>
        <p:spPr>
          <a:xfrm>
            <a:off x="539496" y="1435607"/>
            <a:ext cx="11113008" cy="4521841"/>
          </a:xfrm>
          <a:solidFill>
            <a:schemeClr val="bg1"/>
          </a:solidFill>
        </p:spPr>
        <p:txBody>
          <a:bodyPr vert="horz" lIns="91440" tIns="45720" rIns="91440" bIns="45720" rtlCol="0">
            <a:normAutofit/>
          </a:bodyPr>
          <a:lstStyle>
            <a:lvl1pPr>
              <a:spcBef>
                <a:spcPts val="0"/>
              </a:spcBef>
              <a:spcAft>
                <a:spcPts val="0"/>
              </a:spcAft>
              <a:defRPr lang="en-US" sz="1600" smtClean="0">
                <a:solidFill>
                  <a:schemeClr val="tx1">
                    <a:lumMod val="75000"/>
                    <a:lumOff val="25000"/>
                  </a:schemeClr>
                </a:solidFill>
              </a:defRPr>
            </a:lvl1pPr>
            <a:lvl2pPr>
              <a:spcBef>
                <a:spcPts val="0"/>
              </a:spcBef>
              <a:spcAft>
                <a:spcPts val="0"/>
              </a:spcAft>
              <a:defRPr lang="en-US" sz="1600" smtClean="0">
                <a:solidFill>
                  <a:schemeClr val="tx1">
                    <a:lumMod val="75000"/>
                    <a:lumOff val="25000"/>
                  </a:schemeClr>
                </a:solidFill>
              </a:defRPr>
            </a:lvl2pPr>
            <a:lvl3pPr>
              <a:spcBef>
                <a:spcPts val="0"/>
              </a:spcBef>
              <a:spcAft>
                <a:spcPts val="0"/>
              </a:spcAft>
              <a:defRPr lang="en-US" sz="1600" smtClean="0">
                <a:solidFill>
                  <a:schemeClr val="tx1">
                    <a:lumMod val="75000"/>
                    <a:lumOff val="25000"/>
                  </a:schemeClr>
                </a:solidFill>
              </a:defRPr>
            </a:lvl3pPr>
            <a:lvl4pPr>
              <a:spcBef>
                <a:spcPts val="0"/>
              </a:spcBef>
              <a:spcAft>
                <a:spcPts val="0"/>
              </a:spcAft>
              <a:defRPr lang="en-US" sz="1600" smtClean="0">
                <a:solidFill>
                  <a:schemeClr val="tx1">
                    <a:lumMod val="75000"/>
                    <a:lumOff val="25000"/>
                  </a:schemeClr>
                </a:solidFill>
              </a:defRPr>
            </a:lvl4pPr>
            <a:lvl5pPr>
              <a:spcBef>
                <a:spcPts val="0"/>
              </a:spcBef>
              <a:spcAft>
                <a:spcPts val="0"/>
              </a:spcAft>
              <a:defRPr lang="en-US" sz="16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dirty="0"/>
              <a:t>Cliquez pour modifier les styles du texte du masque</a:t>
            </a:r>
          </a:p>
          <a:p>
            <a:pPr marL="0" lvl="1" indent="0" rtl="0">
              <a:lnSpc>
                <a:spcPct val="150000"/>
              </a:lnSpc>
              <a:spcBef>
                <a:spcPts val="1000"/>
              </a:spcBef>
              <a:spcAft>
                <a:spcPts val="1200"/>
              </a:spcAft>
              <a:buNone/>
            </a:pPr>
            <a:r>
              <a:rPr lang="fr-FR" noProof="0" dirty="0"/>
              <a:t>Deuxième niveau</a:t>
            </a:r>
          </a:p>
          <a:p>
            <a:pPr marL="0" lvl="2" indent="0" rtl="0">
              <a:lnSpc>
                <a:spcPct val="150000"/>
              </a:lnSpc>
              <a:spcBef>
                <a:spcPts val="1000"/>
              </a:spcBef>
              <a:spcAft>
                <a:spcPts val="1200"/>
              </a:spcAft>
              <a:buNone/>
            </a:pPr>
            <a:r>
              <a:rPr lang="fr-FR" noProof="0" dirty="0"/>
              <a:t>Troisième niveau</a:t>
            </a:r>
          </a:p>
          <a:p>
            <a:pPr marL="0" lvl="3" indent="0" rtl="0">
              <a:lnSpc>
                <a:spcPct val="150000"/>
              </a:lnSpc>
              <a:spcBef>
                <a:spcPts val="1000"/>
              </a:spcBef>
              <a:spcAft>
                <a:spcPts val="1200"/>
              </a:spcAft>
              <a:buNone/>
            </a:pPr>
            <a:r>
              <a:rPr lang="fr-FR" noProof="0" dirty="0"/>
              <a:t>Quatrième niveau</a:t>
            </a:r>
          </a:p>
          <a:p>
            <a:pPr marL="0" lvl="4" indent="0" rtl="0">
              <a:lnSpc>
                <a:spcPct val="150000"/>
              </a:lnSpc>
              <a:spcBef>
                <a:spcPts val="1000"/>
              </a:spcBef>
              <a:spcAft>
                <a:spcPts val="1200"/>
              </a:spcAft>
              <a:buNone/>
            </a:pPr>
            <a:r>
              <a:rPr lang="fr-FR" noProof="0" dirty="0"/>
              <a:t>Cinquième niveau</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10983132" cy="640080"/>
          </a:xfrm>
        </p:spPr>
        <p:txBody>
          <a:bodyPr rtlCol="0" anchor="b" anchorCtr="0">
            <a:normAutofit/>
          </a:bodyPr>
          <a:lstStyle>
            <a:lvl1pPr>
              <a:defRPr sz="2800">
                <a:solidFill>
                  <a:schemeClr val="bg2">
                    <a:lumMod val="25000"/>
                  </a:schemeClr>
                </a:solidFill>
              </a:defRPr>
            </a:lvl1pPr>
          </a:lstStyle>
          <a:p>
            <a:pPr rtl="0"/>
            <a:r>
              <a:rPr lang="fr-FR" noProof="0" dirty="0"/>
              <a:t>Modifiez le style du titre</a:t>
            </a:r>
          </a:p>
        </p:txBody>
      </p:sp>
      <p:sp>
        <p:nvSpPr>
          <p:cNvPr id="3" name="Espace réservé du contenu 2"/>
          <p:cNvSpPr>
            <a:spLocks noGrp="1"/>
          </p:cNvSpPr>
          <p:nvPr>
            <p:ph sz="quarter" idx="10"/>
          </p:nvPr>
        </p:nvSpPr>
        <p:spPr>
          <a:xfrm>
            <a:off x="539495" y="1435607"/>
            <a:ext cx="10964843" cy="4521841"/>
          </a:xfrm>
        </p:spPr>
        <p:txBody>
          <a:bodyPr vert="horz" lIns="91440" tIns="45720" rIns="91440" bIns="45720" rtlCol="0">
            <a:normAutofit/>
          </a:bodyPr>
          <a:lstStyle>
            <a:lvl1pPr>
              <a:spcBef>
                <a:spcPts val="0"/>
              </a:spcBef>
              <a:spcAft>
                <a:spcPts val="0"/>
              </a:spcAft>
              <a:defRPr lang="en-US" sz="1600" smtClean="0">
                <a:solidFill>
                  <a:schemeClr val="tx1">
                    <a:lumMod val="75000"/>
                    <a:lumOff val="25000"/>
                  </a:schemeClr>
                </a:solidFill>
              </a:defRPr>
            </a:lvl1pPr>
            <a:lvl2pPr>
              <a:spcBef>
                <a:spcPts val="0"/>
              </a:spcBef>
              <a:spcAft>
                <a:spcPts val="0"/>
              </a:spcAft>
              <a:defRPr lang="en-US" sz="1600" smtClean="0">
                <a:solidFill>
                  <a:schemeClr val="tx1">
                    <a:lumMod val="75000"/>
                    <a:lumOff val="25000"/>
                  </a:schemeClr>
                </a:solidFill>
              </a:defRPr>
            </a:lvl2pPr>
            <a:lvl3pPr>
              <a:spcBef>
                <a:spcPts val="0"/>
              </a:spcBef>
              <a:spcAft>
                <a:spcPts val="0"/>
              </a:spcAft>
              <a:defRPr lang="en-US" sz="1600" smtClean="0">
                <a:solidFill>
                  <a:schemeClr val="tx1">
                    <a:lumMod val="75000"/>
                    <a:lumOff val="25000"/>
                  </a:schemeClr>
                </a:solidFill>
              </a:defRPr>
            </a:lvl3pPr>
            <a:lvl4pPr>
              <a:spcBef>
                <a:spcPts val="0"/>
              </a:spcBef>
              <a:spcAft>
                <a:spcPts val="0"/>
              </a:spcAft>
              <a:defRPr lang="en-US" sz="1600" smtClean="0">
                <a:solidFill>
                  <a:schemeClr val="tx1">
                    <a:lumMod val="75000"/>
                    <a:lumOff val="25000"/>
                  </a:schemeClr>
                </a:solidFill>
              </a:defRPr>
            </a:lvl4pPr>
            <a:lvl5pPr>
              <a:spcBef>
                <a:spcPts val="0"/>
              </a:spcBef>
              <a:spcAft>
                <a:spcPts val="0"/>
              </a:spcAft>
              <a:defRPr lang="en-US" sz="16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dirty="0"/>
              <a:t>Cliquez pour modifier les styles du texte du masque</a:t>
            </a:r>
          </a:p>
          <a:p>
            <a:pPr marL="0" lvl="1" indent="0" rtl="0">
              <a:lnSpc>
                <a:spcPct val="150000"/>
              </a:lnSpc>
              <a:spcBef>
                <a:spcPts val="1000"/>
              </a:spcBef>
              <a:spcAft>
                <a:spcPts val="1200"/>
              </a:spcAft>
              <a:buNone/>
            </a:pPr>
            <a:r>
              <a:rPr lang="fr-FR" noProof="0" dirty="0"/>
              <a:t>Deuxième niveau</a:t>
            </a:r>
          </a:p>
          <a:p>
            <a:pPr marL="0" lvl="2" indent="0" rtl="0">
              <a:lnSpc>
                <a:spcPct val="150000"/>
              </a:lnSpc>
              <a:spcBef>
                <a:spcPts val="1000"/>
              </a:spcBef>
              <a:spcAft>
                <a:spcPts val="1200"/>
              </a:spcAft>
              <a:buNone/>
            </a:pPr>
            <a:r>
              <a:rPr lang="fr-FR" noProof="0" dirty="0"/>
              <a:t>Troisième niveau</a:t>
            </a:r>
          </a:p>
          <a:p>
            <a:pPr marL="0" lvl="3" indent="0" rtl="0">
              <a:lnSpc>
                <a:spcPct val="150000"/>
              </a:lnSpc>
              <a:spcBef>
                <a:spcPts val="1000"/>
              </a:spcBef>
              <a:spcAft>
                <a:spcPts val="1200"/>
              </a:spcAft>
              <a:buNone/>
            </a:pPr>
            <a:r>
              <a:rPr lang="fr-FR" noProof="0" dirty="0"/>
              <a:t>Quatrième niveau</a:t>
            </a:r>
          </a:p>
          <a:p>
            <a:pPr marL="0" lvl="4" indent="0" rtl="0">
              <a:lnSpc>
                <a:spcPct val="150000"/>
              </a:lnSpc>
              <a:spcBef>
                <a:spcPts val="1000"/>
              </a:spcBef>
              <a:spcAft>
                <a:spcPts val="1200"/>
              </a:spcAft>
              <a:buNone/>
            </a:pPr>
            <a:r>
              <a:rPr lang="fr-FR" noProof="0" dirty="0"/>
              <a:t>Cinquième niveau</a:t>
            </a:r>
          </a:p>
        </p:txBody>
      </p:sp>
      <p:sp>
        <p:nvSpPr>
          <p:cNvPr id="10" name="Espace réservé de la date 3">
            <a:extLst>
              <a:ext uri="{FF2B5EF4-FFF2-40B4-BE49-F238E27FC236}">
                <a16:creationId xmlns:a16="http://schemas.microsoft.com/office/drawing/2014/main" id="{40FA1FE3-E78C-46F1-A57B-DD30FACEEA06}"/>
              </a:ext>
            </a:extLst>
          </p:cNvPr>
          <p:cNvSpPr>
            <a:spLocks noGrp="1"/>
          </p:cNvSpPr>
          <p:nvPr>
            <p:ph type="dt" sz="half" idx="2"/>
          </p:nvPr>
        </p:nvSpPr>
        <p:spPr>
          <a:xfrm>
            <a:off x="539496" y="6203952"/>
            <a:ext cx="1538686"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FAD3C3A8-62C4-487B-B2DF-B38D2FA9968D}" type="datetime1">
              <a:rPr lang="fr-FR" noProof="0" smtClean="0"/>
              <a:t>28/06/2020</a:t>
            </a:fld>
            <a:endParaRPr lang="fr-FR" noProof="0" dirty="0"/>
          </a:p>
        </p:txBody>
      </p:sp>
      <p:sp>
        <p:nvSpPr>
          <p:cNvPr id="11" name="Espace réservé du pied de page 4">
            <a:extLst>
              <a:ext uri="{FF2B5EF4-FFF2-40B4-BE49-F238E27FC236}">
                <a16:creationId xmlns:a16="http://schemas.microsoft.com/office/drawing/2014/main" id="{BD376F26-BD60-4D52-A629-20262F167B31}"/>
              </a:ext>
            </a:extLst>
          </p:cNvPr>
          <p:cNvSpPr>
            <a:spLocks noGrp="1"/>
          </p:cNvSpPr>
          <p:nvPr>
            <p:ph type="ftr" sz="quarter" idx="3"/>
          </p:nvPr>
        </p:nvSpPr>
        <p:spPr>
          <a:xfrm>
            <a:off x="2078182" y="6203952"/>
            <a:ext cx="7836408"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r>
              <a:rPr lang="fr-FR" noProof="0"/>
              <a:t>ORSYS Formation - Bassem Seddik - Depuis JavaScript vers TypeScript</a:t>
            </a:r>
            <a:endParaRPr lang="fr-FR" noProof="0" dirty="0"/>
          </a:p>
        </p:txBody>
      </p:sp>
      <p:sp>
        <p:nvSpPr>
          <p:cNvPr id="13" name="Espace réservé du numéro de diapositive 5">
            <a:extLst>
              <a:ext uri="{FF2B5EF4-FFF2-40B4-BE49-F238E27FC236}">
                <a16:creationId xmlns:a16="http://schemas.microsoft.com/office/drawing/2014/main" id="{BEB723AF-2A01-4C2E-AD47-3740416CF8DD}"/>
              </a:ext>
            </a:extLst>
          </p:cNvPr>
          <p:cNvSpPr>
            <a:spLocks noGrp="1"/>
          </p:cNvSpPr>
          <p:nvPr>
            <p:ph type="sldNum" sz="quarter" idx="4"/>
          </p:nvPr>
        </p:nvSpPr>
        <p:spPr>
          <a:xfrm>
            <a:off x="9914590" y="6203952"/>
            <a:ext cx="1737914"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007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253999" y="2560320"/>
            <a:ext cx="11682101" cy="3977640"/>
          </a:xfrm>
        </p:spPr>
        <p:txBody>
          <a:bodyPr vert="horz" lIns="91440" tIns="45720" rIns="91440" bIns="45720" rtlCol="0">
            <a:normAutofit/>
          </a:bodyPr>
          <a:lstStyle>
            <a:lvl1pPr>
              <a:spcBef>
                <a:spcPts val="0"/>
              </a:spcBef>
              <a:spcAft>
                <a:spcPts val="0"/>
              </a:spcAft>
              <a:defRPr lang="en-US" sz="3200" smtClean="0">
                <a:solidFill>
                  <a:schemeClr val="tx1">
                    <a:lumMod val="75000"/>
                    <a:lumOff val="25000"/>
                  </a:schemeClr>
                </a:solidFill>
                <a:latin typeface="+mj-lt"/>
              </a:defRPr>
            </a:lvl1pPr>
            <a:lvl2pPr marL="0" indent="0">
              <a:spcBef>
                <a:spcPts val="0"/>
              </a:spcBef>
              <a:spcAft>
                <a:spcPts val="0"/>
              </a:spcAft>
              <a:buFont typeface="Arial" panose="020B0604020202020204" pitchFamily="34" charset="0"/>
              <a:buNone/>
              <a:defRPr lang="en-US" sz="1600" dirty="0" smtClean="0">
                <a:solidFill>
                  <a:schemeClr val="tx1">
                    <a:lumMod val="75000"/>
                    <a:lumOff val="25000"/>
                  </a:schemeClr>
                </a:solidFill>
              </a:defRPr>
            </a:lvl2pPr>
            <a:lvl3pPr marL="0" indent="0">
              <a:spcBef>
                <a:spcPts val="0"/>
              </a:spcBef>
              <a:spcAft>
                <a:spcPts val="0"/>
              </a:spcAft>
              <a:buFont typeface="Arial" panose="020B0604020202020204" pitchFamily="34" charset="0"/>
              <a:buNone/>
              <a:defRPr lang="en-US" sz="1600" dirty="0" smtClean="0">
                <a:solidFill>
                  <a:schemeClr val="tx1">
                    <a:lumMod val="75000"/>
                    <a:lumOff val="25000"/>
                  </a:schemeClr>
                </a:solidFill>
              </a:defRPr>
            </a:lvl3pPr>
            <a:lvl4pPr marL="0" indent="0">
              <a:spcBef>
                <a:spcPts val="0"/>
              </a:spcBef>
              <a:spcAft>
                <a:spcPts val="0"/>
              </a:spcAft>
              <a:buFont typeface="Arial" panose="020B0604020202020204" pitchFamily="34" charset="0"/>
              <a:buNone/>
              <a:defRPr lang="en-US" sz="1600" dirty="0" smtClean="0">
                <a:solidFill>
                  <a:schemeClr val="tx1">
                    <a:lumMod val="75000"/>
                    <a:lumOff val="25000"/>
                  </a:schemeClr>
                </a:solidFill>
              </a:defRPr>
            </a:lvl4pPr>
            <a:lvl5pPr marL="0" indent="0">
              <a:spcBef>
                <a:spcPts val="0"/>
              </a:spcBef>
              <a:spcAft>
                <a:spcPts val="0"/>
              </a:spcAft>
              <a:buFont typeface="Arial" panose="020B0604020202020204" pitchFamily="34" charset="0"/>
              <a:buNone/>
              <a:defRPr lang="en-US" sz="16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dirty="0"/>
              <a:t>Cliquez pour modifier les styles du texte du masque</a:t>
            </a:r>
          </a:p>
          <a:p>
            <a:pPr marL="228600" lvl="1" indent="-228600" rtl="0">
              <a:lnSpc>
                <a:spcPct val="150000"/>
              </a:lnSpc>
              <a:spcBef>
                <a:spcPts val="1000"/>
              </a:spcBef>
              <a:spcAft>
                <a:spcPts val="1200"/>
              </a:spcAft>
            </a:pPr>
            <a:r>
              <a:rPr lang="fr-FR" noProof="0" dirty="0"/>
              <a:t>Deuxième niveau</a:t>
            </a:r>
          </a:p>
          <a:p>
            <a:pPr marL="285750" lvl="2" indent="-285750" rtl="0">
              <a:lnSpc>
                <a:spcPct val="150000"/>
              </a:lnSpc>
              <a:spcBef>
                <a:spcPts val="1000"/>
              </a:spcBef>
              <a:spcAft>
                <a:spcPts val="1200"/>
              </a:spcAft>
            </a:pPr>
            <a:r>
              <a:rPr lang="fr-FR" noProof="0" dirty="0"/>
              <a:t>Troisième niveau</a:t>
            </a:r>
          </a:p>
          <a:p>
            <a:pPr marL="285750" lvl="3" indent="-285750" rtl="0">
              <a:lnSpc>
                <a:spcPct val="150000"/>
              </a:lnSpc>
              <a:spcBef>
                <a:spcPts val="1000"/>
              </a:spcBef>
              <a:spcAft>
                <a:spcPts val="1200"/>
              </a:spcAft>
            </a:pPr>
            <a:r>
              <a:rPr lang="fr-FR" noProof="0" dirty="0"/>
              <a:t>Quatrième niveau</a:t>
            </a:r>
          </a:p>
          <a:p>
            <a:pPr marL="285750" lvl="4" indent="-285750" rtl="0">
              <a:lnSpc>
                <a:spcPct val="150000"/>
              </a:lnSpc>
              <a:spcBef>
                <a:spcPts val="1000"/>
              </a:spcBef>
              <a:spcAft>
                <a:spcPts val="1200"/>
              </a:spcAft>
            </a:pPr>
            <a:r>
              <a:rPr lang="fr-FR" noProof="0" dirty="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7" y="448056"/>
            <a:ext cx="10983131"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7"/>
            <a:ext cx="10964842" cy="4549549"/>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1538686"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AA4DF1A-7070-41A5-9D69-D22F49AEC3C5}" type="datetime1">
              <a:rPr lang="fr-FR" noProof="0" smtClean="0"/>
              <a:t>28/06/2020</a:t>
            </a:fld>
            <a:endParaRPr lang="fr-FR" noProof="0" dirty="0"/>
          </a:p>
        </p:txBody>
      </p:sp>
      <p:sp>
        <p:nvSpPr>
          <p:cNvPr id="5" name="Espace réservé du pied de page 4"/>
          <p:cNvSpPr>
            <a:spLocks noGrp="1"/>
          </p:cNvSpPr>
          <p:nvPr>
            <p:ph type="ftr" sz="quarter" idx="3"/>
          </p:nvPr>
        </p:nvSpPr>
        <p:spPr>
          <a:xfrm>
            <a:off x="2078182" y="6203952"/>
            <a:ext cx="7836408"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r>
              <a:rPr lang="fr-FR" noProof="0"/>
              <a:t>ORSYS Formation - Bassem Seddik - Depuis JavaScript vers TypeScript</a:t>
            </a:r>
            <a:endParaRPr lang="fr-FR" noProof="0" dirty="0"/>
          </a:p>
        </p:txBody>
      </p:sp>
      <p:sp>
        <p:nvSpPr>
          <p:cNvPr id="6" name="Espace réservé du numéro de diapositive 5"/>
          <p:cNvSpPr>
            <a:spLocks noGrp="1"/>
          </p:cNvSpPr>
          <p:nvPr>
            <p:ph type="sldNum" sz="quarter" idx="4"/>
          </p:nvPr>
        </p:nvSpPr>
        <p:spPr>
          <a:xfrm>
            <a:off x="9914590" y="6203952"/>
            <a:ext cx="1737914"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007AC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0"/>
        </a:spcAft>
        <a:buFontTx/>
        <a:buNone/>
        <a:defRPr lang="en-US" sz="28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0"/>
        </a:spcAft>
        <a:buFont typeface="Arial" panose="020B0604020202020204" pitchFamily="34" charset="0"/>
        <a:buChar char="•"/>
        <a:defRPr lang="en-US" sz="18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0"/>
        </a:spcAft>
        <a:buFont typeface="Arial" panose="020B0604020202020204" pitchFamily="34" charset="0"/>
        <a:buChar char="•"/>
        <a:defRPr lang="en-US" sz="18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0"/>
        </a:spcAft>
        <a:buFont typeface="Arial" panose="020B0604020202020204" pitchFamily="34" charset="0"/>
        <a:buChar char="•"/>
        <a:defRPr lang="en-US" sz="18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typescriptlang.org/play/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ebpack.js.org/guides/typescrip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127.0.0.1:550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s://github.com/bassemSeddik/formationJS-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ypescriptlang.org/pl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nodejs.org/en/" TargetMode="External"/><Relationship Id="rId4" Type="http://schemas.openxmlformats.org/officeDocument/2006/relationships/hyperlink" Target="http://www.typescriptlang.or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0780" y="3489357"/>
            <a:ext cx="10515600" cy="1486308"/>
          </a:xfrm>
          <a:noFill/>
          <a:ln>
            <a:noFill/>
          </a:ln>
        </p:spPr>
        <p:txBody>
          <a:bodyPr rtlCol="0" anchor="ctr" anchorCtr="0">
            <a:normAutofit/>
          </a:bodyPr>
          <a:lstStyle/>
          <a:p>
            <a:pPr rtl="0"/>
            <a:r>
              <a:rPr lang="fr-FR" sz="6000" b="1" dirty="0"/>
              <a:t>PATIE2: Passage à TypeScript</a:t>
            </a:r>
          </a:p>
        </p:txBody>
      </p:sp>
      <p:sp>
        <p:nvSpPr>
          <p:cNvPr id="3" name="Sous-titre 2"/>
          <p:cNvSpPr>
            <a:spLocks noGrp="1"/>
          </p:cNvSpPr>
          <p:nvPr>
            <p:ph type="subTitle" idx="4294967295"/>
          </p:nvPr>
        </p:nvSpPr>
        <p:spPr>
          <a:xfrm>
            <a:off x="820780" y="4975665"/>
            <a:ext cx="9582736" cy="1137793"/>
          </a:xfrm>
        </p:spPr>
        <p:txBody>
          <a:bodyPr rtlCol="0">
            <a:noAutofit/>
          </a:bodyPr>
          <a:lstStyle/>
          <a:p>
            <a:pPr marL="0" indent="0" rtl="0">
              <a:buNone/>
            </a:pPr>
            <a:r>
              <a:rPr lang="fr-FR" sz="2400" b="1" dirty="0">
                <a:latin typeface="+mj-lt"/>
              </a:rPr>
              <a:t>Fondements et exemples pratiques</a:t>
            </a:r>
          </a:p>
          <a:p>
            <a:pPr marL="0" indent="0" rtl="0">
              <a:buNone/>
            </a:pPr>
            <a:r>
              <a:rPr lang="fr-FR" sz="1800" b="1" dirty="0">
                <a:latin typeface="+mj-lt"/>
              </a:rPr>
              <a:t>Formateur : Bassem SEDDIK</a:t>
            </a:r>
          </a:p>
        </p:txBody>
      </p:sp>
      <p:pic>
        <p:nvPicPr>
          <p:cNvPr id="6" name="Image 5" descr="Une image contenant ordinateur&#10;&#10;Description générée automatiquement">
            <a:extLst>
              <a:ext uri="{FF2B5EF4-FFF2-40B4-BE49-F238E27FC236}">
                <a16:creationId xmlns:a16="http://schemas.microsoft.com/office/drawing/2014/main" id="{0317EDE7-1296-468A-B296-AEC4AB4EED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4" y="91056"/>
            <a:ext cx="11981242" cy="2919429"/>
          </a:xfrm>
          <a:prstGeom prst="rect">
            <a:avLst/>
          </a:prstGeom>
        </p:spPr>
      </p:pic>
      <p:pic>
        <p:nvPicPr>
          <p:cNvPr id="7" name="Image 6" descr="Une image contenant dessin&#10;&#10;Description générée automatiquement">
            <a:extLst>
              <a:ext uri="{FF2B5EF4-FFF2-40B4-BE49-F238E27FC236}">
                <a16:creationId xmlns:a16="http://schemas.microsoft.com/office/drawing/2014/main" id="{1F545CBC-4EA7-4698-AFC9-0E31924DC9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68" y="6087240"/>
            <a:ext cx="2346960" cy="679704"/>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dirty="0"/>
              <a:t>7) Les bases de TypeScript</a:t>
            </a:r>
            <a:r>
              <a:rPr lang="fr-FR" sz="4400" b="1" dirty="0"/>
              <a:t> </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a:bodyPr>
          <a:lstStyle/>
          <a:p>
            <a:pPr marL="514350" indent="-514350">
              <a:buFont typeface="+mj-lt"/>
              <a:buAutoNum type="arabicPeriod"/>
            </a:pPr>
            <a:r>
              <a:rPr lang="fr-FR" dirty="0"/>
              <a:t>Les types de base</a:t>
            </a:r>
          </a:p>
          <a:p>
            <a:pPr marL="514350" indent="-514350">
              <a:buFont typeface="+mj-lt"/>
              <a:buAutoNum type="arabicPeriod"/>
            </a:pPr>
            <a:r>
              <a:rPr lang="fr-FR" dirty="0"/>
              <a:t>Déclaration de variables</a:t>
            </a:r>
          </a:p>
          <a:p>
            <a:pPr marL="514350" indent="-514350">
              <a:buFont typeface="+mj-lt"/>
              <a:buAutoNum type="arabicPeriod"/>
            </a:pPr>
            <a:r>
              <a:rPr lang="fr-FR" dirty="0"/>
              <a:t>Les fonctions : les bases, </a:t>
            </a:r>
            <a:r>
              <a:rPr lang="fr-FR" dirty="0" err="1"/>
              <a:t>this</a:t>
            </a:r>
            <a:r>
              <a:rPr lang="fr-FR" dirty="0"/>
              <a:t>, surcharge</a:t>
            </a:r>
          </a:p>
          <a:p>
            <a:pPr marL="342900" indent="-342900">
              <a:lnSpc>
                <a:spcPct val="170000"/>
              </a:lnSpc>
              <a:spcBef>
                <a:spcPts val="0"/>
              </a:spcBef>
              <a:spcAft>
                <a:spcPts val="0"/>
              </a:spcAft>
              <a:buFont typeface="+mj-lt"/>
              <a:buAutoNum type="arabicPeriod"/>
            </a:pPr>
            <a:endParaRPr lang="fr-FR" sz="1400" b="1"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220788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fr-FR" dirty="0"/>
              <a:t>7.1-Les types de base</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normAutofit/>
          </a:bodyPr>
          <a:lstStyle/>
          <a:p>
            <a:r>
              <a:rPr lang="fr-FR" dirty="0"/>
              <a:t>Le principal avantage de TypeScript est son apport des </a:t>
            </a:r>
            <a:r>
              <a:rPr lang="fr-FR" b="1" dirty="0">
                <a:solidFill>
                  <a:srgbClr val="0070C0"/>
                </a:solidFill>
              </a:rPr>
              <a:t>types de données</a:t>
            </a:r>
            <a:r>
              <a:rPr lang="fr-FR" dirty="0"/>
              <a:t>. </a:t>
            </a:r>
          </a:p>
          <a:p>
            <a:pPr marL="285750" indent="-285750">
              <a:buFont typeface="Arial" panose="020B0604020202020204" pitchFamily="34" charset="0"/>
              <a:buChar char="•"/>
            </a:pPr>
            <a:r>
              <a:rPr lang="fr-FR" dirty="0"/>
              <a:t>Si vous avez développé sous un autre langage, (C #, C ++, Java, python, etc.) vous allez peut-être vous sentir </a:t>
            </a:r>
            <a:r>
              <a:rPr lang="fr-FR" dirty="0">
                <a:solidFill>
                  <a:srgbClr val="0070C0"/>
                </a:solidFill>
              </a:rPr>
              <a:t>inconfortable</a:t>
            </a:r>
            <a:r>
              <a:rPr lang="fr-FR" dirty="0"/>
              <a:t> dans un monde où les types n'existent (JavaScript).</a:t>
            </a:r>
          </a:p>
          <a:p>
            <a:pPr marL="285750" indent="-285750">
              <a:buFont typeface="Arial" panose="020B0604020202020204" pitchFamily="34" charset="0"/>
              <a:buChar char="•"/>
            </a:pPr>
            <a:r>
              <a:rPr lang="fr-FR" dirty="0"/>
              <a:t>L’usage des types apporte la </a:t>
            </a:r>
            <a:r>
              <a:rPr lang="fr-FR" dirty="0">
                <a:solidFill>
                  <a:srgbClr val="0070C0"/>
                </a:solidFill>
              </a:rPr>
              <a:t>sécurité</a:t>
            </a:r>
            <a:r>
              <a:rPr lang="fr-FR" dirty="0"/>
              <a:t>: Le compilateur et les outils d'aide au développement peuvent détecter les problèmes dans votre application lors du développement avant de les rencontrer sous des </a:t>
            </a:r>
            <a:r>
              <a:rPr lang="fr-FR" dirty="0">
                <a:solidFill>
                  <a:srgbClr val="0070C0"/>
                </a:solidFill>
              </a:rPr>
              <a:t>exceptions à l'exécution</a:t>
            </a:r>
            <a:r>
              <a:rPr lang="fr-FR" dirty="0"/>
              <a:t>.</a:t>
            </a:r>
          </a:p>
          <a:p>
            <a:pPr marL="285750" indent="-285750">
              <a:buFont typeface="Arial" panose="020B0604020202020204" pitchFamily="34" charset="0"/>
              <a:buChar char="•"/>
            </a:pPr>
            <a:r>
              <a:rPr lang="fr-FR" dirty="0"/>
              <a:t>TypeScript est un </a:t>
            </a:r>
            <a:r>
              <a:rPr lang="fr-FR" b="1" dirty="0">
                <a:solidFill>
                  <a:srgbClr val="0070C0"/>
                </a:solidFill>
              </a:rPr>
              <a:t>langage compilé </a:t>
            </a:r>
            <a:r>
              <a:rPr lang="fr-FR" dirty="0"/>
              <a:t>(non-interprété): Donc les erreurs sont corrigeables avant l'exécution. </a:t>
            </a:r>
          </a:p>
          <a:p>
            <a:endParaRPr lang="fr-FR" b="1" dirty="0"/>
          </a:p>
          <a:p>
            <a:r>
              <a:rPr lang="fr-FR" b="1" dirty="0"/>
              <a:t>Prenons un exemple:</a:t>
            </a:r>
            <a:endParaRPr lang="fr-FR" dirty="0"/>
          </a:p>
          <a:p>
            <a:r>
              <a:rPr lang="fr-FR" dirty="0"/>
              <a:t>Les appels suivants peuvent fonctionner en JavaScript:</a:t>
            </a:r>
            <a:endParaRPr lang="en-US" dirty="0"/>
          </a:p>
          <a:p>
            <a:pPr marL="285750" indent="-285750">
              <a:buFont typeface="Arial" panose="020B0604020202020204" pitchFamily="34" charset="0"/>
              <a:buChar char="•"/>
            </a:pPr>
            <a:r>
              <a:rPr lang="fr-FR" dirty="0"/>
              <a:t>Est-ce une fonction arithmétique de somme de 2 nombres ?</a:t>
            </a:r>
          </a:p>
          <a:p>
            <a:pPr marL="285750" indent="-285750">
              <a:buFont typeface="Arial" panose="020B0604020202020204" pitchFamily="34" charset="0"/>
              <a:buChar char="•"/>
            </a:pPr>
            <a:r>
              <a:rPr lang="fr-FR" dirty="0"/>
              <a:t>Est-ce une fonction de concaténation de 2 mots ? </a:t>
            </a:r>
          </a:p>
        </p:txBody>
      </p:sp>
      <p:sp>
        <p:nvSpPr>
          <p:cNvPr id="8" name="Rectangle 5">
            <a:extLst>
              <a:ext uri="{FF2B5EF4-FFF2-40B4-BE49-F238E27FC236}">
                <a16:creationId xmlns:a16="http://schemas.microsoft.com/office/drawing/2014/main" id="{7DEF6788-58BD-4DE5-9EB0-24ACB3349C14}"/>
              </a:ext>
            </a:extLst>
          </p:cNvPr>
          <p:cNvSpPr>
            <a:spLocks noChangeArrowheads="1"/>
          </p:cNvSpPr>
          <p:nvPr/>
        </p:nvSpPr>
        <p:spPr bwMode="auto">
          <a:xfrm>
            <a:off x="6372182" y="4852118"/>
            <a:ext cx="5280323" cy="1059163"/>
          </a:xfrm>
          <a:prstGeom prst="rect">
            <a:avLst/>
          </a:prstGeom>
          <a:solidFill>
            <a:srgbClr val="FFFFFF"/>
          </a:solidFill>
          <a:ln w="9525">
            <a:solidFill>
              <a:srgbClr val="007AC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 (1, 4); // </a:t>
            </a:r>
            <a:r>
              <a:rPr kumimoji="0" lang="fr-FR" altLang="fr-FR" sz="1600" b="0" i="0" u="none" strike="noStrike" cap="none" normalizeH="0" baseline="0" dirty="0" err="1">
                <a:ln>
                  <a:noFill/>
                </a:ln>
                <a:solidFill>
                  <a:srgbClr val="313131"/>
                </a:solidFill>
                <a:effectLst/>
                <a:latin typeface="Courier New" panose="02070309020205020404" pitchFamily="49" charset="0"/>
              </a:rPr>
              <a:t>result</a:t>
            </a:r>
            <a:r>
              <a:rPr kumimoji="0" lang="fr-FR" altLang="fr-FR" sz="1600" b="0" i="0" u="none" strike="noStrike" cap="none" normalizeH="0" baseline="0" dirty="0">
                <a:ln>
                  <a:noFill/>
                </a:ln>
                <a:solidFill>
                  <a:srgbClr val="313131"/>
                </a:solidFill>
                <a:effectLst/>
                <a:latin typeface="Courier New" panose="02070309020205020404" pitchFamily="49" charset="0"/>
              </a:rPr>
              <a:t>: 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("Birth", "</a:t>
            </a:r>
            <a:r>
              <a:rPr kumimoji="0" lang="fr-FR" altLang="fr-FR" sz="1600" b="0" i="0" u="none" strike="noStrike" cap="none" normalizeH="0" baseline="0" dirty="0" err="1">
                <a:ln>
                  <a:noFill/>
                </a:ln>
                <a:solidFill>
                  <a:srgbClr val="313131"/>
                </a:solidFill>
                <a:effectLst/>
                <a:latin typeface="Courier New" panose="02070309020205020404" pitchFamily="49" charset="0"/>
              </a:rPr>
              <a:t>day</a:t>
            </a:r>
            <a:r>
              <a:rPr kumimoji="0" lang="fr-FR" altLang="fr-FR" sz="1600" b="0" i="0" u="none" strike="noStrike" cap="none" normalizeH="0" baseline="0" dirty="0">
                <a:ln>
                  <a:noFill/>
                </a:ln>
                <a:solidFill>
                  <a:srgbClr val="313131"/>
                </a:solidFill>
                <a:effectLst/>
                <a:latin typeface="Courier New" panose="02070309020205020404" pitchFamily="49" charset="0"/>
              </a:rPr>
              <a:t>"); // </a:t>
            </a:r>
            <a:r>
              <a:rPr kumimoji="0" lang="fr-FR" altLang="fr-FR" sz="1600" b="0" i="0" u="none" strike="noStrike" cap="none" normalizeH="0" baseline="0" dirty="0" err="1">
                <a:ln>
                  <a:noFill/>
                </a:ln>
                <a:solidFill>
                  <a:srgbClr val="313131"/>
                </a:solidFill>
                <a:effectLst/>
                <a:latin typeface="Courier New" panose="02070309020205020404" pitchFamily="49" charset="0"/>
              </a:rPr>
              <a:t>result</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Birthday</a:t>
            </a:r>
            <a:r>
              <a:rPr kumimoji="0" lang="fr-FR" altLang="fr-FR" sz="1600" b="0" i="0" u="none" strike="noStrike" cap="none" normalizeH="0" baseline="0" dirty="0">
                <a:ln>
                  <a:noFill/>
                </a:ln>
                <a:solidFill>
                  <a:srgbClr val="313131"/>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("1", "</a:t>
            </a:r>
            <a:r>
              <a:rPr kumimoji="0" lang="fr-FR" altLang="fr-FR" sz="1600" b="0" i="0" u="none" strike="noStrike" cap="none" normalizeH="0" baseline="0" dirty="0" err="1">
                <a:ln>
                  <a:noFill/>
                </a:ln>
                <a:solidFill>
                  <a:srgbClr val="313131"/>
                </a:solidFill>
                <a:effectLst/>
                <a:latin typeface="Courier New" panose="02070309020205020404" pitchFamily="49" charset="0"/>
              </a:rPr>
              <a:t>day</a:t>
            </a:r>
            <a:r>
              <a:rPr kumimoji="0" lang="fr-FR" altLang="fr-FR" sz="1600" b="0" i="0" u="none" strike="noStrike" cap="none" normalizeH="0" baseline="0" dirty="0">
                <a:ln>
                  <a:noFill/>
                </a:ln>
                <a:solidFill>
                  <a:srgbClr val="313131"/>
                </a:solidFill>
                <a:effectLst/>
                <a:latin typeface="Courier New" panose="02070309020205020404" pitchFamily="49" charset="0"/>
              </a:rPr>
              <a:t>"); // </a:t>
            </a:r>
            <a:r>
              <a:rPr kumimoji="0" lang="fr-FR" altLang="fr-FR" sz="1600" b="0" i="0" u="none" strike="noStrike" cap="none" normalizeH="0" baseline="0" dirty="0" err="1">
                <a:ln>
                  <a:noFill/>
                </a:ln>
                <a:solidFill>
                  <a:srgbClr val="313131"/>
                </a:solidFill>
                <a:effectLst/>
                <a:latin typeface="Courier New" panose="02070309020205020404" pitchFamily="49" charset="0"/>
              </a:rPr>
              <a:t>result</a:t>
            </a:r>
            <a:r>
              <a:rPr kumimoji="0" lang="fr-FR" altLang="fr-FR" sz="1600" b="0" i="0" u="none" strike="noStrike" cap="none" normalizeH="0" baseline="0" dirty="0">
                <a:ln>
                  <a:noFill/>
                </a:ln>
                <a:solidFill>
                  <a:srgbClr val="313131"/>
                </a:solidFill>
                <a:effectLst/>
                <a:latin typeface="Courier New" panose="02070309020205020404" pitchFamily="49" charset="0"/>
              </a:rPr>
              <a:t>: '1day'</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686D41F9-40D4-41EE-9FFC-F9BFC72C2B41}"/>
              </a:ext>
            </a:extLst>
          </p:cNvPr>
          <p:cNvSpPr>
            <a:spLocks noChangeArrowheads="1"/>
          </p:cNvSpPr>
          <p:nvPr/>
        </p:nvSpPr>
        <p:spPr bwMode="auto">
          <a:xfrm>
            <a:off x="6372182" y="3865441"/>
            <a:ext cx="3627120" cy="812942"/>
          </a:xfrm>
          <a:prstGeom prst="rect">
            <a:avLst/>
          </a:prstGeom>
          <a:solidFill>
            <a:srgbClr val="FFFFFF"/>
          </a:solidFill>
          <a:ln w="9525">
            <a:solidFill>
              <a:srgbClr val="007AC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 in JavaScript </a:t>
            </a:r>
            <a:r>
              <a:rPr kumimoji="0" lang="fr-FR" altLang="fr-FR" sz="1600" b="0" i="0" u="none" strike="noStrike" cap="none" normalizeH="0" baseline="0" dirty="0" err="1">
                <a:ln>
                  <a:noFill/>
                </a:ln>
                <a:solidFill>
                  <a:srgbClr val="313131"/>
                </a:solidFill>
                <a:effectLst/>
                <a:latin typeface="Courier New" panose="02070309020205020404" pitchFamily="49" charset="0"/>
              </a:rPr>
              <a:t>function</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(x, y){ return x + y; }</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0" name="Espace réservé de la date 9">
            <a:extLst>
              <a:ext uri="{FF2B5EF4-FFF2-40B4-BE49-F238E27FC236}">
                <a16:creationId xmlns:a16="http://schemas.microsoft.com/office/drawing/2014/main" id="{445307C4-5ECF-4812-A4FB-2B55AB28297E}"/>
              </a:ext>
            </a:extLst>
          </p:cNvPr>
          <p:cNvSpPr>
            <a:spLocks noGrp="1"/>
          </p:cNvSpPr>
          <p:nvPr>
            <p:ph type="dt" sz="half" idx="2"/>
          </p:nvPr>
        </p:nvSpPr>
        <p:spPr/>
        <p:txBody>
          <a:bodyPr/>
          <a:lstStyle/>
          <a:p>
            <a:pPr rtl="0"/>
            <a:fld id="{7EEE8013-9E7C-4579-B0C5-5CAFCB60AAA3}" type="datetime1">
              <a:rPr lang="fr-FR" noProof="0" smtClean="0"/>
              <a:t>28/06/2020</a:t>
            </a:fld>
            <a:endParaRPr lang="fr-FR" noProof="0" dirty="0"/>
          </a:p>
        </p:txBody>
      </p:sp>
      <p:sp>
        <p:nvSpPr>
          <p:cNvPr id="11" name="Espace réservé du pied de page 10">
            <a:extLst>
              <a:ext uri="{FF2B5EF4-FFF2-40B4-BE49-F238E27FC236}">
                <a16:creationId xmlns:a16="http://schemas.microsoft.com/office/drawing/2014/main" id="{F1892BAC-90A7-4F7B-A432-4E23B6F875CF}"/>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12" name="Espace réservé du numéro de diapositive 11">
            <a:extLst>
              <a:ext uri="{FF2B5EF4-FFF2-40B4-BE49-F238E27FC236}">
                <a16:creationId xmlns:a16="http://schemas.microsoft.com/office/drawing/2014/main" id="{CF109B82-B39A-427D-A096-BD4B0231F818}"/>
              </a:ext>
            </a:extLst>
          </p:cNvPr>
          <p:cNvSpPr>
            <a:spLocks noGrp="1"/>
          </p:cNvSpPr>
          <p:nvPr>
            <p:ph type="sldNum" sz="quarter" idx="4"/>
          </p:nvPr>
        </p:nvSpPr>
        <p:spPr/>
        <p:txBody>
          <a:bodyPr/>
          <a:lstStyle/>
          <a:p>
            <a:pPr rtl="0"/>
            <a:fld id="{9860EDB8-5305-433F-BE41-D7A86D811DB3}" type="slidenum">
              <a:rPr lang="fr-FR" noProof="0" smtClean="0"/>
              <a:pPr rtl="0"/>
              <a:t>11</a:t>
            </a:fld>
            <a:endParaRPr lang="fr-FR" noProof="0" dirty="0"/>
          </a:p>
        </p:txBody>
      </p:sp>
    </p:spTree>
    <p:extLst>
      <p:ext uri="{BB962C8B-B14F-4D97-AF65-F5344CB8AC3E}">
        <p14:creationId xmlns:p14="http://schemas.microsoft.com/office/powerpoint/2010/main" val="121879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51187-A211-42B2-A3C7-C794C8ED01E5}"/>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7E7A4EC7-6F85-4776-8120-7084FA7E6221}"/>
              </a:ext>
            </a:extLst>
          </p:cNvPr>
          <p:cNvSpPr>
            <a:spLocks noGrp="1"/>
          </p:cNvSpPr>
          <p:nvPr>
            <p:ph sz="quarter" idx="10"/>
          </p:nvPr>
        </p:nvSpPr>
        <p:spPr>
          <a:xfrm>
            <a:off x="539495" y="1435607"/>
            <a:ext cx="6397887" cy="4521841"/>
          </a:xfrm>
        </p:spPr>
        <p:txBody>
          <a:bodyPr>
            <a:normAutofit lnSpcReduction="10000"/>
          </a:bodyPr>
          <a:lstStyle/>
          <a:p>
            <a:r>
              <a:rPr lang="fr-FR" dirty="0"/>
              <a:t>Dans la déclaration TypeScript suivante, le développeur donne son accord pour que la fonction </a:t>
            </a:r>
            <a:r>
              <a:rPr lang="fr-FR" dirty="0" err="1">
                <a:solidFill>
                  <a:srgbClr val="0070C0"/>
                </a:solidFill>
              </a:rPr>
              <a:t>add</a:t>
            </a:r>
            <a:r>
              <a:rPr lang="fr-FR" dirty="0"/>
              <a:t> soit une fonction arithmétique </a:t>
            </a:r>
          </a:p>
          <a:p>
            <a:pPr marL="285750" indent="-285750">
              <a:buFont typeface="Arial" panose="020B0604020202020204" pitchFamily="34" charset="0"/>
              <a:buChar char="•"/>
            </a:pPr>
            <a:r>
              <a:rPr lang="fr-FR" dirty="0"/>
              <a:t>Ecrire </a:t>
            </a:r>
            <a:r>
              <a:rPr lang="fr-FR" dirty="0" err="1">
                <a:solidFill>
                  <a:srgbClr val="0070C0"/>
                </a:solidFill>
              </a:rPr>
              <a:t>add</a:t>
            </a:r>
            <a:r>
              <a:rPr lang="fr-FR" dirty="0">
                <a:solidFill>
                  <a:srgbClr val="0070C0"/>
                </a:solidFill>
              </a:rPr>
              <a:t> ("</a:t>
            </a:r>
            <a:r>
              <a:rPr lang="fr-FR" dirty="0" err="1">
                <a:solidFill>
                  <a:srgbClr val="0070C0"/>
                </a:solidFill>
              </a:rPr>
              <a:t>sun</a:t>
            </a:r>
            <a:r>
              <a:rPr lang="fr-FR" dirty="0">
                <a:solidFill>
                  <a:srgbClr val="0070C0"/>
                </a:solidFill>
              </a:rPr>
              <a:t>", "</a:t>
            </a:r>
            <a:r>
              <a:rPr lang="fr-FR" dirty="0" err="1">
                <a:solidFill>
                  <a:srgbClr val="0070C0"/>
                </a:solidFill>
              </a:rPr>
              <a:t>shine</a:t>
            </a:r>
            <a:r>
              <a:rPr lang="fr-FR" dirty="0">
                <a:solidFill>
                  <a:srgbClr val="0070C0"/>
                </a:solidFill>
              </a:rPr>
              <a:t>") </a:t>
            </a:r>
            <a:r>
              <a:rPr lang="fr-FR" dirty="0"/>
              <a:t>entraînera une erreur de compilation</a:t>
            </a:r>
          </a:p>
          <a:p>
            <a:pPr marL="285750" indent="-285750">
              <a:buFont typeface="Arial" panose="020B0604020202020204" pitchFamily="34" charset="0"/>
              <a:buChar char="•"/>
            </a:pPr>
            <a:endParaRPr lang="fr-FR" dirty="0"/>
          </a:p>
          <a:p>
            <a:r>
              <a:rPr lang="fr-FR" dirty="0"/>
              <a:t>Dans la 2</a:t>
            </a:r>
            <a:r>
              <a:rPr lang="fr-FR" baseline="30000" dirty="0"/>
              <a:t>ème</a:t>
            </a:r>
            <a:r>
              <a:rPr lang="fr-FR" dirty="0"/>
              <a:t> déclaration, le développeur donne son accord pour que la fonction </a:t>
            </a:r>
            <a:r>
              <a:rPr lang="fr-FR" dirty="0" err="1">
                <a:solidFill>
                  <a:srgbClr val="0070C0"/>
                </a:solidFill>
              </a:rPr>
              <a:t>add</a:t>
            </a:r>
            <a:r>
              <a:rPr lang="fr-FR" dirty="0">
                <a:solidFill>
                  <a:srgbClr val="0070C0"/>
                </a:solidFill>
              </a:rPr>
              <a:t> </a:t>
            </a:r>
            <a:r>
              <a:rPr lang="fr-FR" dirty="0"/>
              <a:t>soit une fonction de concaténation de texte </a:t>
            </a:r>
          </a:p>
          <a:p>
            <a:pPr marL="285750" indent="-285750">
              <a:buFont typeface="Arial" panose="020B0604020202020204" pitchFamily="34" charset="0"/>
              <a:buChar char="•"/>
            </a:pPr>
            <a:r>
              <a:rPr lang="fr-FR" dirty="0"/>
              <a:t>Ecrire </a:t>
            </a:r>
            <a:r>
              <a:rPr lang="fr-FR" dirty="0" err="1">
                <a:solidFill>
                  <a:srgbClr val="0070C0"/>
                </a:solidFill>
              </a:rPr>
              <a:t>add</a:t>
            </a:r>
            <a:r>
              <a:rPr lang="fr-FR" dirty="0">
                <a:solidFill>
                  <a:srgbClr val="0070C0"/>
                </a:solidFill>
              </a:rPr>
              <a:t> (1, 3) </a:t>
            </a:r>
            <a:r>
              <a:rPr lang="fr-FR" dirty="0"/>
              <a:t>entraînera une erreur de compilation</a:t>
            </a:r>
          </a:p>
          <a:p>
            <a:endParaRPr lang="fr-FR" dirty="0"/>
          </a:p>
          <a:p>
            <a:r>
              <a:rPr lang="fr-FR" dirty="0"/>
              <a:t>En utilisant des types ici, vous pouvez </a:t>
            </a:r>
            <a:r>
              <a:rPr lang="fr-FR" b="1" dirty="0">
                <a:solidFill>
                  <a:srgbClr val="0070C0"/>
                </a:solidFill>
              </a:rPr>
              <a:t>gagner beaucoup de temps </a:t>
            </a:r>
            <a:r>
              <a:rPr lang="fr-FR" dirty="0"/>
              <a:t>à déboguer les sources des erreurs sous JavaScript.</a:t>
            </a:r>
          </a:p>
          <a:p>
            <a:endParaRPr lang="fr-FR" dirty="0"/>
          </a:p>
          <a:p>
            <a:r>
              <a:rPr lang="fr-FR" dirty="0"/>
              <a:t>Aussi, la sémantique de votre code permettra aux autres développeurs de facilement en </a:t>
            </a:r>
            <a:r>
              <a:rPr lang="fr-FR" b="1" dirty="0">
                <a:solidFill>
                  <a:srgbClr val="0070C0"/>
                </a:solidFill>
              </a:rPr>
              <a:t>comprendre le fonctionnement</a:t>
            </a:r>
            <a:endParaRPr lang="en-US" b="1" dirty="0">
              <a:solidFill>
                <a:srgbClr val="0070C0"/>
              </a:solidFill>
            </a:endParaRPr>
          </a:p>
        </p:txBody>
      </p:sp>
      <p:sp>
        <p:nvSpPr>
          <p:cNvPr id="4" name="Espace réservé de la date 3">
            <a:extLst>
              <a:ext uri="{FF2B5EF4-FFF2-40B4-BE49-F238E27FC236}">
                <a16:creationId xmlns:a16="http://schemas.microsoft.com/office/drawing/2014/main" id="{E10E8E02-6F94-4347-BF7F-171E679104A9}"/>
              </a:ext>
            </a:extLst>
          </p:cNvPr>
          <p:cNvSpPr>
            <a:spLocks noGrp="1"/>
          </p:cNvSpPr>
          <p:nvPr>
            <p:ph type="dt" sz="half" idx="2"/>
          </p:nvPr>
        </p:nvSpPr>
        <p:spPr/>
        <p:txBody>
          <a:bodyPr/>
          <a:lstStyle/>
          <a:p>
            <a:pPr rtl="0"/>
            <a:fld id="{75CBFEEC-FC11-4900-B1AD-5B0B58691701}"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6BFED7A6-EDA5-48D8-934C-13DDBD40FD37}"/>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031177A6-0705-4D70-AA42-464558117E2A}"/>
              </a:ext>
            </a:extLst>
          </p:cNvPr>
          <p:cNvSpPr>
            <a:spLocks noGrp="1"/>
          </p:cNvSpPr>
          <p:nvPr>
            <p:ph type="sldNum" sz="quarter" idx="4"/>
          </p:nvPr>
        </p:nvSpPr>
        <p:spPr/>
        <p:txBody>
          <a:bodyPr/>
          <a:lstStyle/>
          <a:p>
            <a:pPr rtl="0"/>
            <a:fld id="{9860EDB8-5305-433F-BE41-D7A86D811DB3}" type="slidenum">
              <a:rPr lang="fr-FR" noProof="0" smtClean="0"/>
              <a:pPr rtl="0"/>
              <a:t>12</a:t>
            </a:fld>
            <a:endParaRPr lang="fr-FR" noProof="0" dirty="0"/>
          </a:p>
        </p:txBody>
      </p:sp>
      <p:sp>
        <p:nvSpPr>
          <p:cNvPr id="11" name="Rectangle 5">
            <a:extLst>
              <a:ext uri="{FF2B5EF4-FFF2-40B4-BE49-F238E27FC236}">
                <a16:creationId xmlns:a16="http://schemas.microsoft.com/office/drawing/2014/main" id="{561DBAD6-C1EA-4051-9C99-E414CC9C803E}"/>
              </a:ext>
            </a:extLst>
          </p:cNvPr>
          <p:cNvSpPr>
            <a:spLocks noChangeArrowheads="1"/>
          </p:cNvSpPr>
          <p:nvPr/>
        </p:nvSpPr>
        <p:spPr bwMode="auto">
          <a:xfrm>
            <a:off x="6937382" y="1435607"/>
            <a:ext cx="4566956" cy="1305385"/>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 in TypeScript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313131"/>
                </a:solidFill>
                <a:effectLst/>
                <a:latin typeface="Courier New" panose="02070309020205020404" pitchFamily="49" charset="0"/>
              </a:rPr>
              <a:t>function</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(x: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a:t>
            </a:r>
            <a:r>
              <a:rPr kumimoji="0" lang="fr-FR" altLang="fr-FR" sz="1600" b="0" i="0" u="none" strike="noStrike" cap="none" normalizeH="0" baseline="0" dirty="0">
                <a:ln>
                  <a:noFill/>
                </a:ln>
                <a:solidFill>
                  <a:srgbClr val="313131"/>
                </a:solidFill>
                <a:effectLst/>
                <a:latin typeface="Courier New" panose="02070309020205020404" pitchFamily="49" charset="0"/>
              </a:rPr>
              <a:t>, y: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a:t>
            </a:r>
            <a:r>
              <a:rPr kumimoji="0" lang="fr-FR" altLang="fr-FR" sz="1600" b="0" i="0" u="none" strike="noStrike" cap="none" normalizeH="0" baseline="0" dirty="0">
                <a:ln>
                  <a:noFill/>
                </a:ln>
                <a:solidFill>
                  <a:srgbClr val="313131"/>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	return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4723B953-DFB2-4E08-8C7E-861F4A847F55}"/>
              </a:ext>
            </a:extLst>
          </p:cNvPr>
          <p:cNvSpPr>
            <a:spLocks noChangeArrowheads="1"/>
          </p:cNvSpPr>
          <p:nvPr/>
        </p:nvSpPr>
        <p:spPr bwMode="auto">
          <a:xfrm>
            <a:off x="6937382" y="2987496"/>
            <a:ext cx="4566956" cy="130538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 in TypeScript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313131"/>
                </a:solidFill>
                <a:effectLst/>
                <a:latin typeface="Courier New" panose="02070309020205020404" pitchFamily="49" charset="0"/>
              </a:rPr>
              <a:t>function</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add</a:t>
            </a:r>
            <a:r>
              <a:rPr kumimoji="0" lang="fr-FR" altLang="fr-FR" sz="1600" b="0" i="0" u="none" strike="noStrike" cap="none" normalizeH="0" baseline="0" dirty="0">
                <a:ln>
                  <a:noFill/>
                </a:ln>
                <a:solidFill>
                  <a:srgbClr val="313131"/>
                </a:solidFill>
                <a:effectLst/>
                <a:latin typeface="Courier New" panose="02070309020205020404" pitchFamily="49" charset="0"/>
              </a:rPr>
              <a:t>(x: string, y: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 	return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70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fr-FR" dirty="0"/>
              <a:t>7.2- Déclaration de variables</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normAutofit/>
          </a:bodyPr>
          <a:lstStyle/>
          <a:p>
            <a:r>
              <a:rPr lang="fr-FR" b="1" dirty="0">
                <a:solidFill>
                  <a:srgbClr val="0070C0"/>
                </a:solidFill>
              </a:rPr>
              <a:t>let</a:t>
            </a:r>
            <a:r>
              <a:rPr lang="fr-FR" dirty="0"/>
              <a:t> et </a:t>
            </a:r>
            <a:r>
              <a:rPr lang="fr-FR" b="1" dirty="0" err="1">
                <a:solidFill>
                  <a:srgbClr val="0070C0"/>
                </a:solidFill>
              </a:rPr>
              <a:t>const</a:t>
            </a:r>
            <a:r>
              <a:rPr lang="fr-FR" dirty="0"/>
              <a:t> sont deux types relativement nouveaux lors de la déclarations de variables sous JavaScript </a:t>
            </a:r>
          </a:p>
          <a:p>
            <a:pPr marL="285750" indent="-285750">
              <a:buFont typeface="Arial" panose="020B0604020202020204" pitchFamily="34" charset="0"/>
              <a:buChar char="•"/>
            </a:pPr>
            <a:r>
              <a:rPr lang="fr-FR" dirty="0"/>
              <a:t>Ils sont disponibles sous </a:t>
            </a:r>
            <a:r>
              <a:rPr lang="fr-FR" dirty="0">
                <a:solidFill>
                  <a:srgbClr val="0070C0"/>
                </a:solidFill>
              </a:rPr>
              <a:t>TypeScript</a:t>
            </a:r>
            <a:r>
              <a:rPr lang="fr-FR" dirty="0"/>
              <a:t>.</a:t>
            </a:r>
          </a:p>
          <a:p>
            <a:endParaRPr lang="fr-FR" dirty="0"/>
          </a:p>
          <a:p>
            <a:r>
              <a:rPr lang="fr-FR" dirty="0"/>
              <a:t>Syntaxe:						 </a:t>
            </a:r>
            <a:r>
              <a:rPr lang="fr-FR" dirty="0" err="1"/>
              <a:t>example</a:t>
            </a:r>
            <a:r>
              <a:rPr lang="fr-FR" dirty="0"/>
              <a:t>: </a:t>
            </a:r>
          </a:p>
          <a:p>
            <a:endParaRPr lang="fr-FR" dirty="0"/>
          </a:p>
          <a:p>
            <a:r>
              <a:rPr lang="fr-FR" b="1" dirty="0">
                <a:solidFill>
                  <a:srgbClr val="0070C0"/>
                </a:solidFill>
              </a:rPr>
              <a:t>let</a:t>
            </a:r>
            <a:r>
              <a:rPr lang="fr-FR" dirty="0"/>
              <a:t> est similaire à </a:t>
            </a:r>
            <a:r>
              <a:rPr lang="fr-FR" dirty="0">
                <a:solidFill>
                  <a:srgbClr val="0070C0"/>
                </a:solidFill>
              </a:rPr>
              <a:t>var</a:t>
            </a:r>
            <a:r>
              <a:rPr lang="fr-FR" dirty="0"/>
              <a:t>, celui qu’on a utilisé au début, mais il offre un </a:t>
            </a:r>
            <a:r>
              <a:rPr lang="fr-FR" b="1" dirty="0">
                <a:solidFill>
                  <a:srgbClr val="007ACD"/>
                </a:solidFill>
              </a:rPr>
              <a:t>scope</a:t>
            </a:r>
            <a:r>
              <a:rPr lang="fr-FR" dirty="0"/>
              <a:t> plus restreint à la variable.</a:t>
            </a:r>
          </a:p>
          <a:p>
            <a:pPr marL="285750" indent="-285750">
              <a:buFont typeface="Arial" panose="020B0604020202020204" pitchFamily="34" charset="0"/>
              <a:buChar char="•"/>
            </a:pPr>
            <a:r>
              <a:rPr lang="fr-FR" dirty="0"/>
              <a:t>il évite certains problèmes courants rencontrés avec </a:t>
            </a:r>
            <a:r>
              <a:rPr lang="fr-FR" dirty="0">
                <a:solidFill>
                  <a:srgbClr val="0070C0"/>
                </a:solidFill>
              </a:rPr>
              <a:t>var </a:t>
            </a:r>
            <a:r>
              <a:rPr lang="fr-FR" dirty="0"/>
              <a:t>dans JavaScript. Il est fortement recommandé d'utiliser </a:t>
            </a:r>
            <a:r>
              <a:rPr lang="fr-FR" dirty="0">
                <a:solidFill>
                  <a:srgbClr val="0070C0"/>
                </a:solidFill>
              </a:rPr>
              <a:t>let</a:t>
            </a:r>
            <a:r>
              <a:rPr lang="fr-FR" dirty="0"/>
              <a:t>.</a:t>
            </a:r>
          </a:p>
          <a:p>
            <a:r>
              <a:rPr lang="fr-FR" dirty="0">
                <a:solidFill>
                  <a:srgbClr val="0070C0"/>
                </a:solidFill>
              </a:rPr>
              <a:t>Les points-virgules </a:t>
            </a:r>
            <a:r>
              <a:rPr lang="fr-FR" b="1" dirty="0">
                <a:solidFill>
                  <a:srgbClr val="0070C0"/>
                </a:solidFill>
              </a:rPr>
              <a:t>;</a:t>
            </a:r>
            <a:r>
              <a:rPr lang="fr-FR" dirty="0"/>
              <a:t> sont utilisés dans TypeScript à la fin d'une phrase de code. </a:t>
            </a:r>
          </a:p>
          <a:p>
            <a:pPr marL="285750" indent="-285750">
              <a:buFont typeface="Arial" panose="020B0604020202020204" pitchFamily="34" charset="0"/>
              <a:buChar char="•"/>
            </a:pPr>
            <a:r>
              <a:rPr lang="fr-FR" dirty="0"/>
              <a:t>Bien que facultatifs, ils sont recommandée pour la lisibilité du code, même nécessaires dans les boucles, etc.</a:t>
            </a:r>
          </a:p>
          <a:p>
            <a:endParaRPr lang="fr-FR" dirty="0"/>
          </a:p>
          <a:p>
            <a:r>
              <a:rPr lang="fr-FR" dirty="0"/>
              <a:t>La déclaration </a:t>
            </a:r>
            <a:r>
              <a:rPr lang="fr-FR" b="1" dirty="0" err="1">
                <a:solidFill>
                  <a:srgbClr val="0070C0"/>
                </a:solidFill>
              </a:rPr>
              <a:t>const</a:t>
            </a:r>
            <a:r>
              <a:rPr lang="fr-FR" dirty="0"/>
              <a:t> crée une variable dont la valeur ne peut pas être modifiée une fois attribuée.</a:t>
            </a:r>
            <a:endParaRPr lang="en-US" dirty="0"/>
          </a:p>
        </p:txBody>
      </p:sp>
      <p:sp>
        <p:nvSpPr>
          <p:cNvPr id="2" name="Espace réservé de la date 1">
            <a:extLst>
              <a:ext uri="{FF2B5EF4-FFF2-40B4-BE49-F238E27FC236}">
                <a16:creationId xmlns:a16="http://schemas.microsoft.com/office/drawing/2014/main" id="{CF91DD9C-8224-4A2A-8BD4-2EA6968F77AD}"/>
              </a:ext>
            </a:extLst>
          </p:cNvPr>
          <p:cNvSpPr>
            <a:spLocks noGrp="1"/>
          </p:cNvSpPr>
          <p:nvPr>
            <p:ph type="dt" sz="half" idx="2"/>
          </p:nvPr>
        </p:nvSpPr>
        <p:spPr/>
        <p:txBody>
          <a:bodyPr/>
          <a:lstStyle/>
          <a:p>
            <a:pPr rtl="0"/>
            <a:fld id="{C4AEC4CD-F5AC-4A7D-8AAA-258BC94BFF2A}" type="datetime1">
              <a:rPr lang="fr-FR" noProof="0" smtClean="0"/>
              <a:t>28/06/2020</a:t>
            </a:fld>
            <a:endParaRPr lang="fr-FR" noProof="0" dirty="0"/>
          </a:p>
        </p:txBody>
      </p:sp>
      <p:sp>
        <p:nvSpPr>
          <p:cNvPr id="3" name="Espace réservé du pied de page 2">
            <a:extLst>
              <a:ext uri="{FF2B5EF4-FFF2-40B4-BE49-F238E27FC236}">
                <a16:creationId xmlns:a16="http://schemas.microsoft.com/office/drawing/2014/main" id="{172216AB-756A-4899-9D9D-C7A0174618AA}"/>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477C7A10-4614-4DD8-A543-205B904E0E09}"/>
              </a:ext>
            </a:extLst>
          </p:cNvPr>
          <p:cNvSpPr>
            <a:spLocks noGrp="1"/>
          </p:cNvSpPr>
          <p:nvPr>
            <p:ph type="sldNum" sz="quarter" idx="4"/>
          </p:nvPr>
        </p:nvSpPr>
        <p:spPr/>
        <p:txBody>
          <a:bodyPr/>
          <a:lstStyle/>
          <a:p>
            <a:pPr rtl="0"/>
            <a:fld id="{9860EDB8-5305-433F-BE41-D7A86D811DB3}" type="slidenum">
              <a:rPr lang="fr-FR" noProof="0" smtClean="0"/>
              <a:pPr rtl="0"/>
              <a:t>13</a:t>
            </a:fld>
            <a:endParaRPr lang="fr-FR" noProof="0" dirty="0"/>
          </a:p>
        </p:txBody>
      </p:sp>
      <p:sp>
        <p:nvSpPr>
          <p:cNvPr id="7" name="Rectangle 2">
            <a:extLst>
              <a:ext uri="{FF2B5EF4-FFF2-40B4-BE49-F238E27FC236}">
                <a16:creationId xmlns:a16="http://schemas.microsoft.com/office/drawing/2014/main" id="{16934E19-8CA9-4C1C-AA02-22CD90760730}"/>
              </a:ext>
            </a:extLst>
          </p:cNvPr>
          <p:cNvSpPr>
            <a:spLocks noChangeArrowheads="1"/>
          </p:cNvSpPr>
          <p:nvPr/>
        </p:nvSpPr>
        <p:spPr bwMode="auto">
          <a:xfrm>
            <a:off x="1683466" y="2346346"/>
            <a:ext cx="4312920" cy="966830"/>
          </a:xfrm>
          <a:prstGeom prst="rect">
            <a:avLst/>
          </a:prstGeom>
          <a:solidFill>
            <a:srgbClr val="FFFFFF"/>
          </a:solidFill>
          <a:ln w="9525">
            <a:solidFill>
              <a:srgbClr val="007AC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let </a:t>
            </a:r>
            <a:r>
              <a:rPr kumimoji="0" lang="fr-FR" altLang="fr-FR" sz="1400" b="0" i="0" u="none" strike="noStrike" cap="none" normalizeH="0" baseline="0" dirty="0" err="1">
                <a:ln>
                  <a:noFill/>
                </a:ln>
                <a:solidFill>
                  <a:srgbClr val="313131"/>
                </a:solidFill>
                <a:effectLst/>
                <a:latin typeface="Courier New" panose="02070309020205020404" pitchFamily="49" charset="0"/>
              </a:rPr>
              <a:t>variableName</a:t>
            </a:r>
            <a:r>
              <a:rPr kumimoji="0" lang="fr-FR" altLang="fr-FR" sz="1400" b="0" i="0" u="none" strike="noStrike" cap="none" normalizeH="0" baseline="0" dirty="0">
                <a:ln>
                  <a:noFill/>
                </a:ln>
                <a:solidFill>
                  <a:srgbClr val="313131"/>
                </a:solidFill>
                <a:effectLst/>
                <a:latin typeface="Courier New" panose="02070309020205020404" pitchFamily="49" charset="0"/>
              </a:rPr>
              <a:t>: </a:t>
            </a:r>
            <a:r>
              <a:rPr kumimoji="0" lang="fr-FR" altLang="fr-FR" sz="1400" b="0" i="0" u="none" strike="noStrike" cap="none" normalizeH="0" baseline="0" dirty="0" err="1">
                <a:ln>
                  <a:noFill/>
                </a:ln>
                <a:solidFill>
                  <a:srgbClr val="313131"/>
                </a:solidFill>
                <a:effectLst/>
                <a:latin typeface="Courier New" panose="02070309020205020404" pitchFamily="49" charset="0"/>
              </a:rPr>
              <a:t>variableType</a:t>
            </a:r>
            <a:r>
              <a:rPr kumimoji="0" lang="fr-FR" altLang="fr-FR" sz="1400" b="0" i="0" u="none" strike="noStrike" cap="none" normalizeH="0" baseline="0" dirty="0">
                <a:ln>
                  <a:noFill/>
                </a:ln>
                <a:solidFill>
                  <a:srgbClr val="313131"/>
                </a:solidFill>
                <a:effectLst/>
                <a:latin typeface="Courier New" panose="02070309020205020404" pitchFamily="49" charset="0"/>
              </a:rPr>
              <a:t> =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let </a:t>
            </a:r>
            <a:r>
              <a:rPr kumimoji="0" lang="fr-FR" altLang="fr-FR" sz="1400" b="0" i="0" u="none" strike="noStrike" cap="none" normalizeH="0" baseline="0" dirty="0" err="1">
                <a:ln>
                  <a:noFill/>
                </a:ln>
                <a:solidFill>
                  <a:srgbClr val="313131"/>
                </a:solidFill>
                <a:effectLst/>
                <a:latin typeface="Courier New" panose="02070309020205020404" pitchFamily="49" charset="0"/>
              </a:rPr>
              <a:t>variableName</a:t>
            </a:r>
            <a:r>
              <a:rPr kumimoji="0" lang="fr-FR" altLang="fr-FR" sz="1400" b="0" i="0" u="none" strike="noStrike" cap="none" normalizeH="0" baseline="0" dirty="0">
                <a:ln>
                  <a:noFill/>
                </a:ln>
                <a:solidFill>
                  <a:srgbClr val="313131"/>
                </a:solidFill>
                <a:effectLst/>
                <a:latin typeface="Courier New" panose="02070309020205020404" pitchFamily="49" charset="0"/>
              </a:rPr>
              <a:t>: </a:t>
            </a:r>
            <a:r>
              <a:rPr kumimoji="0" lang="fr-FR" altLang="fr-FR" sz="1400" b="0" i="0" u="none" strike="noStrike" cap="none" normalizeH="0" baseline="0" dirty="0" err="1">
                <a:ln>
                  <a:noFill/>
                </a:ln>
                <a:solidFill>
                  <a:srgbClr val="313131"/>
                </a:solidFill>
                <a:effectLst/>
                <a:latin typeface="Courier New" panose="02070309020205020404" pitchFamily="49" charset="0"/>
              </a:rPr>
              <a:t>variableType</a:t>
            </a:r>
            <a:r>
              <a:rPr kumimoji="0" lang="fr-FR" altLang="fr-FR" sz="1400" b="0" i="0" u="none" strike="noStrike" cap="none" normalizeH="0" baseline="0" dirty="0">
                <a:ln>
                  <a:noFill/>
                </a:ln>
                <a:solidFill>
                  <a:srgbClr val="313131"/>
                </a:solidFill>
                <a:effectLst/>
                <a:latin typeface="Courier New" panose="02070309020205020404" pitchFamily="49" charset="0"/>
              </a:rPr>
              <a:t>;</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E5C4227-B0BB-4943-8C2F-4A2AAA8828B1}"/>
              </a:ext>
            </a:extLst>
          </p:cNvPr>
          <p:cNvSpPr>
            <a:spLocks noChangeArrowheads="1"/>
          </p:cNvSpPr>
          <p:nvPr/>
        </p:nvSpPr>
        <p:spPr bwMode="auto">
          <a:xfrm>
            <a:off x="7400267" y="2346346"/>
            <a:ext cx="2079013" cy="966830"/>
          </a:xfrm>
          <a:prstGeom prst="rect">
            <a:avLst/>
          </a:prstGeom>
          <a:solidFill>
            <a:srgbClr val="FFFFFF"/>
          </a:solidFill>
          <a:ln w="9525">
            <a:solidFill>
              <a:srgbClr val="007AC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let x: </a:t>
            </a:r>
            <a:r>
              <a:rPr kumimoji="0" lang="fr-FR" altLang="fr-FR" sz="1400" b="0" i="0" u="none" strike="noStrike" cap="none" normalizeH="0" baseline="0" dirty="0" err="1">
                <a:ln>
                  <a:noFill/>
                </a:ln>
                <a:solidFill>
                  <a:srgbClr val="313131"/>
                </a:solidFill>
                <a:effectLst/>
                <a:latin typeface="Courier New" panose="02070309020205020404" pitchFamily="49" charset="0"/>
              </a:rPr>
              <a:t>number</a:t>
            </a:r>
            <a:r>
              <a:rPr kumimoji="0" lang="fr-FR" altLang="fr-FR" sz="1400" b="0" i="0" u="none" strike="noStrike" cap="none" normalizeH="0" baseline="0" dirty="0">
                <a:ln>
                  <a:noFill/>
                </a:ln>
                <a:solidFill>
                  <a:srgbClr val="313131"/>
                </a:solidFill>
                <a:effectLst/>
                <a:latin typeface="Courier New" panose="02070309020205020404" pitchFamily="49" charset="0"/>
              </a:rPr>
              <a: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rPr>
              <a:t>let x: </a:t>
            </a:r>
            <a:r>
              <a:rPr kumimoji="0" lang="fr-FR" altLang="fr-FR" sz="1400" b="0" i="0" u="none" strike="noStrike" cap="none" normalizeH="0" baseline="0" dirty="0" err="1">
                <a:ln>
                  <a:noFill/>
                </a:ln>
                <a:solidFill>
                  <a:srgbClr val="313131"/>
                </a:solidFill>
                <a:effectLst/>
                <a:latin typeface="Courier New" panose="02070309020205020404" pitchFamily="49" charset="0"/>
              </a:rPr>
              <a:t>number</a:t>
            </a:r>
            <a:r>
              <a:rPr kumimoji="0" lang="fr-FR" altLang="fr-FR" sz="1400" b="0" i="0" u="none" strike="noStrike" cap="none" normalizeH="0" baseline="0" dirty="0">
                <a:ln>
                  <a:noFill/>
                </a:ln>
                <a:solidFill>
                  <a:srgbClr val="313131"/>
                </a:solidFill>
                <a:effectLst/>
                <a:latin typeface="Courier New" panose="02070309020205020404" pitchFamily="49" charset="0"/>
              </a:rPr>
              <a:t>;</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A72E6A24-EBD1-4F47-80A5-6AB18B911E06}"/>
              </a:ext>
            </a:extLst>
          </p:cNvPr>
          <p:cNvSpPr>
            <a:spLocks noChangeArrowheads="1"/>
          </p:cNvSpPr>
          <p:nvPr/>
        </p:nvSpPr>
        <p:spPr bwMode="auto">
          <a:xfrm>
            <a:off x="9574322" y="5443477"/>
            <a:ext cx="1930016" cy="535943"/>
          </a:xfrm>
          <a:prstGeom prst="rect">
            <a:avLst/>
          </a:prstGeom>
          <a:solidFill>
            <a:srgbClr val="FFFFFF"/>
          </a:solidFill>
          <a:ln w="9525">
            <a:solidFill>
              <a:srgbClr val="007AC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rgbClr val="313131"/>
                </a:solidFill>
                <a:effectLst/>
                <a:latin typeface="Courier New" panose="02070309020205020404" pitchFamily="49" charset="0"/>
              </a:rPr>
              <a:t>const</a:t>
            </a:r>
            <a:r>
              <a:rPr kumimoji="0" lang="fr-FR" altLang="fr-FR" sz="1400" b="0" i="0" u="none" strike="noStrike" cap="none" normalizeH="0" baseline="0" dirty="0">
                <a:ln>
                  <a:noFill/>
                </a:ln>
                <a:solidFill>
                  <a:srgbClr val="313131"/>
                </a:solidFill>
                <a:effectLst/>
                <a:latin typeface="Courier New" panose="02070309020205020404" pitchFamily="49" charset="0"/>
              </a:rPr>
              <a:t> pi = 3.14;</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AE9A4E3E-20F8-4013-8343-52EF1A3A4245}"/>
              </a:ext>
            </a:extLst>
          </p:cNvPr>
          <p:cNvSpPr/>
          <p:nvPr/>
        </p:nvSpPr>
        <p:spPr>
          <a:xfrm>
            <a:off x="9201020" y="822123"/>
            <a:ext cx="2303318"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sz="1200" u="sng" dirty="0">
                <a:solidFill>
                  <a:srgbClr val="0075B4"/>
                </a:solidFill>
                <a:latin typeface="+mj-lt"/>
                <a:hlinkClick r:id="rId2"/>
              </a:rPr>
              <a:t>Test sous  TypeScript </a:t>
            </a:r>
            <a:r>
              <a:rPr lang="fr-FR" sz="1200" u="sng" dirty="0" err="1">
                <a:solidFill>
                  <a:srgbClr val="0075B4"/>
                </a:solidFill>
                <a:latin typeface="+mj-lt"/>
                <a:hlinkClick r:id="rId2"/>
              </a:rPr>
              <a:t>playground</a:t>
            </a:r>
            <a:r>
              <a:rPr lang="fr-FR" sz="1200" dirty="0">
                <a:solidFill>
                  <a:srgbClr val="313131"/>
                </a:solidFill>
                <a:latin typeface="+mj-lt"/>
              </a:rPr>
              <a:t> </a:t>
            </a:r>
            <a:endParaRPr lang="en-US" sz="1200" dirty="0">
              <a:latin typeface="+mj-lt"/>
            </a:endParaRPr>
          </a:p>
        </p:txBody>
      </p:sp>
    </p:spTree>
    <p:extLst>
      <p:ext uri="{BB962C8B-B14F-4D97-AF65-F5344CB8AC3E}">
        <p14:creationId xmlns:p14="http://schemas.microsoft.com/office/powerpoint/2010/main" val="420045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8E6E2-0AC3-4F98-9CF1-4797B8D65FFA}"/>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3C314ECB-735B-464B-9FC3-68F4714BD330}"/>
              </a:ext>
            </a:extLst>
          </p:cNvPr>
          <p:cNvSpPr>
            <a:spLocks noGrp="1"/>
          </p:cNvSpPr>
          <p:nvPr>
            <p:ph sz="quarter" idx="10"/>
          </p:nvPr>
        </p:nvSpPr>
        <p:spPr/>
        <p:txBody>
          <a:bodyPr/>
          <a:lstStyle/>
          <a:p>
            <a:r>
              <a:rPr lang="fr-FR" dirty="0"/>
              <a:t>TypeScript utilise des types statiques, également appelés </a:t>
            </a:r>
            <a:r>
              <a:rPr lang="fr-FR" b="1" dirty="0">
                <a:solidFill>
                  <a:srgbClr val="007ACD"/>
                </a:solidFill>
              </a:rPr>
              <a:t>fortement typées </a:t>
            </a:r>
            <a:r>
              <a:rPr lang="fr-FR" dirty="0">
                <a:solidFill>
                  <a:srgbClr val="007ACD"/>
                </a:solidFill>
              </a:rPr>
              <a:t>(</a:t>
            </a:r>
            <a:r>
              <a:rPr lang="fr-FR" dirty="0" err="1">
                <a:solidFill>
                  <a:srgbClr val="007ACD"/>
                </a:solidFill>
              </a:rPr>
              <a:t>strongly</a:t>
            </a:r>
            <a:r>
              <a:rPr lang="fr-FR" dirty="0">
                <a:solidFill>
                  <a:srgbClr val="007ACD"/>
                </a:solidFill>
              </a:rPr>
              <a:t> </a:t>
            </a:r>
            <a:r>
              <a:rPr lang="fr-FR" dirty="0" err="1">
                <a:solidFill>
                  <a:srgbClr val="007ACD"/>
                </a:solidFill>
              </a:rPr>
              <a:t>typed</a:t>
            </a:r>
            <a:r>
              <a:rPr lang="fr-FR" dirty="0">
                <a:solidFill>
                  <a:srgbClr val="007ACD"/>
                </a:solidFill>
              </a:rPr>
              <a:t>) </a:t>
            </a:r>
            <a:r>
              <a:rPr lang="fr-FR" dirty="0"/>
              <a:t>types.</a:t>
            </a:r>
          </a:p>
          <a:p>
            <a:r>
              <a:rPr lang="fr-FR" dirty="0"/>
              <a:t>Sous TypeScript, la déclaration des type de variables est majoritairement faite explicitement. </a:t>
            </a:r>
          </a:p>
          <a:p>
            <a:pPr marL="285750" indent="-285750">
              <a:buFont typeface="Arial" panose="020B0604020202020204" pitchFamily="34" charset="0"/>
              <a:buChar char="•"/>
            </a:pPr>
            <a:r>
              <a:rPr lang="fr-FR" dirty="0"/>
              <a:t>Les types et valeurs affectées à une variable doivent être conformes, sinon une erreur est donnée à la compilation. </a:t>
            </a:r>
          </a:p>
          <a:p>
            <a:pPr marL="285750" indent="-285750">
              <a:buFont typeface="Arial" panose="020B0604020202020204" pitchFamily="34" charset="0"/>
              <a:buChar char="•"/>
            </a:pPr>
            <a:endParaRPr lang="fr-FR" dirty="0"/>
          </a:p>
          <a:p>
            <a:r>
              <a:rPr lang="fr-FR" dirty="0"/>
              <a:t>Exemple : </a:t>
            </a:r>
          </a:p>
          <a:p>
            <a:endParaRPr lang="fr-FR" dirty="0"/>
          </a:p>
          <a:p>
            <a:endParaRPr lang="fr-FR" dirty="0"/>
          </a:p>
          <a:p>
            <a:r>
              <a:rPr lang="fr-FR" dirty="0"/>
              <a:t>Dans TypeScript, si une variable n'est pas explicitement affectée à un type lorsqu'elle est définie, le </a:t>
            </a:r>
            <a:r>
              <a:rPr lang="fr-FR" b="1" dirty="0">
                <a:solidFill>
                  <a:srgbClr val="007ACD"/>
                </a:solidFill>
              </a:rPr>
              <a:t>type est déduit </a:t>
            </a:r>
            <a:r>
              <a:rPr lang="fr-FR" dirty="0">
                <a:solidFill>
                  <a:srgbClr val="007ACD"/>
                </a:solidFill>
              </a:rPr>
              <a:t>(</a:t>
            </a:r>
            <a:r>
              <a:rPr lang="fr-FR" dirty="0" err="1">
                <a:solidFill>
                  <a:srgbClr val="007ACD"/>
                </a:solidFill>
              </a:rPr>
              <a:t>inferred</a:t>
            </a:r>
            <a:r>
              <a:rPr lang="fr-FR" dirty="0">
                <a:solidFill>
                  <a:srgbClr val="007ACD"/>
                </a:solidFill>
              </a:rPr>
              <a:t>)</a:t>
            </a:r>
            <a:r>
              <a:rPr lang="fr-FR" dirty="0"/>
              <a:t> de la première affectation ou de l'initialisation, puis elle devient variable fortement typée </a:t>
            </a:r>
          </a:p>
          <a:p>
            <a:endParaRPr lang="fr-FR" dirty="0"/>
          </a:p>
          <a:p>
            <a:r>
              <a:rPr lang="fr-FR" dirty="0"/>
              <a:t>Exemple:</a:t>
            </a:r>
            <a:endParaRPr lang="en-US" dirty="0"/>
          </a:p>
        </p:txBody>
      </p:sp>
      <p:sp>
        <p:nvSpPr>
          <p:cNvPr id="4" name="Espace réservé de la date 3">
            <a:extLst>
              <a:ext uri="{FF2B5EF4-FFF2-40B4-BE49-F238E27FC236}">
                <a16:creationId xmlns:a16="http://schemas.microsoft.com/office/drawing/2014/main" id="{C193E75A-C267-47A9-979E-FEB5D94AB3B2}"/>
              </a:ext>
            </a:extLst>
          </p:cNvPr>
          <p:cNvSpPr>
            <a:spLocks noGrp="1"/>
          </p:cNvSpPr>
          <p:nvPr>
            <p:ph type="dt" sz="half" idx="2"/>
          </p:nvPr>
        </p:nvSpPr>
        <p:spPr/>
        <p:txBody>
          <a:bodyPr/>
          <a:lstStyle/>
          <a:p>
            <a:pPr rtl="0"/>
            <a:fld id="{41AAC726-D2FE-4097-83E1-1847EBD8C5CA}"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58E98FC4-1DA0-45A9-A12E-95A7D8BE486E}"/>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E6E9C005-A9BB-48FF-A6CF-55BE372DBEEA}"/>
              </a:ext>
            </a:extLst>
          </p:cNvPr>
          <p:cNvSpPr>
            <a:spLocks noGrp="1"/>
          </p:cNvSpPr>
          <p:nvPr>
            <p:ph type="sldNum" sz="quarter" idx="4"/>
          </p:nvPr>
        </p:nvSpPr>
        <p:spPr/>
        <p:txBody>
          <a:bodyPr/>
          <a:lstStyle/>
          <a:p>
            <a:pPr rtl="0"/>
            <a:fld id="{9860EDB8-5305-433F-BE41-D7A86D811DB3}" type="slidenum">
              <a:rPr lang="fr-FR" noProof="0" smtClean="0"/>
              <a:pPr rtl="0"/>
              <a:t>14</a:t>
            </a:fld>
            <a:endParaRPr lang="fr-FR" noProof="0" dirty="0"/>
          </a:p>
        </p:txBody>
      </p:sp>
      <p:sp>
        <p:nvSpPr>
          <p:cNvPr id="7" name="Rectangle 2">
            <a:extLst>
              <a:ext uri="{FF2B5EF4-FFF2-40B4-BE49-F238E27FC236}">
                <a16:creationId xmlns:a16="http://schemas.microsoft.com/office/drawing/2014/main" id="{D68327C6-88DB-4D32-8569-161B787217B8}"/>
              </a:ext>
            </a:extLst>
          </p:cNvPr>
          <p:cNvSpPr>
            <a:spLocks noChangeArrowheads="1"/>
          </p:cNvSpPr>
          <p:nvPr/>
        </p:nvSpPr>
        <p:spPr bwMode="auto">
          <a:xfrm>
            <a:off x="1678960" y="2899418"/>
            <a:ext cx="7159011" cy="1059163"/>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let x: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a:t>
            </a:r>
            <a:r>
              <a:rPr kumimoji="0" lang="fr-FR" altLang="fr-FR" sz="1600" b="0" i="0" u="none" strike="noStrike" cap="none" normalizeH="0" baseline="0" dirty="0">
                <a:ln>
                  <a:noFill/>
                </a:ln>
                <a:solidFill>
                  <a:srgbClr val="313131"/>
                </a:solidFill>
                <a:effectLst/>
                <a:latin typeface="Courier New" panose="02070309020205020404" pitchFamily="49" charset="0"/>
              </a:rPr>
              <a:t>; // x </a:t>
            </a:r>
            <a:r>
              <a:rPr kumimoji="0" lang="fr-FR" altLang="fr-FR" sz="1600" b="0" i="0" u="none" strike="noStrike" cap="none" normalizeH="0" baseline="0" dirty="0" err="1">
                <a:ln>
                  <a:noFill/>
                </a:ln>
                <a:solidFill>
                  <a:srgbClr val="313131"/>
                </a:solidFill>
                <a:effectLst/>
                <a:latin typeface="Courier New" panose="02070309020205020404" pitchFamily="49" charset="0"/>
              </a:rPr>
              <a:t>is</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explicitly</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declared</a:t>
            </a:r>
            <a:r>
              <a:rPr kumimoji="0" lang="fr-FR" altLang="fr-FR" sz="1600" b="0" i="0" u="none" strike="noStrike" cap="none" normalizeH="0" baseline="0" dirty="0">
                <a:ln>
                  <a:noFill/>
                </a:ln>
                <a:solidFill>
                  <a:srgbClr val="313131"/>
                </a:solidFill>
                <a:effectLst/>
                <a:latin typeface="Courier New" panose="02070309020205020404" pitchFamily="49" charset="0"/>
              </a:rPr>
              <a:t> of type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a:t>
            </a:r>
            <a:r>
              <a:rPr kumimoji="0" lang="fr-FR" altLang="fr-FR" sz="1600" b="0" i="0" u="none" strike="noStrike" cap="none" normalizeH="0" baseline="0" dirty="0">
                <a:ln>
                  <a:noFill/>
                </a:ln>
                <a:solidFill>
                  <a:srgbClr val="313131"/>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x = 3; // correct </a:t>
            </a:r>
            <a:r>
              <a:rPr kumimoji="0" lang="fr-FR" altLang="fr-FR" sz="1600" b="0" i="0" u="none" strike="noStrike" cap="none" normalizeH="0" baseline="0" dirty="0" err="1">
                <a:ln>
                  <a:noFill/>
                </a:ln>
                <a:solidFill>
                  <a:srgbClr val="313131"/>
                </a:solidFill>
                <a:effectLst/>
                <a:latin typeface="Courier New" panose="02070309020205020404" pitchFamily="49" charset="0"/>
              </a:rPr>
              <a:t>assignment</a:t>
            </a:r>
            <a:r>
              <a:rPr kumimoji="0" lang="fr-FR" altLang="fr-FR" sz="1600" b="0" i="0" u="none" strike="noStrike" cap="none" normalizeH="0" baseline="0" dirty="0">
                <a:ln>
                  <a:noFill/>
                </a:ln>
                <a:solidFill>
                  <a:srgbClr val="313131"/>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accent2"/>
                </a:solidFill>
                <a:effectLst/>
                <a:latin typeface="Courier New" panose="02070309020205020404" pitchFamily="49" charset="0"/>
              </a:rPr>
              <a:t>x = "hi"; // incorrect </a:t>
            </a:r>
            <a:r>
              <a:rPr kumimoji="0" lang="fr-FR" altLang="fr-FR" sz="1600" b="0" i="0" u="none" strike="noStrike" cap="none" normalizeH="0" baseline="0" dirty="0" err="1">
                <a:ln>
                  <a:noFill/>
                </a:ln>
                <a:solidFill>
                  <a:schemeClr val="accent2"/>
                </a:solidFill>
                <a:effectLst/>
                <a:latin typeface="Courier New" panose="02070309020205020404" pitchFamily="49" charset="0"/>
              </a:rPr>
              <a:t>assignment</a:t>
            </a:r>
            <a:r>
              <a:rPr kumimoji="0" lang="fr-FR" altLang="fr-FR" sz="1600" b="0" i="0" u="none" strike="noStrike" cap="none" normalizeH="0" baseline="0" dirty="0">
                <a:ln>
                  <a:noFill/>
                </a:ln>
                <a:solidFill>
                  <a:schemeClr val="accent2"/>
                </a:solidFill>
                <a:effectLst/>
              </a:rPr>
              <a:t> </a:t>
            </a:r>
            <a:endParaRPr kumimoji="0" lang="fr-FR" altLang="fr-FR" sz="1600" b="0" i="0" u="none" strike="noStrike" cap="none" normalizeH="0" baseline="0" dirty="0">
              <a:ln>
                <a:noFill/>
              </a:ln>
              <a:solidFill>
                <a:schemeClr val="accent2"/>
              </a:solidFill>
              <a:effectLst/>
              <a:latin typeface="Arial" panose="020B0604020202020204" pitchFamily="34" charset="0"/>
            </a:endParaRPr>
          </a:p>
        </p:txBody>
      </p:sp>
      <p:sp>
        <p:nvSpPr>
          <p:cNvPr id="8" name="Rectangle 3">
            <a:extLst>
              <a:ext uri="{FF2B5EF4-FFF2-40B4-BE49-F238E27FC236}">
                <a16:creationId xmlns:a16="http://schemas.microsoft.com/office/drawing/2014/main" id="{52740A08-7B14-44D1-BE6E-6139C8B56613}"/>
              </a:ext>
            </a:extLst>
          </p:cNvPr>
          <p:cNvSpPr>
            <a:spLocks noChangeArrowheads="1"/>
          </p:cNvSpPr>
          <p:nvPr/>
        </p:nvSpPr>
        <p:spPr bwMode="auto">
          <a:xfrm>
            <a:off x="1678960" y="5015921"/>
            <a:ext cx="8887048" cy="812942"/>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let y = 10; //y </a:t>
            </a:r>
            <a:r>
              <a:rPr kumimoji="0" lang="fr-FR" altLang="fr-FR" sz="1600" b="0" i="0" u="none" strike="noStrike" cap="none" normalizeH="0" baseline="0" dirty="0" err="1">
                <a:ln>
                  <a:noFill/>
                </a:ln>
                <a:solidFill>
                  <a:srgbClr val="313131"/>
                </a:solidFill>
                <a:effectLst/>
                <a:latin typeface="Courier New" panose="02070309020205020404" pitchFamily="49" charset="0"/>
              </a:rPr>
              <a:t>is</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now</a:t>
            </a:r>
            <a:r>
              <a:rPr kumimoji="0" lang="fr-FR" altLang="fr-FR" sz="1600" b="0" i="0" u="none" strike="noStrike" cap="none" normalizeH="0" baseline="0" dirty="0">
                <a:ln>
                  <a:noFill/>
                </a:ln>
                <a:solidFill>
                  <a:srgbClr val="313131"/>
                </a:solidFill>
                <a:effectLst/>
                <a:latin typeface="Courier New" panose="02070309020205020404" pitchFamily="49" charset="0"/>
              </a:rPr>
              <a:t> a </a:t>
            </a:r>
            <a:r>
              <a:rPr kumimoji="0" lang="fr-FR" altLang="fr-FR" sz="1600" b="0" i="0" u="none" strike="noStrike" cap="none" normalizeH="0" baseline="0" dirty="0" err="1">
                <a:ln>
                  <a:noFill/>
                </a:ln>
                <a:solidFill>
                  <a:srgbClr val="313131"/>
                </a:solidFill>
                <a:effectLst/>
                <a:latin typeface="Courier New" panose="02070309020205020404" pitchFamily="49" charset="0"/>
              </a:rPr>
              <a:t>strongly</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typed</a:t>
            </a:r>
            <a:r>
              <a:rPr kumimoji="0" lang="fr-FR" altLang="fr-FR" sz="1600" b="0" i="0" u="none" strike="noStrike" cap="none" normalizeH="0" baseline="0" dirty="0">
                <a:ln>
                  <a:noFill/>
                </a:ln>
                <a:solidFill>
                  <a:srgbClr val="313131"/>
                </a:solidFill>
                <a:effectLst/>
                <a:latin typeface="Courier New" panose="02070309020205020404" pitchFamily="49" charset="0"/>
              </a:rPr>
              <a:t> as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a:t>
            </a:r>
            <a:r>
              <a:rPr kumimoji="0" lang="fr-FR" altLang="fr-FR" sz="1600" b="0" i="0" u="none" strike="noStrike" cap="none" normalizeH="0" baseline="0" dirty="0">
                <a:ln>
                  <a:noFill/>
                </a:ln>
                <a:solidFill>
                  <a:srgbClr val="313131"/>
                </a:solidFill>
                <a:effectLst/>
                <a:latin typeface="Courier New" panose="02070309020205020404" pitchFamily="49" charset="0"/>
              </a:rPr>
              <a:t> due to type </a:t>
            </a:r>
            <a:r>
              <a:rPr kumimoji="0" lang="fr-FR" altLang="fr-FR" sz="1600" b="0" i="0" u="none" strike="noStrike" cap="none" normalizeH="0" baseline="0" dirty="0" err="1">
                <a:ln>
                  <a:noFill/>
                </a:ln>
                <a:solidFill>
                  <a:srgbClr val="313131"/>
                </a:solidFill>
                <a:effectLst/>
                <a:latin typeface="Courier New" panose="02070309020205020404" pitchFamily="49" charset="0"/>
              </a:rPr>
              <a:t>inference</a:t>
            </a:r>
            <a:r>
              <a:rPr kumimoji="0" lang="fr-FR" altLang="fr-FR" sz="1600" b="0" i="0" u="none" strike="noStrike" cap="none" normalizeH="0" baseline="0" dirty="0">
                <a:ln>
                  <a:noFill/>
                </a:ln>
                <a:solidFill>
                  <a:srgbClr val="313131"/>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313131"/>
                </a:solidFill>
                <a:effectLst/>
                <a:latin typeface="Courier New" panose="02070309020205020404" pitchFamily="49" charset="0"/>
              </a:rPr>
              <a:t>y = "hello"; // incorrect </a:t>
            </a:r>
            <a:r>
              <a:rPr kumimoji="0" lang="fr-FR" altLang="fr-FR" sz="1600" b="0" i="0" u="none" strike="noStrike" cap="none" normalizeH="0" baseline="0" dirty="0" err="1">
                <a:ln>
                  <a:noFill/>
                </a:ln>
                <a:solidFill>
                  <a:srgbClr val="313131"/>
                </a:solidFill>
                <a:effectLst/>
                <a:latin typeface="Courier New" panose="02070309020205020404" pitchFamily="49" charset="0"/>
              </a:rPr>
              <a:t>because</a:t>
            </a:r>
            <a:r>
              <a:rPr kumimoji="0" lang="fr-FR" altLang="fr-FR" sz="1600" b="0" i="0" u="none" strike="noStrike" cap="none" normalizeH="0" baseline="0" dirty="0">
                <a:ln>
                  <a:noFill/>
                </a:ln>
                <a:solidFill>
                  <a:srgbClr val="313131"/>
                </a:solidFill>
                <a:effectLst/>
                <a:latin typeface="Courier New" panose="02070309020205020404" pitchFamily="49" charset="0"/>
              </a:rPr>
              <a:t> y </a:t>
            </a:r>
            <a:r>
              <a:rPr kumimoji="0" lang="fr-FR" altLang="fr-FR" sz="1600" b="0" i="0" u="none" strike="noStrike" cap="none" normalizeH="0" baseline="0" dirty="0" err="1">
                <a:ln>
                  <a:noFill/>
                </a:ln>
                <a:solidFill>
                  <a:srgbClr val="313131"/>
                </a:solidFill>
                <a:effectLst/>
                <a:latin typeface="Courier New" panose="02070309020205020404" pitchFamily="49" charset="0"/>
              </a:rPr>
              <a:t>should</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hold</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only</a:t>
            </a:r>
            <a:r>
              <a:rPr kumimoji="0" lang="fr-FR" altLang="fr-FR" sz="1600" b="0" i="0" u="none" strike="noStrike" cap="none" normalizeH="0" baseline="0" dirty="0">
                <a:ln>
                  <a:noFill/>
                </a:ln>
                <a:solidFill>
                  <a:srgbClr val="313131"/>
                </a:solidFill>
                <a:effectLst/>
                <a:latin typeface="Courier New" panose="02070309020205020404" pitchFamily="49" charset="0"/>
              </a:rPr>
              <a:t> </a:t>
            </a:r>
            <a:r>
              <a:rPr kumimoji="0" lang="fr-FR" altLang="fr-FR" sz="1600" b="0" i="0" u="none" strike="noStrike" cap="none" normalizeH="0" baseline="0" dirty="0" err="1">
                <a:ln>
                  <a:noFill/>
                </a:ln>
                <a:solidFill>
                  <a:srgbClr val="313131"/>
                </a:solidFill>
                <a:effectLst/>
                <a:latin typeface="Courier New" panose="02070309020205020404" pitchFamily="49" charset="0"/>
              </a:rPr>
              <a:t>numbers</a:t>
            </a:r>
            <a:r>
              <a:rPr kumimoji="0" lang="fr-FR" altLang="fr-FR" sz="1600" b="0" i="0" u="none" strike="noStrike" cap="none" normalizeH="0" baseline="0" dirty="0">
                <a:ln>
                  <a:noFill/>
                </a:ln>
                <a:solidFill>
                  <a:srgbClr val="313131"/>
                </a:solidFill>
                <a:effectLst/>
                <a:latin typeface="Courier New" panose="02070309020205020404" pitchFamily="49" charset="0"/>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37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C29A06-6A86-4048-8C53-61F3408841CB}"/>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DDF9E058-9CDD-4685-B832-55C41536B3D4}"/>
              </a:ext>
            </a:extLst>
          </p:cNvPr>
          <p:cNvSpPr>
            <a:spLocks noGrp="1"/>
          </p:cNvSpPr>
          <p:nvPr>
            <p:ph sz="quarter" idx="10"/>
          </p:nvPr>
        </p:nvSpPr>
        <p:spPr>
          <a:xfrm>
            <a:off x="539496" y="1435607"/>
            <a:ext cx="7767368" cy="4521841"/>
          </a:xfrm>
        </p:spPr>
        <p:txBody>
          <a:bodyPr>
            <a:normAutofit lnSpcReduction="10000"/>
          </a:bodyPr>
          <a:lstStyle/>
          <a:p>
            <a:r>
              <a:rPr lang="en-US" b="1" dirty="0"/>
              <a:t> </a:t>
            </a:r>
            <a:r>
              <a:rPr lang="fr-FR" b="1" dirty="0"/>
              <a:t> Types de base ou primitifs</a:t>
            </a:r>
            <a:endParaRPr lang="en-US" b="1" dirty="0"/>
          </a:p>
          <a:p>
            <a:pPr marL="285750" indent="-285750">
              <a:buFont typeface="Arial" panose="020B0604020202020204" pitchFamily="34" charset="0"/>
              <a:buChar char="•"/>
            </a:pPr>
            <a:r>
              <a:rPr lang="en-US" dirty="0" err="1"/>
              <a:t>boolean</a:t>
            </a:r>
            <a:endParaRPr lang="en-US" dirty="0"/>
          </a:p>
          <a:p>
            <a:pPr marL="285750" indent="-285750">
              <a:buFont typeface="Arial" panose="020B0604020202020204" pitchFamily="34" charset="0"/>
              <a:buChar char="•"/>
            </a:pPr>
            <a:r>
              <a:rPr lang="en-US" dirty="0"/>
              <a:t>number</a:t>
            </a:r>
          </a:p>
          <a:p>
            <a:pPr marL="285750" indent="-285750">
              <a:buFont typeface="Arial" panose="020B0604020202020204" pitchFamily="34" charset="0"/>
              <a:buChar char="•"/>
            </a:pPr>
            <a:r>
              <a:rPr lang="en-US" dirty="0"/>
              <a:t>string</a:t>
            </a:r>
          </a:p>
          <a:p>
            <a:pPr marL="285750" indent="-285750">
              <a:buFont typeface="Arial" panose="020B0604020202020204" pitchFamily="34" charset="0"/>
              <a:buChar char="•"/>
            </a:pPr>
            <a:r>
              <a:rPr lang="en-US" dirty="0"/>
              <a:t>Array</a:t>
            </a:r>
          </a:p>
          <a:p>
            <a:pPr marL="285750" indent="-285750">
              <a:buFont typeface="Arial" panose="020B0604020202020204" pitchFamily="34" charset="0"/>
              <a:buChar char="•"/>
            </a:pPr>
            <a:r>
              <a:rPr lang="en-US" dirty="0"/>
              <a:t>Element</a:t>
            </a:r>
          </a:p>
          <a:p>
            <a:pPr marL="285750" indent="-285750">
              <a:buFont typeface="Arial" panose="020B0604020202020204" pitchFamily="34" charset="0"/>
              <a:buChar char="•"/>
            </a:pPr>
            <a:r>
              <a:rPr lang="en-US" u="sng" dirty="0"/>
              <a:t>tuple</a:t>
            </a:r>
          </a:p>
          <a:p>
            <a:pPr marL="285750" indent="-285750">
              <a:buFont typeface="Arial" panose="020B0604020202020204" pitchFamily="34" charset="0"/>
              <a:buChar char="•"/>
            </a:pPr>
            <a:r>
              <a:rPr lang="en-US" u="sng" dirty="0" err="1"/>
              <a:t>enum</a:t>
            </a:r>
            <a:endParaRPr lang="en-US" u="sng" dirty="0"/>
          </a:p>
          <a:p>
            <a:pPr marL="285750" indent="-285750">
              <a:buFont typeface="Arial" panose="020B0604020202020204" pitchFamily="34" charset="0"/>
              <a:buChar char="•"/>
            </a:pPr>
            <a:r>
              <a:rPr lang="en-US" dirty="0"/>
              <a:t>null</a:t>
            </a:r>
          </a:p>
          <a:p>
            <a:pPr marL="285750" indent="-285750">
              <a:buFont typeface="Arial" panose="020B0604020202020204" pitchFamily="34" charset="0"/>
              <a:buChar char="•"/>
            </a:pPr>
            <a:r>
              <a:rPr lang="en-US" dirty="0"/>
              <a:t>undefined</a:t>
            </a:r>
          </a:p>
          <a:p>
            <a:pPr marL="285750" indent="-285750">
              <a:buFont typeface="Arial" panose="020B0604020202020204" pitchFamily="34" charset="0"/>
              <a:buChar char="•"/>
            </a:pPr>
            <a:r>
              <a:rPr lang="en-US" dirty="0"/>
              <a:t>any</a:t>
            </a:r>
          </a:p>
          <a:p>
            <a:pPr marL="285750" indent="-285750">
              <a:buFont typeface="Arial" panose="020B0604020202020204" pitchFamily="34" charset="0"/>
              <a:buChar char="•"/>
            </a:pPr>
            <a:r>
              <a:rPr lang="en-US" dirty="0"/>
              <a:t>void: </a:t>
            </a:r>
            <a:r>
              <a:rPr lang="fr-FR" dirty="0"/>
              <a:t>Existe uniquement pour indiquer l'absence de valeur, comme dans une fonction sans valeur de retour.</a:t>
            </a:r>
            <a:r>
              <a:rPr lang="en-US" dirty="0"/>
              <a:t>.</a:t>
            </a:r>
          </a:p>
        </p:txBody>
      </p:sp>
      <p:sp>
        <p:nvSpPr>
          <p:cNvPr id="4" name="Espace réservé de la date 3">
            <a:extLst>
              <a:ext uri="{FF2B5EF4-FFF2-40B4-BE49-F238E27FC236}">
                <a16:creationId xmlns:a16="http://schemas.microsoft.com/office/drawing/2014/main" id="{544829F0-8D6C-4C67-8E19-02A4D8AD8726}"/>
              </a:ext>
            </a:extLst>
          </p:cNvPr>
          <p:cNvSpPr>
            <a:spLocks noGrp="1"/>
          </p:cNvSpPr>
          <p:nvPr>
            <p:ph type="dt" sz="half" idx="2"/>
          </p:nvPr>
        </p:nvSpPr>
        <p:spPr/>
        <p:txBody>
          <a:bodyPr/>
          <a:lstStyle/>
          <a:p>
            <a:pPr rtl="0"/>
            <a:fld id="{708038AF-6C8A-4332-B121-CF61ED90CFE8}"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17627761-2EC5-4268-A61D-4406DBB0D92E}"/>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35264CA3-D24B-4AF0-A2DE-F9E0782401FB}"/>
              </a:ext>
            </a:extLst>
          </p:cNvPr>
          <p:cNvSpPr>
            <a:spLocks noGrp="1"/>
          </p:cNvSpPr>
          <p:nvPr>
            <p:ph type="sldNum" sz="quarter" idx="4"/>
          </p:nvPr>
        </p:nvSpPr>
        <p:spPr/>
        <p:txBody>
          <a:bodyPr/>
          <a:lstStyle/>
          <a:p>
            <a:pPr rtl="0"/>
            <a:fld id="{9860EDB8-5305-433F-BE41-D7A86D811DB3}" type="slidenum">
              <a:rPr lang="fr-FR" noProof="0" smtClean="0"/>
              <a:pPr rtl="0"/>
              <a:t>15</a:t>
            </a:fld>
            <a:endParaRPr lang="fr-FR" noProof="0" dirty="0"/>
          </a:p>
        </p:txBody>
      </p:sp>
      <p:pic>
        <p:nvPicPr>
          <p:cNvPr id="7" name="Image 6">
            <a:extLst>
              <a:ext uri="{FF2B5EF4-FFF2-40B4-BE49-F238E27FC236}">
                <a16:creationId xmlns:a16="http://schemas.microsoft.com/office/drawing/2014/main" id="{FDB27A46-A6DE-4533-884A-B02AFAB8FEE1}"/>
              </a:ext>
            </a:extLst>
          </p:cNvPr>
          <p:cNvPicPr>
            <a:picLocks noChangeAspect="1"/>
          </p:cNvPicPr>
          <p:nvPr/>
        </p:nvPicPr>
        <p:blipFill>
          <a:blip r:embed="rId3"/>
          <a:stretch>
            <a:fillRect/>
          </a:stretch>
        </p:blipFill>
        <p:spPr>
          <a:xfrm>
            <a:off x="8306864" y="1664814"/>
            <a:ext cx="3197475" cy="2394585"/>
          </a:xfrm>
          <a:prstGeom prst="rect">
            <a:avLst/>
          </a:prstGeom>
          <a:effectLst>
            <a:outerShdw blurRad="50800" dist="38100" dir="18900000" algn="bl" rotWithShape="0">
              <a:prstClr val="black">
                <a:alpha val="40000"/>
              </a:prstClr>
            </a:outerShdw>
          </a:effectLst>
        </p:spPr>
      </p:pic>
      <p:sp>
        <p:nvSpPr>
          <p:cNvPr id="10" name="Espace réservé du contenu 2">
            <a:extLst>
              <a:ext uri="{FF2B5EF4-FFF2-40B4-BE49-F238E27FC236}">
                <a16:creationId xmlns:a16="http://schemas.microsoft.com/office/drawing/2014/main" id="{886A8DAA-3769-401C-B88D-F1E6D5A29AC6}"/>
              </a:ext>
            </a:extLst>
          </p:cNvPr>
          <p:cNvSpPr txBox="1">
            <a:spLocks/>
          </p:cNvSpPr>
          <p:nvPr/>
        </p:nvSpPr>
        <p:spPr>
          <a:xfrm>
            <a:off x="5726283" y="1424537"/>
            <a:ext cx="5778056" cy="45218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spcAft>
                <a:spcPts val="0"/>
              </a:spcAft>
              <a:buFontTx/>
              <a:buNone/>
              <a:defRPr lang="en-US" sz="16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0"/>
              </a:spcBef>
              <a:spcAft>
                <a:spcPts val="0"/>
              </a:spcAft>
              <a:buFont typeface="Arial" panose="020B0604020202020204" pitchFamily="34" charset="0"/>
              <a:buChar char="•"/>
              <a:defRPr lang="en-US" sz="16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0"/>
              </a:spcBef>
              <a:spcAft>
                <a:spcPts val="0"/>
              </a:spcAft>
              <a:buFont typeface="Arial" panose="020B0604020202020204" pitchFamily="34" charset="0"/>
              <a:buChar char="•"/>
              <a:defRPr lang="en-US" sz="16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0"/>
              </a:spcBef>
              <a:spcAft>
                <a:spcPts val="0"/>
              </a:spcAft>
              <a:buFont typeface="Arial" panose="020B0604020202020204" pitchFamily="34" charset="0"/>
              <a:buChar char="•"/>
              <a:defRPr lang="en-US" sz="16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0"/>
              </a:spcBef>
              <a:spcAft>
                <a:spcPts val="0"/>
              </a:spcAft>
              <a:buFont typeface="Arial" panose="020B0604020202020204" pitchFamily="34" charset="0"/>
              <a:buChar char="•"/>
              <a:defRPr lang="en-US" sz="16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b="1" dirty="0"/>
              <a:t>  </a:t>
            </a:r>
            <a:endParaRPr lang="fr-FR" dirty="0"/>
          </a:p>
        </p:txBody>
      </p:sp>
    </p:spTree>
    <p:extLst>
      <p:ext uri="{BB962C8B-B14F-4D97-AF65-F5344CB8AC3E}">
        <p14:creationId xmlns:p14="http://schemas.microsoft.com/office/powerpoint/2010/main" val="267367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70045-3D77-4FC6-82D7-63CD909D58AD}"/>
              </a:ext>
            </a:extLst>
          </p:cNvPr>
          <p:cNvSpPr>
            <a:spLocks noGrp="1"/>
          </p:cNvSpPr>
          <p:nvPr>
            <p:ph type="title"/>
          </p:nvPr>
        </p:nvSpPr>
        <p:spPr/>
        <p:txBody>
          <a:bodyPr/>
          <a:lstStyle/>
          <a:p>
            <a:r>
              <a:rPr lang="en-US" dirty="0"/>
              <a:t>string , Array</a:t>
            </a:r>
          </a:p>
        </p:txBody>
      </p:sp>
      <p:sp>
        <p:nvSpPr>
          <p:cNvPr id="3" name="Espace réservé du contenu 2">
            <a:extLst>
              <a:ext uri="{FF2B5EF4-FFF2-40B4-BE49-F238E27FC236}">
                <a16:creationId xmlns:a16="http://schemas.microsoft.com/office/drawing/2014/main" id="{BD619B35-ACA4-4130-B1F7-673E6CC96419}"/>
              </a:ext>
            </a:extLst>
          </p:cNvPr>
          <p:cNvSpPr>
            <a:spLocks noGrp="1"/>
          </p:cNvSpPr>
          <p:nvPr>
            <p:ph sz="quarter" idx="10"/>
          </p:nvPr>
        </p:nvSpPr>
        <p:spPr/>
        <p:txBody>
          <a:bodyPr/>
          <a:lstStyle/>
          <a:p>
            <a:r>
              <a:rPr lang="fr-FR" b="1" dirty="0">
                <a:solidFill>
                  <a:srgbClr val="007ACD"/>
                </a:solidFill>
              </a:rPr>
              <a:t>Nouveauté</a:t>
            </a:r>
            <a:r>
              <a:rPr lang="fr-FR" dirty="0"/>
              <a:t>: Nous pouvons utiliser les chaînes de caractères dites en </a:t>
            </a:r>
            <a:r>
              <a:rPr lang="fr-FR" b="1" dirty="0">
                <a:solidFill>
                  <a:srgbClr val="007ACD"/>
                </a:solidFill>
              </a:rPr>
              <a:t>Template!</a:t>
            </a:r>
            <a:r>
              <a:rPr lang="fr-FR" dirty="0"/>
              <a:t> </a:t>
            </a:r>
          </a:p>
          <a:p>
            <a:r>
              <a:rPr lang="fr-FR" dirty="0"/>
              <a:t>Elle peuvent s'étendre sur plusieurs lignes et avoir des expressions incorporées. </a:t>
            </a:r>
          </a:p>
          <a:p>
            <a:r>
              <a:rPr lang="fr-FR" dirty="0"/>
              <a:t>Elles sont entourées par le caractère </a:t>
            </a:r>
            <a:r>
              <a:rPr lang="fr-FR" dirty="0" err="1">
                <a:solidFill>
                  <a:srgbClr val="007ACD"/>
                </a:solidFill>
              </a:rPr>
              <a:t>backtick</a:t>
            </a:r>
            <a:r>
              <a:rPr lang="fr-FR" dirty="0">
                <a:solidFill>
                  <a:srgbClr val="007ACD"/>
                </a:solidFill>
              </a:rPr>
              <a:t>/</a:t>
            </a:r>
            <a:r>
              <a:rPr lang="fr-FR" dirty="0" err="1">
                <a:solidFill>
                  <a:srgbClr val="007ACD"/>
                </a:solidFill>
              </a:rPr>
              <a:t>backquote</a:t>
            </a:r>
            <a:r>
              <a:rPr lang="fr-FR" dirty="0">
                <a:solidFill>
                  <a:srgbClr val="007ACD"/>
                </a:solidFill>
              </a:rPr>
              <a:t> ( ` ) </a:t>
            </a:r>
            <a:r>
              <a:rPr lang="fr-FR" dirty="0"/>
              <a:t>et les expressions incorporées ont la forme </a:t>
            </a:r>
            <a:r>
              <a:rPr lang="fr-FR" dirty="0">
                <a:solidFill>
                  <a:srgbClr val="007ACD"/>
                </a:solidFill>
              </a:rPr>
              <a:t>$ {</a:t>
            </a:r>
            <a:r>
              <a:rPr lang="fr-FR" dirty="0" err="1">
                <a:solidFill>
                  <a:srgbClr val="007ACD"/>
                </a:solidFill>
              </a:rPr>
              <a:t>expr</a:t>
            </a:r>
            <a:r>
              <a:rPr lang="fr-FR" dirty="0">
                <a:solidFill>
                  <a:srgbClr val="007ACD"/>
                </a:solidFill>
              </a:rPr>
              <a:t>}</a:t>
            </a:r>
            <a:r>
              <a:rPr lang="fr-FR" dirty="0"/>
              <a:t>.</a:t>
            </a:r>
          </a:p>
          <a:p>
            <a:endParaRPr lang="fr-FR" dirty="0"/>
          </a:p>
          <a:p>
            <a:endParaRPr lang="fr-FR" dirty="0"/>
          </a:p>
          <a:p>
            <a:endParaRPr lang="fr-FR" dirty="0"/>
          </a:p>
          <a:p>
            <a:r>
              <a:rPr lang="fr-FR" dirty="0"/>
              <a:t>Est équivalent à </a:t>
            </a:r>
          </a:p>
          <a:p>
            <a:endParaRPr lang="fr-FR" dirty="0"/>
          </a:p>
          <a:p>
            <a:endParaRPr lang="fr-FR" dirty="0"/>
          </a:p>
          <a:p>
            <a:r>
              <a:rPr lang="fr-FR" dirty="0"/>
              <a:t>Les tableaux peuvent se déclarer de 2 manières:</a:t>
            </a:r>
          </a:p>
          <a:p>
            <a:endParaRPr lang="en-US" dirty="0"/>
          </a:p>
        </p:txBody>
      </p:sp>
      <p:sp>
        <p:nvSpPr>
          <p:cNvPr id="4" name="Espace réservé de la date 3">
            <a:extLst>
              <a:ext uri="{FF2B5EF4-FFF2-40B4-BE49-F238E27FC236}">
                <a16:creationId xmlns:a16="http://schemas.microsoft.com/office/drawing/2014/main" id="{AC97854B-AB6E-4BFB-AA12-9F54D294AFB5}"/>
              </a:ext>
            </a:extLst>
          </p:cNvPr>
          <p:cNvSpPr>
            <a:spLocks noGrp="1"/>
          </p:cNvSpPr>
          <p:nvPr>
            <p:ph type="dt" sz="half" idx="2"/>
          </p:nvPr>
        </p:nvSpPr>
        <p:spPr/>
        <p:txBody>
          <a:bodyPr/>
          <a:lstStyle/>
          <a:p>
            <a:pPr rtl="0"/>
            <a:fld id="{FAD3C3A8-62C4-487B-B2DF-B38D2FA9968D}"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8ECC54CD-76FC-4353-A668-3AB5F72DD951}"/>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B6797A35-32F9-4166-A950-A0D3FA397E7B}"/>
              </a:ext>
            </a:extLst>
          </p:cNvPr>
          <p:cNvSpPr>
            <a:spLocks noGrp="1"/>
          </p:cNvSpPr>
          <p:nvPr>
            <p:ph type="sldNum" sz="quarter" idx="4"/>
          </p:nvPr>
        </p:nvSpPr>
        <p:spPr/>
        <p:txBody>
          <a:bodyPr/>
          <a:lstStyle/>
          <a:p>
            <a:pPr rtl="0"/>
            <a:fld id="{9860EDB8-5305-433F-BE41-D7A86D811DB3}" type="slidenum">
              <a:rPr lang="fr-FR" noProof="0" smtClean="0"/>
              <a:pPr rtl="0"/>
              <a:t>16</a:t>
            </a:fld>
            <a:endParaRPr lang="fr-FR" noProof="0" dirty="0"/>
          </a:p>
        </p:txBody>
      </p:sp>
      <p:sp>
        <p:nvSpPr>
          <p:cNvPr id="10" name="Rectangle 9">
            <a:extLst>
              <a:ext uri="{FF2B5EF4-FFF2-40B4-BE49-F238E27FC236}">
                <a16:creationId xmlns:a16="http://schemas.microsoft.com/office/drawing/2014/main" id="{F3B45F27-E712-4D97-9B64-0AE7EA15744D}"/>
              </a:ext>
            </a:extLst>
          </p:cNvPr>
          <p:cNvSpPr/>
          <p:nvPr/>
        </p:nvSpPr>
        <p:spPr>
          <a:xfrm>
            <a:off x="5108375" y="4859923"/>
            <a:ext cx="458716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list: number[]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3</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list2: </a:t>
            </a:r>
            <a:r>
              <a:rPr lang="en-US" sz="1400" b="1" dirty="0">
                <a:solidFill>
                  <a:srgbClr val="000000"/>
                </a:solidFill>
                <a:latin typeface="Consolas" panose="020B0609020204030204" pitchFamily="49" charset="0"/>
              </a:rPr>
              <a:t>Array&lt;number&gt;</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3</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ECC89175-6459-46D2-BEBF-6C286CD4087C}"/>
              </a:ext>
            </a:extLst>
          </p:cNvPr>
          <p:cNvSpPr/>
          <p:nvPr/>
        </p:nvSpPr>
        <p:spPr>
          <a:xfrm>
            <a:off x="521206" y="4024008"/>
            <a:ext cx="11670793"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sentence2: string = </a:t>
            </a:r>
            <a:r>
              <a:rPr lang="en-US" sz="1400" dirty="0">
                <a:solidFill>
                  <a:srgbClr val="A31515"/>
                </a:solidFill>
                <a:latin typeface="Consolas" panose="020B0609020204030204" pitchFamily="49" charset="0"/>
              </a:rPr>
              <a:t>"Hello, my name is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fullName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".\n\n"</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"I'll be "</a:t>
            </a:r>
            <a:r>
              <a:rPr lang="en-US" sz="1400" dirty="0">
                <a:solidFill>
                  <a:srgbClr val="000000"/>
                </a:solidFill>
                <a:latin typeface="Consolas" panose="020B0609020204030204" pitchFamily="49" charset="0"/>
              </a:rPr>
              <a:t> + (age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years old next month."</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77191C54-38C4-4EC3-8E33-94EDA286A30D}"/>
              </a:ext>
            </a:extLst>
          </p:cNvPr>
          <p:cNvSpPr/>
          <p:nvPr/>
        </p:nvSpPr>
        <p:spPr>
          <a:xfrm>
            <a:off x="521205" y="2722430"/>
            <a:ext cx="5865527"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fullName</a:t>
            </a:r>
            <a:r>
              <a:rPr lang="en-US" sz="1400" dirty="0">
                <a:solidFill>
                  <a:srgbClr val="000000"/>
                </a:solidFill>
                <a:latin typeface="Consolas" panose="020B0609020204030204" pitchFamily="49" charset="0"/>
              </a:rPr>
              <a:t>: string = </a:t>
            </a:r>
            <a:r>
              <a:rPr lang="en-US" sz="1400" dirty="0">
                <a:solidFill>
                  <a:srgbClr val="A31515"/>
                </a:solidFill>
                <a:latin typeface="Consolas" panose="020B0609020204030204" pitchFamily="49" charset="0"/>
              </a:rPr>
              <a:t>`Bob </a:t>
            </a:r>
            <a:r>
              <a:rPr lang="en-US" sz="1400" dirty="0" err="1">
                <a:solidFill>
                  <a:srgbClr val="A31515"/>
                </a:solidFill>
                <a:latin typeface="Consolas" panose="020B0609020204030204" pitchFamily="49" charset="0"/>
              </a:rPr>
              <a:t>Bobbington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age: number = </a:t>
            </a:r>
            <a:r>
              <a:rPr lang="en-US" sz="1400" dirty="0">
                <a:solidFill>
                  <a:srgbClr val="098658"/>
                </a:solidFill>
                <a:latin typeface="Consolas" panose="020B0609020204030204" pitchFamily="49" charset="0"/>
              </a:rPr>
              <a:t>37</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let</a:t>
            </a:r>
            <a:r>
              <a:rPr lang="en-US" sz="1400" dirty="0">
                <a:solidFill>
                  <a:srgbClr val="000000"/>
                </a:solidFill>
                <a:latin typeface="Consolas" panose="020B0609020204030204" pitchFamily="49" charset="0"/>
              </a:rPr>
              <a:t> sentence: string = </a:t>
            </a:r>
            <a:r>
              <a:rPr lang="en-US" sz="1400" dirty="0">
                <a:solidFill>
                  <a:srgbClr val="A31515"/>
                </a:solidFill>
                <a:latin typeface="Consolas" panose="020B0609020204030204" pitchFamily="49" charset="0"/>
              </a:rPr>
              <a:t>`Hello, my name is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fullName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A31515"/>
                </a:solidFill>
                <a:latin typeface="Consolas" panose="020B0609020204030204" pitchFamily="49" charset="0"/>
              </a:rPr>
              <a:t>    I'll be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age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years old next month.`</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0461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03FD80-A28B-4B3F-92CF-09C7738EA5E6}"/>
              </a:ext>
            </a:extLst>
          </p:cNvPr>
          <p:cNvSpPr>
            <a:spLocks noGrp="1"/>
          </p:cNvSpPr>
          <p:nvPr>
            <p:ph type="title"/>
          </p:nvPr>
        </p:nvSpPr>
        <p:spPr/>
        <p:txBody>
          <a:bodyPr/>
          <a:lstStyle/>
          <a:p>
            <a:r>
              <a:rPr lang="en-US" dirty="0"/>
              <a:t>Any, </a:t>
            </a:r>
          </a:p>
        </p:txBody>
      </p:sp>
      <p:sp>
        <p:nvSpPr>
          <p:cNvPr id="3" name="Espace réservé du contenu 2">
            <a:extLst>
              <a:ext uri="{FF2B5EF4-FFF2-40B4-BE49-F238E27FC236}">
                <a16:creationId xmlns:a16="http://schemas.microsoft.com/office/drawing/2014/main" id="{97264F6D-44DE-4AD0-A538-38E0F6BFA350}"/>
              </a:ext>
            </a:extLst>
          </p:cNvPr>
          <p:cNvSpPr>
            <a:spLocks noGrp="1"/>
          </p:cNvSpPr>
          <p:nvPr>
            <p:ph sz="quarter" idx="10"/>
          </p:nvPr>
        </p:nvSpPr>
        <p:spPr>
          <a:xfrm>
            <a:off x="539495" y="1435607"/>
            <a:ext cx="9181280" cy="4521841"/>
          </a:xfrm>
        </p:spPr>
        <p:txBody>
          <a:bodyPr>
            <a:normAutofit/>
          </a:bodyPr>
          <a:lstStyle/>
          <a:p>
            <a:r>
              <a:rPr lang="fr-FR" dirty="0"/>
              <a:t>Nous aurons peut-être affaire avec des variables dont ne sommes pas certains</a:t>
            </a:r>
          </a:p>
          <a:p>
            <a:pPr marL="285750" indent="-285750">
              <a:buFont typeface="Arial" panose="020B0604020202020204" pitchFamily="34" charset="0"/>
              <a:buChar char="•"/>
            </a:pPr>
            <a:r>
              <a:rPr lang="fr-FR" dirty="0"/>
              <a:t>Lorsqu’on va utiliser une librairie externe (module ) et que nous voulons éviter les problèmes!</a:t>
            </a:r>
          </a:p>
          <a:p>
            <a:pPr marL="285750" indent="-285750">
              <a:buFont typeface="Arial" panose="020B0604020202020204" pitchFamily="34" charset="0"/>
              <a:buChar char="•"/>
            </a:pPr>
            <a:r>
              <a:rPr lang="fr-FR" dirty="0"/>
              <a:t>Ces valeurs peuvent provenir d'un contenu dynamique, </a:t>
            </a:r>
          </a:p>
          <a:p>
            <a:r>
              <a:rPr lang="fr-FR" dirty="0"/>
              <a:t>Dans ces cas, nous pouvons ignorer la vérification de types et laisser les valeurs passer par les vérifications au moment de la compilation. </a:t>
            </a:r>
          </a:p>
          <a:p>
            <a:pPr marL="285750" indent="-285750">
              <a:buFont typeface="Arial" panose="020B0604020202020204" pitchFamily="34" charset="0"/>
              <a:buChar char="•"/>
            </a:pPr>
            <a:r>
              <a:rPr lang="fr-FR" b="1" dirty="0" err="1">
                <a:solidFill>
                  <a:srgbClr val="0070C0"/>
                </a:solidFill>
              </a:rPr>
              <a:t>Any</a:t>
            </a:r>
            <a:endParaRPr lang="fr-FR" b="1" dirty="0">
              <a:solidFill>
                <a:srgbClr val="0070C0"/>
              </a:solidFill>
            </a:endParaRPr>
          </a:p>
          <a:p>
            <a:pPr marL="285750" indent="-285750">
              <a:buFont typeface="Arial" panose="020B0604020202020204" pitchFamily="34" charset="0"/>
              <a:buChar char="•"/>
            </a:pPr>
            <a:r>
              <a:rPr lang="fr-FR" dirty="0"/>
              <a:t>A éviter tant que possible car il annule l’apport de TypeScript</a:t>
            </a:r>
          </a:p>
          <a:p>
            <a:endParaRPr lang="fr-FR" dirty="0"/>
          </a:p>
          <a:p>
            <a:r>
              <a:rPr lang="fr-FR" dirty="0" err="1">
                <a:solidFill>
                  <a:srgbClr val="0070C0"/>
                </a:solidFill>
              </a:rPr>
              <a:t>Any</a:t>
            </a:r>
            <a:r>
              <a:rPr lang="fr-FR" dirty="0"/>
              <a:t> est également pratique si vous connaissez une partie du type, mais peut-être pas tout. Par exemple, vous pouvez avoir un tableau mais le tableau a un mélange de différents types:</a:t>
            </a:r>
          </a:p>
          <a:p>
            <a:endParaRPr lang="fr-FR" dirty="0"/>
          </a:p>
        </p:txBody>
      </p:sp>
      <p:sp>
        <p:nvSpPr>
          <p:cNvPr id="4" name="Espace réservé de la date 3">
            <a:extLst>
              <a:ext uri="{FF2B5EF4-FFF2-40B4-BE49-F238E27FC236}">
                <a16:creationId xmlns:a16="http://schemas.microsoft.com/office/drawing/2014/main" id="{D95E7044-21C7-4A92-9E26-E4B59F85E7CE}"/>
              </a:ext>
            </a:extLst>
          </p:cNvPr>
          <p:cNvSpPr>
            <a:spLocks noGrp="1"/>
          </p:cNvSpPr>
          <p:nvPr>
            <p:ph type="dt" sz="half" idx="2"/>
          </p:nvPr>
        </p:nvSpPr>
        <p:spPr/>
        <p:txBody>
          <a:bodyPr/>
          <a:lstStyle/>
          <a:p>
            <a:pPr rtl="0"/>
            <a:fld id="{FAD3C3A8-62C4-487B-B2DF-B38D2FA9968D}"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872FCEB0-7A98-4A3F-A131-B356D82A36CF}"/>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A2B1352E-2D8C-4623-9561-015EC76EF6D3}"/>
              </a:ext>
            </a:extLst>
          </p:cNvPr>
          <p:cNvSpPr>
            <a:spLocks noGrp="1"/>
          </p:cNvSpPr>
          <p:nvPr>
            <p:ph type="sldNum" sz="quarter" idx="4"/>
          </p:nvPr>
        </p:nvSpPr>
        <p:spPr/>
        <p:txBody>
          <a:bodyPr/>
          <a:lstStyle/>
          <a:p>
            <a:pPr rtl="0"/>
            <a:fld id="{9860EDB8-5305-433F-BE41-D7A86D811DB3}" type="slidenum">
              <a:rPr lang="fr-FR" noProof="0" smtClean="0"/>
              <a:pPr rtl="0"/>
              <a:t>17</a:t>
            </a:fld>
            <a:endParaRPr lang="fr-FR" noProof="0" dirty="0"/>
          </a:p>
        </p:txBody>
      </p:sp>
      <p:sp>
        <p:nvSpPr>
          <p:cNvPr id="8" name="Rectangle 7">
            <a:extLst>
              <a:ext uri="{FF2B5EF4-FFF2-40B4-BE49-F238E27FC236}">
                <a16:creationId xmlns:a16="http://schemas.microsoft.com/office/drawing/2014/main" id="{9C9620E8-8E62-44CB-95D1-46E9BE432D29}"/>
              </a:ext>
            </a:extLst>
          </p:cNvPr>
          <p:cNvSpPr/>
          <p:nvPr/>
        </p:nvSpPr>
        <p:spPr>
          <a:xfrm>
            <a:off x="7047913" y="3429000"/>
            <a:ext cx="490379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notSure</a:t>
            </a:r>
            <a:r>
              <a:rPr lang="en-US" dirty="0">
                <a:solidFill>
                  <a:srgbClr val="000000"/>
                </a:solidFill>
                <a:latin typeface="Consolas" panose="020B0609020204030204" pitchFamily="49" charset="0"/>
              </a:rPr>
              <a:t>: any = </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notSure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"maybe a string instead"</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notSure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okay, </a:t>
            </a: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B963409E-A540-4FA4-9E3A-FD5FAEFF4BBA}"/>
              </a:ext>
            </a:extLst>
          </p:cNvPr>
          <p:cNvSpPr/>
          <p:nvPr/>
        </p:nvSpPr>
        <p:spPr>
          <a:xfrm>
            <a:off x="6672775" y="5311117"/>
            <a:ext cx="5278933"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list: any[]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"free"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6999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fr-FR" dirty="0"/>
              <a:t>7.3- Les fonctions : les bases, </a:t>
            </a:r>
            <a:r>
              <a:rPr lang="fr-FR" dirty="0" err="1"/>
              <a:t>this</a:t>
            </a:r>
            <a:r>
              <a:rPr lang="fr-FR" dirty="0"/>
              <a:t>, surcharge</a:t>
            </a:r>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normAutofit/>
          </a:bodyPr>
          <a:lstStyle/>
          <a:p>
            <a:endParaRPr lang="fr-FR" dirty="0"/>
          </a:p>
          <a:p>
            <a:endParaRPr lang="fr-FR" dirty="0"/>
          </a:p>
          <a:p>
            <a:r>
              <a:rPr lang="fr-FR" dirty="0"/>
              <a:t>Parfois, nous avons besoin de retourner une valeur, par </a:t>
            </a:r>
            <a:r>
              <a:rPr lang="fr-FR" dirty="0" err="1"/>
              <a:t>exp</a:t>
            </a:r>
            <a:r>
              <a:rPr lang="fr-FR" dirty="0"/>
              <a:t>. La somme de 2 valeurs</a:t>
            </a:r>
          </a:p>
          <a:p>
            <a:pPr marL="285750" indent="-285750">
              <a:buFont typeface="Arial" panose="020B0604020202020204" pitchFamily="34" charset="0"/>
              <a:buChar char="•"/>
            </a:pPr>
            <a:r>
              <a:rPr lang="fr-FR" dirty="0"/>
              <a:t>Et puis, on doit faire appel avec des bon paramètres</a:t>
            </a:r>
          </a:p>
          <a:p>
            <a:endParaRPr lang="fr-FR" dirty="0"/>
          </a:p>
          <a:p>
            <a:r>
              <a:rPr lang="fr-FR" dirty="0"/>
              <a:t>Il y 2 manières possible pour déclarer une fonction:</a:t>
            </a:r>
          </a:p>
          <a:p>
            <a:pPr marL="285750" indent="-285750">
              <a:buFont typeface="Arial" panose="020B0604020202020204" pitchFamily="34" charset="0"/>
              <a:buChar char="•"/>
            </a:pPr>
            <a:r>
              <a:rPr lang="fr-FR" dirty="0"/>
              <a:t>Celle classique</a:t>
            </a:r>
          </a:p>
          <a:p>
            <a:pPr marL="285750" indent="-285750">
              <a:buFont typeface="Arial" panose="020B0604020202020204" pitchFamily="34" charset="0"/>
              <a:buChar char="•"/>
            </a:pPr>
            <a:r>
              <a:rPr lang="fr-FR" dirty="0"/>
              <a:t>Celle dite fléchée</a:t>
            </a:r>
          </a:p>
          <a:p>
            <a:r>
              <a:rPr lang="fr-FR" dirty="0"/>
              <a:t>C’est seulement si on va utiliser le mot clé </a:t>
            </a:r>
            <a:r>
              <a:rPr lang="fr-FR" b="1" dirty="0" err="1">
                <a:solidFill>
                  <a:srgbClr val="007ACD"/>
                </a:solidFill>
              </a:rPr>
              <a:t>this</a:t>
            </a:r>
            <a:r>
              <a:rPr lang="fr-FR" dirty="0"/>
              <a:t> dedans, qu’une fonction sera un peu spéciale</a:t>
            </a:r>
          </a:p>
        </p:txBody>
      </p:sp>
      <p:sp>
        <p:nvSpPr>
          <p:cNvPr id="2" name="Espace réservé de la date 1">
            <a:extLst>
              <a:ext uri="{FF2B5EF4-FFF2-40B4-BE49-F238E27FC236}">
                <a16:creationId xmlns:a16="http://schemas.microsoft.com/office/drawing/2014/main" id="{73C4D720-CE5C-4431-B3C5-55C6044BBB8C}"/>
              </a:ext>
            </a:extLst>
          </p:cNvPr>
          <p:cNvSpPr>
            <a:spLocks noGrp="1"/>
          </p:cNvSpPr>
          <p:nvPr>
            <p:ph type="dt" sz="half" idx="2"/>
          </p:nvPr>
        </p:nvSpPr>
        <p:spPr/>
        <p:txBody>
          <a:bodyPr/>
          <a:lstStyle/>
          <a:p>
            <a:pPr rtl="0"/>
            <a:fld id="{F51B89C5-1392-43CE-BABA-70B0A34B3602}" type="datetime1">
              <a:rPr lang="fr-FR" noProof="0" smtClean="0"/>
              <a:t>28/06/2020</a:t>
            </a:fld>
            <a:endParaRPr lang="fr-FR" noProof="0" dirty="0"/>
          </a:p>
        </p:txBody>
      </p:sp>
      <p:sp>
        <p:nvSpPr>
          <p:cNvPr id="3" name="Espace réservé du pied de page 2">
            <a:extLst>
              <a:ext uri="{FF2B5EF4-FFF2-40B4-BE49-F238E27FC236}">
                <a16:creationId xmlns:a16="http://schemas.microsoft.com/office/drawing/2014/main" id="{A044E60A-F61F-4DE9-863D-51EDBA851A35}"/>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3F7EE7B7-6BCA-446C-B43E-7171801DDFB8}"/>
              </a:ext>
            </a:extLst>
          </p:cNvPr>
          <p:cNvSpPr>
            <a:spLocks noGrp="1"/>
          </p:cNvSpPr>
          <p:nvPr>
            <p:ph type="sldNum" sz="quarter" idx="4"/>
          </p:nvPr>
        </p:nvSpPr>
        <p:spPr/>
        <p:txBody>
          <a:bodyPr/>
          <a:lstStyle/>
          <a:p>
            <a:pPr rtl="0"/>
            <a:fld id="{9860EDB8-5305-433F-BE41-D7A86D811DB3}" type="slidenum">
              <a:rPr lang="fr-FR" noProof="0" smtClean="0"/>
              <a:pPr rtl="0"/>
              <a:t>18</a:t>
            </a:fld>
            <a:endParaRPr lang="fr-FR" noProof="0" dirty="0"/>
          </a:p>
        </p:txBody>
      </p:sp>
      <p:pic>
        <p:nvPicPr>
          <p:cNvPr id="7" name="Image 6">
            <a:extLst>
              <a:ext uri="{FF2B5EF4-FFF2-40B4-BE49-F238E27FC236}">
                <a16:creationId xmlns:a16="http://schemas.microsoft.com/office/drawing/2014/main" id="{CD2D6889-15D7-407B-A1C9-F220902F2960}"/>
              </a:ext>
            </a:extLst>
          </p:cNvPr>
          <p:cNvPicPr>
            <a:picLocks noChangeAspect="1"/>
          </p:cNvPicPr>
          <p:nvPr/>
        </p:nvPicPr>
        <p:blipFill>
          <a:blip r:embed="rId2"/>
          <a:stretch>
            <a:fillRect/>
          </a:stretch>
        </p:blipFill>
        <p:spPr>
          <a:xfrm>
            <a:off x="539495" y="1329380"/>
            <a:ext cx="2808171" cy="694095"/>
          </a:xfrm>
          <a:prstGeom prst="rect">
            <a:avLst/>
          </a:prstGeom>
        </p:spPr>
      </p:pic>
      <p:pic>
        <p:nvPicPr>
          <p:cNvPr id="9" name="Image 8">
            <a:extLst>
              <a:ext uri="{FF2B5EF4-FFF2-40B4-BE49-F238E27FC236}">
                <a16:creationId xmlns:a16="http://schemas.microsoft.com/office/drawing/2014/main" id="{D6364E97-FC37-4D03-BADC-B506047D82AA}"/>
              </a:ext>
            </a:extLst>
          </p:cNvPr>
          <p:cNvPicPr>
            <a:picLocks noChangeAspect="1"/>
          </p:cNvPicPr>
          <p:nvPr/>
        </p:nvPicPr>
        <p:blipFill>
          <a:blip r:embed="rId3"/>
          <a:stretch>
            <a:fillRect/>
          </a:stretch>
        </p:blipFill>
        <p:spPr>
          <a:xfrm>
            <a:off x="3637699" y="1329380"/>
            <a:ext cx="3825471" cy="688797"/>
          </a:xfrm>
          <a:prstGeom prst="rect">
            <a:avLst/>
          </a:prstGeom>
        </p:spPr>
      </p:pic>
      <p:pic>
        <p:nvPicPr>
          <p:cNvPr id="10" name="Image 9">
            <a:extLst>
              <a:ext uri="{FF2B5EF4-FFF2-40B4-BE49-F238E27FC236}">
                <a16:creationId xmlns:a16="http://schemas.microsoft.com/office/drawing/2014/main" id="{551FD122-2609-4894-9A71-187D4FCB1B03}"/>
              </a:ext>
            </a:extLst>
          </p:cNvPr>
          <p:cNvPicPr>
            <a:picLocks noChangeAspect="1"/>
          </p:cNvPicPr>
          <p:nvPr/>
        </p:nvPicPr>
        <p:blipFill>
          <a:blip r:embed="rId4"/>
          <a:stretch>
            <a:fillRect/>
          </a:stretch>
        </p:blipFill>
        <p:spPr>
          <a:xfrm>
            <a:off x="7767512" y="1329380"/>
            <a:ext cx="3814874" cy="667603"/>
          </a:xfrm>
          <a:prstGeom prst="rect">
            <a:avLst/>
          </a:prstGeom>
        </p:spPr>
      </p:pic>
      <p:pic>
        <p:nvPicPr>
          <p:cNvPr id="11" name="Image 10">
            <a:extLst>
              <a:ext uri="{FF2B5EF4-FFF2-40B4-BE49-F238E27FC236}">
                <a16:creationId xmlns:a16="http://schemas.microsoft.com/office/drawing/2014/main" id="{FDAA66EB-0CD0-412D-B5FD-8B01AD38A240}"/>
              </a:ext>
            </a:extLst>
          </p:cNvPr>
          <p:cNvPicPr>
            <a:picLocks noChangeAspect="1"/>
          </p:cNvPicPr>
          <p:nvPr/>
        </p:nvPicPr>
        <p:blipFill>
          <a:blip r:embed="rId5"/>
          <a:stretch>
            <a:fillRect/>
          </a:stretch>
        </p:blipFill>
        <p:spPr>
          <a:xfrm>
            <a:off x="8069523" y="2094733"/>
            <a:ext cx="3512863" cy="678200"/>
          </a:xfrm>
          <a:prstGeom prst="rect">
            <a:avLst/>
          </a:prstGeom>
        </p:spPr>
      </p:pic>
      <p:pic>
        <p:nvPicPr>
          <p:cNvPr id="12" name="Image 11">
            <a:extLst>
              <a:ext uri="{FF2B5EF4-FFF2-40B4-BE49-F238E27FC236}">
                <a16:creationId xmlns:a16="http://schemas.microsoft.com/office/drawing/2014/main" id="{68550678-0AC9-4FBE-AD93-64230FCCDD56}"/>
              </a:ext>
            </a:extLst>
          </p:cNvPr>
          <p:cNvPicPr>
            <a:picLocks noChangeAspect="1"/>
          </p:cNvPicPr>
          <p:nvPr/>
        </p:nvPicPr>
        <p:blipFill>
          <a:blip r:embed="rId6"/>
          <a:stretch>
            <a:fillRect/>
          </a:stretch>
        </p:blipFill>
        <p:spPr>
          <a:xfrm>
            <a:off x="9439261" y="2771903"/>
            <a:ext cx="2143125" cy="447675"/>
          </a:xfrm>
          <a:prstGeom prst="rect">
            <a:avLst/>
          </a:prstGeom>
        </p:spPr>
      </p:pic>
    </p:spTree>
    <p:extLst>
      <p:ext uri="{BB962C8B-B14F-4D97-AF65-F5344CB8AC3E}">
        <p14:creationId xmlns:p14="http://schemas.microsoft.com/office/powerpoint/2010/main" val="18251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dirty="0"/>
              <a:t>8) Les bases de la POO en TypeScript</a:t>
            </a:r>
            <a:r>
              <a:rPr lang="fr-FR" sz="4400" b="1" dirty="0"/>
              <a:t>  </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a:bodyPr>
          <a:lstStyle/>
          <a:p>
            <a:pPr marL="514350" indent="-514350">
              <a:buFont typeface="+mj-lt"/>
              <a:buAutoNum type="arabicPeriod"/>
            </a:pPr>
            <a:r>
              <a:rPr lang="fr-FR" dirty="0"/>
              <a:t>Les interfaces</a:t>
            </a:r>
          </a:p>
          <a:p>
            <a:pPr marL="514350" indent="-514350">
              <a:buFont typeface="+mj-lt"/>
              <a:buAutoNum type="arabicPeriod"/>
            </a:pPr>
            <a:r>
              <a:rPr lang="fr-FR" dirty="0"/>
              <a:t>Les classes</a:t>
            </a:r>
          </a:p>
          <a:p>
            <a:pPr marL="514350" indent="-514350">
              <a:buFont typeface="+mj-lt"/>
              <a:buAutoNum type="arabicPeriod"/>
            </a:pPr>
            <a:r>
              <a:rPr lang="fr-FR" dirty="0"/>
              <a:t>Les énumérations</a:t>
            </a:r>
          </a:p>
          <a:p>
            <a:pPr marL="514350" indent="-514350">
              <a:buFont typeface="+mj-lt"/>
              <a:buAutoNum type="arabicPeriod"/>
            </a:pPr>
            <a:r>
              <a:rPr lang="fr-FR" dirty="0"/>
              <a:t>Les </a:t>
            </a:r>
            <a:r>
              <a:rPr lang="fr-FR" dirty="0" err="1"/>
              <a:t>generics</a:t>
            </a:r>
            <a:endParaRPr lang="fr-FR" dirty="0"/>
          </a:p>
          <a:p>
            <a:pPr marL="514350" indent="-514350">
              <a:buFont typeface="+mj-lt"/>
              <a:buAutoNum type="arabicPeriod"/>
            </a:pPr>
            <a:endParaRPr lang="fr-FR" dirty="0"/>
          </a:p>
          <a:p>
            <a:pPr marL="342900" indent="-342900">
              <a:lnSpc>
                <a:spcPct val="170000"/>
              </a:lnSpc>
              <a:spcBef>
                <a:spcPts val="0"/>
              </a:spcBef>
              <a:spcAft>
                <a:spcPts val="0"/>
              </a:spcAft>
              <a:buFont typeface="+mj-lt"/>
              <a:buAutoNum type="arabicPeriod"/>
            </a:pPr>
            <a:endParaRPr lang="fr-FR" sz="1400" b="1"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3840829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sz="4400" b="1" dirty="0"/>
              <a:t>6) Introduction à TypeScript</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a:bodyPr>
          <a:lstStyle/>
          <a:p>
            <a:pPr marL="514350" indent="-514350">
              <a:buFont typeface="+mj-lt"/>
              <a:buAutoNum type="arabicPeriod"/>
            </a:pPr>
            <a:r>
              <a:rPr lang="fr-FR" sz="2800" dirty="0"/>
              <a:t>Pourquoi utiliser TypeScript</a:t>
            </a:r>
          </a:p>
          <a:p>
            <a:pPr marL="514350" indent="-514350">
              <a:buFont typeface="+mj-lt"/>
              <a:buAutoNum type="arabicPeriod"/>
            </a:pPr>
            <a:r>
              <a:rPr lang="fr-FR" sz="2800" dirty="0"/>
              <a:t>Les origines de TypeScript</a:t>
            </a:r>
          </a:p>
          <a:p>
            <a:pPr marL="514350" indent="-514350">
              <a:buFont typeface="+mj-lt"/>
              <a:buAutoNum type="arabicPeriod"/>
            </a:pPr>
            <a:r>
              <a:rPr lang="fr-FR" sz="2800" dirty="0"/>
              <a:t>TypeScript vs JavaScript</a:t>
            </a:r>
          </a:p>
          <a:p>
            <a:pPr marL="514350" indent="-514350">
              <a:buFont typeface="+mj-lt"/>
              <a:buAutoNum type="arabicPeriod"/>
            </a:pPr>
            <a:r>
              <a:rPr lang="fr-FR" sz="2800" dirty="0"/>
              <a:t>L’environnement de développement pour développer en TypeScript</a:t>
            </a:r>
          </a:p>
          <a:p>
            <a:pPr marL="514350" indent="-514350">
              <a:buFont typeface="+mj-lt"/>
              <a:buAutoNum type="arabicPeriod"/>
            </a:pPr>
            <a:r>
              <a:rPr lang="fr-FR" sz="2800" dirty="0"/>
              <a:t>Les fonctionnalités de TypeScript</a:t>
            </a:r>
          </a:p>
          <a:p>
            <a:pPr marL="514350" indent="-514350">
              <a:buFont typeface="+mj-lt"/>
              <a:buAutoNum type="arabicPeriod"/>
            </a:pPr>
            <a:endParaRPr lang="fr-FR" dirty="0"/>
          </a:p>
          <a:p>
            <a:pPr marL="342900" indent="-342900">
              <a:lnSpc>
                <a:spcPct val="170000"/>
              </a:lnSpc>
              <a:spcBef>
                <a:spcPts val="0"/>
              </a:spcBef>
              <a:spcAft>
                <a:spcPts val="0"/>
              </a:spcAft>
              <a:buFont typeface="+mj-lt"/>
              <a:buAutoNum type="arabicPeriod"/>
            </a:pPr>
            <a:endParaRPr lang="fr-FR" sz="1400" b="1"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2684490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95833-DF60-4549-98D6-CB3C132525B6}"/>
              </a:ext>
            </a:extLst>
          </p:cNvPr>
          <p:cNvSpPr>
            <a:spLocks noGrp="1"/>
          </p:cNvSpPr>
          <p:nvPr>
            <p:ph type="title"/>
          </p:nvPr>
        </p:nvSpPr>
        <p:spPr/>
        <p:txBody>
          <a:bodyPr>
            <a:normAutofit/>
          </a:bodyPr>
          <a:lstStyle/>
          <a:p>
            <a:r>
              <a:rPr lang="fr-FR" dirty="0"/>
              <a:t>8.1- Interfaces  sous TypeScript</a:t>
            </a:r>
            <a:endParaRPr lang="en-US" dirty="0"/>
          </a:p>
        </p:txBody>
      </p:sp>
      <p:sp>
        <p:nvSpPr>
          <p:cNvPr id="3" name="Espace réservé du contenu 2">
            <a:extLst>
              <a:ext uri="{FF2B5EF4-FFF2-40B4-BE49-F238E27FC236}">
                <a16:creationId xmlns:a16="http://schemas.microsoft.com/office/drawing/2014/main" id="{3BEC6C70-4CE5-4C71-8804-ADAE2675CC8A}"/>
              </a:ext>
            </a:extLst>
          </p:cNvPr>
          <p:cNvSpPr>
            <a:spLocks noGrp="1"/>
          </p:cNvSpPr>
          <p:nvPr>
            <p:ph sz="quarter" idx="10"/>
          </p:nvPr>
        </p:nvSpPr>
        <p:spPr>
          <a:xfrm>
            <a:off x="539496" y="1430675"/>
            <a:ext cx="6156726" cy="4801314"/>
          </a:xfrm>
        </p:spPr>
        <p:txBody>
          <a:bodyPr>
            <a:normAutofit/>
          </a:bodyPr>
          <a:lstStyle/>
          <a:p>
            <a:r>
              <a:rPr lang="fr-FR" sz="1600" dirty="0"/>
              <a:t>Déclarées avec le mot clé </a:t>
            </a:r>
            <a:r>
              <a:rPr lang="fr-FR" sz="1600" b="1" dirty="0">
                <a:solidFill>
                  <a:srgbClr val="007ACD"/>
                </a:solidFill>
              </a:rPr>
              <a:t>interface</a:t>
            </a:r>
          </a:p>
          <a:p>
            <a:r>
              <a:rPr lang="fr-FR" sz="1600" dirty="0"/>
              <a:t>Ici, nous utilisons une interface qui décrit les objets qui ont un champ </a:t>
            </a:r>
            <a:r>
              <a:rPr lang="fr-FR" sz="1600" dirty="0" err="1">
                <a:solidFill>
                  <a:srgbClr val="007ACD"/>
                </a:solidFill>
              </a:rPr>
              <a:t>firstName</a:t>
            </a:r>
            <a:r>
              <a:rPr lang="fr-FR" sz="1600" dirty="0"/>
              <a:t> et </a:t>
            </a:r>
            <a:r>
              <a:rPr lang="fr-FR" sz="1600" dirty="0" err="1">
                <a:solidFill>
                  <a:srgbClr val="007ACD"/>
                </a:solidFill>
              </a:rPr>
              <a:t>lastName</a:t>
            </a:r>
            <a:r>
              <a:rPr lang="fr-FR" sz="1600" dirty="0"/>
              <a:t>. </a:t>
            </a:r>
          </a:p>
          <a:p>
            <a:r>
              <a:rPr lang="fr-FR" sz="1600" dirty="0"/>
              <a:t>Dans TypeScript, deux types sont compatibles si leur structure interne est compatible. </a:t>
            </a:r>
          </a:p>
          <a:p>
            <a:pPr marL="285750" indent="-285750">
              <a:buFont typeface="Arial" panose="020B0604020202020204" pitchFamily="34" charset="0"/>
              <a:buChar char="•"/>
            </a:pPr>
            <a:r>
              <a:rPr lang="fr-FR" sz="1600" dirty="0"/>
              <a:t>Facilité pour implémenter une interface en ayant la forme requise, sans obligation de clauses d’implémentation explicites comme sous Java</a:t>
            </a:r>
          </a:p>
          <a:p>
            <a:pPr marL="285750" indent="-285750">
              <a:buFont typeface="Arial" panose="020B0604020202020204" pitchFamily="34" charset="0"/>
              <a:buChar char="•"/>
            </a:pPr>
            <a:r>
              <a:rPr lang="fr-FR" dirty="0"/>
              <a:t>Implémentation explicite possible aussi </a:t>
            </a:r>
            <a:r>
              <a:rPr lang="fr-FR" sz="1600" dirty="0"/>
              <a:t>via le mot clé </a:t>
            </a:r>
            <a:r>
              <a:rPr lang="fr-FR" sz="1600" b="1" dirty="0" err="1">
                <a:solidFill>
                  <a:srgbClr val="007ACD"/>
                </a:solidFill>
              </a:rPr>
              <a:t>implements</a:t>
            </a:r>
            <a:r>
              <a:rPr lang="fr-FR" sz="1600" dirty="0"/>
              <a:t>.</a:t>
            </a:r>
          </a:p>
          <a:p>
            <a:pPr marL="285750" indent="-285750">
              <a:buFont typeface="Arial" panose="020B0604020202020204" pitchFamily="34" charset="0"/>
              <a:buChar char="•"/>
            </a:pPr>
            <a:r>
              <a:rPr lang="fr-FR" dirty="0"/>
              <a:t>Ils es possible d’avoir des attributs optionnellement reçus depuis l’interface moyennant le symbole </a:t>
            </a:r>
            <a:r>
              <a:rPr lang="fr-FR" b="1" dirty="0">
                <a:solidFill>
                  <a:srgbClr val="007ACD"/>
                </a:solidFill>
              </a:rPr>
              <a:t>?</a:t>
            </a:r>
            <a:endParaRPr lang="en-US" sz="1600" b="1" dirty="0">
              <a:solidFill>
                <a:srgbClr val="007ACD"/>
              </a:solidFill>
            </a:endParaRPr>
          </a:p>
        </p:txBody>
      </p:sp>
      <p:sp>
        <p:nvSpPr>
          <p:cNvPr id="4" name="Rectangle 3">
            <a:extLst>
              <a:ext uri="{FF2B5EF4-FFF2-40B4-BE49-F238E27FC236}">
                <a16:creationId xmlns:a16="http://schemas.microsoft.com/office/drawing/2014/main" id="{667A898F-CB68-4756-8C03-63E6358EB659}"/>
              </a:ext>
            </a:extLst>
          </p:cNvPr>
          <p:cNvSpPr/>
          <p:nvPr/>
        </p:nvSpPr>
        <p:spPr>
          <a:xfrm>
            <a:off x="7127630" y="1435608"/>
            <a:ext cx="4416552"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a:solidFill>
                  <a:srgbClr val="2F4F4F"/>
                </a:solidFill>
                <a:latin typeface="Menlo"/>
              </a:rPr>
              <a:t>interface</a:t>
            </a:r>
            <a:r>
              <a:rPr lang="fr-FR" dirty="0">
                <a:solidFill>
                  <a:srgbClr val="2F4F4F"/>
                </a:solidFill>
                <a:latin typeface="Menlo"/>
              </a:rPr>
              <a:t> Person { </a:t>
            </a:r>
          </a:p>
          <a:p>
            <a:pPr lvl="1"/>
            <a:r>
              <a:rPr lang="fr-FR" dirty="0" err="1">
                <a:solidFill>
                  <a:srgbClr val="2F4F4F"/>
                </a:solidFill>
                <a:latin typeface="Menlo"/>
              </a:rPr>
              <a:t>firstName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p>
          <a:p>
            <a:pPr lvl="1"/>
            <a:r>
              <a:rPr lang="fr-FR" dirty="0" err="1">
                <a:solidFill>
                  <a:srgbClr val="2F4F4F"/>
                </a:solidFill>
                <a:latin typeface="Menlo"/>
              </a:rPr>
              <a:t>lastName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a:t>
            </a:r>
          </a:p>
          <a:p>
            <a:r>
              <a:rPr lang="fr-FR" dirty="0">
                <a:solidFill>
                  <a:srgbClr val="2F4F4F"/>
                </a:solidFill>
                <a:latin typeface="Menlo"/>
              </a:rPr>
              <a:t> } </a:t>
            </a:r>
          </a:p>
          <a:p>
            <a:endParaRPr lang="fr-FR" b="1" dirty="0">
              <a:solidFill>
                <a:srgbClr val="2F4F4F"/>
              </a:solidFill>
              <a:latin typeface="Menlo"/>
            </a:endParaRPr>
          </a:p>
          <a:p>
            <a:r>
              <a:rPr lang="fr-FR" b="1" dirty="0" err="1">
                <a:solidFill>
                  <a:srgbClr val="2F4F4F"/>
                </a:solidFill>
                <a:latin typeface="Menlo"/>
              </a:rPr>
              <a:t>function</a:t>
            </a:r>
            <a:r>
              <a:rPr lang="fr-FR" dirty="0">
                <a:solidFill>
                  <a:srgbClr val="2F4F4F"/>
                </a:solidFill>
                <a:latin typeface="Menlo"/>
              </a:rPr>
              <a:t> </a:t>
            </a:r>
            <a:r>
              <a:rPr lang="fr-FR" b="1" dirty="0" err="1">
                <a:solidFill>
                  <a:srgbClr val="000000"/>
                </a:solidFill>
                <a:latin typeface="Menlo"/>
              </a:rPr>
              <a:t>greeter</a:t>
            </a:r>
            <a:r>
              <a:rPr lang="fr-FR" dirty="0">
                <a:solidFill>
                  <a:srgbClr val="2F4F4F"/>
                </a:solidFill>
                <a:latin typeface="Menlo"/>
              </a:rPr>
              <a:t>(</a:t>
            </a:r>
            <a:r>
              <a:rPr lang="fr-FR" dirty="0" err="1">
                <a:solidFill>
                  <a:srgbClr val="2F4F4F"/>
                </a:solidFill>
                <a:latin typeface="Menlo"/>
              </a:rPr>
              <a:t>person</a:t>
            </a:r>
            <a:r>
              <a:rPr lang="fr-FR" dirty="0">
                <a:solidFill>
                  <a:srgbClr val="2F4F4F"/>
                </a:solidFill>
                <a:latin typeface="Menlo"/>
              </a:rPr>
              <a:t>: Person)</a:t>
            </a:r>
          </a:p>
          <a:p>
            <a:r>
              <a:rPr lang="fr-FR" dirty="0">
                <a:solidFill>
                  <a:srgbClr val="2F4F4F"/>
                </a:solidFill>
                <a:latin typeface="Menlo"/>
              </a:rPr>
              <a:t> { </a:t>
            </a:r>
          </a:p>
          <a:p>
            <a:pPr lvl="1"/>
            <a:r>
              <a:rPr lang="fr-FR" b="1" dirty="0">
                <a:solidFill>
                  <a:srgbClr val="2F4F4F"/>
                </a:solidFill>
                <a:latin typeface="Menlo"/>
              </a:rPr>
              <a:t>return</a:t>
            </a:r>
            <a:r>
              <a:rPr lang="fr-FR" dirty="0">
                <a:solidFill>
                  <a:srgbClr val="2F4F4F"/>
                </a:solidFill>
                <a:latin typeface="Menlo"/>
              </a:rPr>
              <a:t> </a:t>
            </a:r>
            <a:r>
              <a:rPr lang="fr-FR" dirty="0">
                <a:solidFill>
                  <a:srgbClr val="000000"/>
                </a:solidFill>
                <a:latin typeface="Menlo"/>
              </a:rPr>
              <a:t>"Hello, "</a:t>
            </a:r>
            <a:r>
              <a:rPr lang="fr-FR" dirty="0">
                <a:solidFill>
                  <a:srgbClr val="2F4F4F"/>
                </a:solidFill>
                <a:latin typeface="Menlo"/>
              </a:rPr>
              <a:t> + </a:t>
            </a:r>
            <a:r>
              <a:rPr lang="fr-FR" dirty="0" err="1">
                <a:solidFill>
                  <a:srgbClr val="2F4F4F"/>
                </a:solidFill>
                <a:latin typeface="Menlo"/>
              </a:rPr>
              <a:t>person.firstName</a:t>
            </a:r>
            <a:r>
              <a:rPr lang="fr-FR" dirty="0">
                <a:solidFill>
                  <a:srgbClr val="2F4F4F"/>
                </a:solidFill>
                <a:latin typeface="Menlo"/>
              </a:rPr>
              <a:t> + </a:t>
            </a:r>
            <a:r>
              <a:rPr lang="fr-FR" dirty="0">
                <a:solidFill>
                  <a:srgbClr val="000000"/>
                </a:solidFill>
                <a:latin typeface="Menlo"/>
              </a:rPr>
              <a:t>" "</a:t>
            </a:r>
            <a:r>
              <a:rPr lang="fr-FR" dirty="0">
                <a:solidFill>
                  <a:srgbClr val="2F4F4F"/>
                </a:solidFill>
                <a:latin typeface="Menlo"/>
              </a:rPr>
              <a:t> + </a:t>
            </a:r>
            <a:r>
              <a:rPr lang="fr-FR" dirty="0" err="1">
                <a:solidFill>
                  <a:srgbClr val="2F4F4F"/>
                </a:solidFill>
                <a:latin typeface="Menlo"/>
              </a:rPr>
              <a:t>person.lastName</a:t>
            </a:r>
            <a:r>
              <a:rPr lang="fr-FR" dirty="0">
                <a:solidFill>
                  <a:srgbClr val="2F4F4F"/>
                </a:solidFill>
                <a:latin typeface="Menlo"/>
              </a:rPr>
              <a:t>; </a:t>
            </a:r>
          </a:p>
          <a:p>
            <a:r>
              <a:rPr lang="fr-FR" dirty="0">
                <a:solidFill>
                  <a:srgbClr val="2F4F4F"/>
                </a:solidFill>
                <a:latin typeface="Menlo"/>
              </a:rPr>
              <a:t>} </a:t>
            </a:r>
          </a:p>
          <a:p>
            <a:endParaRPr lang="fr-FR" b="1" dirty="0">
              <a:solidFill>
                <a:srgbClr val="2F4F4F"/>
              </a:solidFill>
              <a:latin typeface="Menlo"/>
            </a:endParaRPr>
          </a:p>
          <a:p>
            <a:r>
              <a:rPr lang="fr-FR" b="1" dirty="0">
                <a:solidFill>
                  <a:srgbClr val="2F4F4F"/>
                </a:solidFill>
                <a:latin typeface="Menlo"/>
              </a:rPr>
              <a:t>let</a:t>
            </a:r>
            <a:r>
              <a:rPr lang="fr-FR" dirty="0">
                <a:solidFill>
                  <a:srgbClr val="2F4F4F"/>
                </a:solidFill>
                <a:latin typeface="Menlo"/>
              </a:rPr>
              <a:t> user = { </a:t>
            </a:r>
          </a:p>
          <a:p>
            <a:pPr lvl="1"/>
            <a:r>
              <a:rPr lang="fr-FR" dirty="0" err="1">
                <a:solidFill>
                  <a:srgbClr val="2F4F4F"/>
                </a:solidFill>
                <a:latin typeface="Menlo"/>
              </a:rPr>
              <a:t>firstName</a:t>
            </a:r>
            <a:r>
              <a:rPr lang="fr-FR" dirty="0">
                <a:solidFill>
                  <a:srgbClr val="2F4F4F"/>
                </a:solidFill>
                <a:latin typeface="Menlo"/>
              </a:rPr>
              <a:t>: </a:t>
            </a:r>
            <a:r>
              <a:rPr lang="fr-FR" dirty="0">
                <a:solidFill>
                  <a:srgbClr val="000000"/>
                </a:solidFill>
                <a:latin typeface="Menlo"/>
              </a:rPr>
              <a:t>"Jane"</a:t>
            </a:r>
            <a:r>
              <a:rPr lang="fr-FR" dirty="0">
                <a:solidFill>
                  <a:srgbClr val="2F4F4F"/>
                </a:solidFill>
                <a:latin typeface="Menlo"/>
              </a:rPr>
              <a:t>, </a:t>
            </a:r>
          </a:p>
          <a:p>
            <a:pPr lvl="1"/>
            <a:r>
              <a:rPr lang="fr-FR" dirty="0" err="1">
                <a:solidFill>
                  <a:srgbClr val="2F4F4F"/>
                </a:solidFill>
                <a:latin typeface="Menlo"/>
              </a:rPr>
              <a:t>lastName</a:t>
            </a:r>
            <a:r>
              <a:rPr lang="fr-FR" dirty="0">
                <a:solidFill>
                  <a:srgbClr val="2F4F4F"/>
                </a:solidFill>
                <a:latin typeface="Menlo"/>
              </a:rPr>
              <a:t>: </a:t>
            </a:r>
            <a:r>
              <a:rPr lang="fr-FR" dirty="0">
                <a:solidFill>
                  <a:srgbClr val="000000"/>
                </a:solidFill>
                <a:latin typeface="Menlo"/>
              </a:rPr>
              <a:t>"User" </a:t>
            </a:r>
          </a:p>
          <a:p>
            <a:r>
              <a:rPr lang="fr-FR" dirty="0">
                <a:solidFill>
                  <a:srgbClr val="2F4F4F"/>
                </a:solidFill>
                <a:latin typeface="Menlo"/>
              </a:rPr>
              <a:t> }; </a:t>
            </a:r>
          </a:p>
          <a:p>
            <a:endParaRPr lang="fr-FR" dirty="0">
              <a:solidFill>
                <a:srgbClr val="2F4F4F"/>
              </a:solidFill>
              <a:latin typeface="Menlo"/>
            </a:endParaRPr>
          </a:p>
          <a:p>
            <a:r>
              <a:rPr lang="fr-FR" dirty="0" err="1">
                <a:solidFill>
                  <a:srgbClr val="000000"/>
                </a:solidFill>
                <a:latin typeface="Menlo"/>
              </a:rPr>
              <a:t>document</a:t>
            </a:r>
            <a:r>
              <a:rPr lang="fr-FR" dirty="0" err="1">
                <a:solidFill>
                  <a:srgbClr val="2F4F4F"/>
                </a:solidFill>
                <a:latin typeface="Menlo"/>
              </a:rPr>
              <a:t>.body.textContent</a:t>
            </a:r>
            <a:r>
              <a:rPr lang="fr-FR" dirty="0">
                <a:solidFill>
                  <a:srgbClr val="2F4F4F"/>
                </a:solidFill>
                <a:latin typeface="Menlo"/>
              </a:rPr>
              <a:t> = </a:t>
            </a:r>
            <a:r>
              <a:rPr lang="fr-FR" dirty="0" err="1">
                <a:solidFill>
                  <a:srgbClr val="2F4F4F"/>
                </a:solidFill>
                <a:latin typeface="Menlo"/>
              </a:rPr>
              <a:t>greeter</a:t>
            </a:r>
            <a:r>
              <a:rPr lang="fr-FR" dirty="0">
                <a:solidFill>
                  <a:srgbClr val="2F4F4F"/>
                </a:solidFill>
                <a:latin typeface="Menlo"/>
              </a:rPr>
              <a:t>(user);</a:t>
            </a:r>
            <a:endParaRPr lang="en-US" dirty="0"/>
          </a:p>
        </p:txBody>
      </p:sp>
      <p:sp>
        <p:nvSpPr>
          <p:cNvPr id="5" name="Espace réservé de la date 4">
            <a:extLst>
              <a:ext uri="{FF2B5EF4-FFF2-40B4-BE49-F238E27FC236}">
                <a16:creationId xmlns:a16="http://schemas.microsoft.com/office/drawing/2014/main" id="{CF6F702B-B48E-44AC-A203-4D8B12A8FB9D}"/>
              </a:ext>
            </a:extLst>
          </p:cNvPr>
          <p:cNvSpPr>
            <a:spLocks noGrp="1"/>
          </p:cNvSpPr>
          <p:nvPr>
            <p:ph type="dt" sz="half" idx="2"/>
          </p:nvPr>
        </p:nvSpPr>
        <p:spPr/>
        <p:txBody>
          <a:bodyPr/>
          <a:lstStyle/>
          <a:p>
            <a:pPr rtl="0"/>
            <a:fld id="{AE2AF70D-3A71-42FF-95D5-1760DD9C15B8}" type="datetime1">
              <a:rPr lang="fr-FR" noProof="0" smtClean="0"/>
              <a:t>28/06/2020</a:t>
            </a:fld>
            <a:endParaRPr lang="fr-FR" noProof="0" dirty="0"/>
          </a:p>
        </p:txBody>
      </p:sp>
      <p:sp>
        <p:nvSpPr>
          <p:cNvPr id="6" name="Espace réservé du pied de page 5">
            <a:extLst>
              <a:ext uri="{FF2B5EF4-FFF2-40B4-BE49-F238E27FC236}">
                <a16:creationId xmlns:a16="http://schemas.microsoft.com/office/drawing/2014/main" id="{9A2E9EBB-559D-4847-ADF8-1D8EEA47253F}"/>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7" name="Espace réservé du numéro de diapositive 6">
            <a:extLst>
              <a:ext uri="{FF2B5EF4-FFF2-40B4-BE49-F238E27FC236}">
                <a16:creationId xmlns:a16="http://schemas.microsoft.com/office/drawing/2014/main" id="{B8735546-9E4D-47FA-93A6-CEAE31BB6BCA}"/>
              </a:ext>
            </a:extLst>
          </p:cNvPr>
          <p:cNvSpPr>
            <a:spLocks noGrp="1"/>
          </p:cNvSpPr>
          <p:nvPr>
            <p:ph type="sldNum" sz="quarter" idx="4"/>
          </p:nvPr>
        </p:nvSpPr>
        <p:spPr/>
        <p:txBody>
          <a:bodyPr/>
          <a:lstStyle/>
          <a:p>
            <a:pPr rtl="0"/>
            <a:fld id="{9860EDB8-5305-433F-BE41-D7A86D811DB3}" type="slidenum">
              <a:rPr lang="fr-FR" noProof="0" smtClean="0"/>
              <a:pPr rtl="0"/>
              <a:t>20</a:t>
            </a:fld>
            <a:endParaRPr lang="fr-FR" noProof="0" dirty="0"/>
          </a:p>
        </p:txBody>
      </p:sp>
    </p:spTree>
    <p:extLst>
      <p:ext uri="{BB962C8B-B14F-4D97-AF65-F5344CB8AC3E}">
        <p14:creationId xmlns:p14="http://schemas.microsoft.com/office/powerpoint/2010/main" val="18618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95833-DF60-4549-98D6-CB3C132525B6}"/>
              </a:ext>
            </a:extLst>
          </p:cNvPr>
          <p:cNvSpPr>
            <a:spLocks noGrp="1"/>
          </p:cNvSpPr>
          <p:nvPr>
            <p:ph type="title"/>
          </p:nvPr>
        </p:nvSpPr>
        <p:spPr/>
        <p:txBody>
          <a:bodyPr/>
          <a:lstStyle/>
          <a:p>
            <a:r>
              <a:rPr lang="fr-FR" dirty="0"/>
              <a:t>8.2- Classes  sous TypeScript</a:t>
            </a:r>
            <a:endParaRPr lang="en-US" dirty="0"/>
          </a:p>
        </p:txBody>
      </p:sp>
      <p:sp>
        <p:nvSpPr>
          <p:cNvPr id="3" name="Espace réservé du contenu 2">
            <a:extLst>
              <a:ext uri="{FF2B5EF4-FFF2-40B4-BE49-F238E27FC236}">
                <a16:creationId xmlns:a16="http://schemas.microsoft.com/office/drawing/2014/main" id="{3BEC6C70-4CE5-4C71-8804-ADAE2675CC8A}"/>
              </a:ext>
            </a:extLst>
          </p:cNvPr>
          <p:cNvSpPr>
            <a:spLocks noGrp="1"/>
          </p:cNvSpPr>
          <p:nvPr>
            <p:ph sz="quarter" idx="10"/>
          </p:nvPr>
        </p:nvSpPr>
        <p:spPr>
          <a:xfrm>
            <a:off x="539495" y="1435607"/>
            <a:ext cx="6522487" cy="4521841"/>
          </a:xfrm>
        </p:spPr>
        <p:txBody>
          <a:bodyPr/>
          <a:lstStyle/>
          <a:p>
            <a:r>
              <a:rPr lang="fr-FR" dirty="0"/>
              <a:t>Voici un exemple de classe simple</a:t>
            </a:r>
          </a:p>
          <a:p>
            <a:endParaRPr lang="fr-FR" dirty="0"/>
          </a:p>
          <a:p>
            <a:r>
              <a:rPr lang="fr-FR" b="1" dirty="0"/>
              <a:t>Public, </a:t>
            </a:r>
            <a:r>
              <a:rPr lang="fr-FR" b="1" dirty="0" err="1"/>
              <a:t>private</a:t>
            </a:r>
            <a:r>
              <a:rPr lang="fr-FR" b="1" dirty="0"/>
              <a:t>, and </a:t>
            </a:r>
            <a:r>
              <a:rPr lang="fr-FR" b="1" dirty="0" err="1"/>
              <a:t>protected</a:t>
            </a:r>
            <a:r>
              <a:rPr lang="fr-FR" b="1" dirty="0"/>
              <a:t> </a:t>
            </a:r>
          </a:p>
          <a:p>
            <a:r>
              <a:rPr lang="en-US" dirty="0"/>
              <a:t>Tout </a:t>
            </a:r>
            <a:r>
              <a:rPr lang="en-US" dirty="0" err="1"/>
              <a:t>comme</a:t>
            </a:r>
            <a:r>
              <a:rPr lang="en-US" dirty="0"/>
              <a:t> java </a:t>
            </a:r>
            <a:r>
              <a:rPr lang="en-US" dirty="0" err="1"/>
              <a:t>ou</a:t>
            </a:r>
            <a:r>
              <a:rPr lang="en-US" dirty="0"/>
              <a:t> C#</a:t>
            </a:r>
          </a:p>
          <a:p>
            <a:endParaRPr lang="en-US" dirty="0"/>
          </a:p>
          <a:p>
            <a:endParaRPr lang="en-US" dirty="0"/>
          </a:p>
          <a:p>
            <a:endParaRPr lang="en-US" dirty="0"/>
          </a:p>
          <a:p>
            <a:endParaRPr lang="en-US" dirty="0"/>
          </a:p>
          <a:p>
            <a:endParaRPr lang="en-US" dirty="0"/>
          </a:p>
          <a:p>
            <a:endParaRPr lang="en-US" dirty="0"/>
          </a:p>
          <a:p>
            <a:r>
              <a:rPr lang="en-US" dirty="0"/>
              <a:t>(</a:t>
            </a:r>
            <a:r>
              <a:rPr lang="en-US" dirty="0">
                <a:hlinkClick r:id="rId2"/>
              </a:rPr>
              <a:t>lien </a:t>
            </a:r>
            <a:r>
              <a:rPr lang="en-US" dirty="0" err="1">
                <a:hlinkClick r:id="rId2"/>
              </a:rPr>
              <a:t>vers</a:t>
            </a:r>
            <a:r>
              <a:rPr lang="en-US" dirty="0">
                <a:hlinkClick r:id="rId2"/>
              </a:rPr>
              <a:t> les </a:t>
            </a:r>
            <a:r>
              <a:rPr lang="en-US" dirty="0" err="1">
                <a:hlinkClick r:id="rId2"/>
              </a:rPr>
              <a:t>autres</a:t>
            </a:r>
            <a:r>
              <a:rPr lang="en-US" dirty="0">
                <a:hlinkClick r:id="rId2"/>
              </a:rPr>
              <a:t> aspects OOP</a:t>
            </a:r>
            <a:r>
              <a:rPr lang="en-US" dirty="0"/>
              <a:t>)</a:t>
            </a:r>
          </a:p>
        </p:txBody>
      </p:sp>
      <p:sp>
        <p:nvSpPr>
          <p:cNvPr id="5" name="Espace réservé de la date 4">
            <a:extLst>
              <a:ext uri="{FF2B5EF4-FFF2-40B4-BE49-F238E27FC236}">
                <a16:creationId xmlns:a16="http://schemas.microsoft.com/office/drawing/2014/main" id="{9CB3D879-DC27-4513-B0EF-C73880A7187D}"/>
              </a:ext>
            </a:extLst>
          </p:cNvPr>
          <p:cNvSpPr>
            <a:spLocks noGrp="1"/>
          </p:cNvSpPr>
          <p:nvPr>
            <p:ph type="dt" sz="half" idx="2"/>
          </p:nvPr>
        </p:nvSpPr>
        <p:spPr/>
        <p:txBody>
          <a:bodyPr/>
          <a:lstStyle/>
          <a:p>
            <a:fld id="{2AE58269-57DE-4072-8DF9-B530726B4778}" type="datetime1">
              <a:rPr lang="fr-FR" noProof="0" smtClean="0"/>
              <a:pPr/>
              <a:t>29/06/2020</a:t>
            </a:fld>
            <a:endParaRPr lang="fr-FR" noProof="0" dirty="0"/>
          </a:p>
        </p:txBody>
      </p:sp>
      <p:sp>
        <p:nvSpPr>
          <p:cNvPr id="6" name="Espace réservé du pied de page 5">
            <a:extLst>
              <a:ext uri="{FF2B5EF4-FFF2-40B4-BE49-F238E27FC236}">
                <a16:creationId xmlns:a16="http://schemas.microsoft.com/office/drawing/2014/main" id="{7DC20815-BC18-4F1B-B75F-431F857EA3FA}"/>
              </a:ext>
            </a:extLst>
          </p:cNvPr>
          <p:cNvSpPr>
            <a:spLocks noGrp="1"/>
          </p:cNvSpPr>
          <p:nvPr>
            <p:ph type="ftr" sz="quarter" idx="3"/>
          </p:nvPr>
        </p:nvSpPr>
        <p:spPr/>
        <p:txBody>
          <a:bodyPr/>
          <a:lstStyle/>
          <a:p>
            <a:r>
              <a:rPr lang="fr-FR" noProof="0"/>
              <a:t>ORSYS Formation - Bassem Seddik - Depuis JavaScript vers TypeScript</a:t>
            </a:r>
            <a:endParaRPr lang="fr-FR" noProof="0" dirty="0"/>
          </a:p>
        </p:txBody>
      </p:sp>
      <p:sp>
        <p:nvSpPr>
          <p:cNvPr id="7" name="Espace réservé du numéro de diapositive 6">
            <a:extLst>
              <a:ext uri="{FF2B5EF4-FFF2-40B4-BE49-F238E27FC236}">
                <a16:creationId xmlns:a16="http://schemas.microsoft.com/office/drawing/2014/main" id="{6837002E-0308-418F-A447-E1A4EE2B29C2}"/>
              </a:ext>
            </a:extLst>
          </p:cNvPr>
          <p:cNvSpPr>
            <a:spLocks noGrp="1"/>
          </p:cNvSpPr>
          <p:nvPr>
            <p:ph type="sldNum" sz="quarter" idx="4"/>
          </p:nvPr>
        </p:nvSpPr>
        <p:spPr/>
        <p:txBody>
          <a:bodyPr/>
          <a:lstStyle/>
          <a:p>
            <a:fld id="{9860EDB8-5305-433F-BE41-D7A86D811DB3}" type="slidenum">
              <a:rPr lang="fr-FR" noProof="0" smtClean="0"/>
              <a:pPr/>
              <a:t>21</a:t>
            </a:fld>
            <a:endParaRPr lang="fr-FR" noProof="0" dirty="0"/>
          </a:p>
        </p:txBody>
      </p:sp>
      <p:sp>
        <p:nvSpPr>
          <p:cNvPr id="4" name="Rectangle 3">
            <a:extLst>
              <a:ext uri="{FF2B5EF4-FFF2-40B4-BE49-F238E27FC236}">
                <a16:creationId xmlns:a16="http://schemas.microsoft.com/office/drawing/2014/main" id="{70B7C0A1-8563-461F-AB31-5AB45E63F909}"/>
              </a:ext>
            </a:extLst>
          </p:cNvPr>
          <p:cNvSpPr/>
          <p:nvPr/>
        </p:nvSpPr>
        <p:spPr>
          <a:xfrm>
            <a:off x="6622850" y="1435607"/>
            <a:ext cx="4881489"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Greeter {</a:t>
            </a:r>
          </a:p>
          <a:p>
            <a:r>
              <a:rPr lang="en-US" sz="1600" dirty="0">
                <a:solidFill>
                  <a:srgbClr val="000000"/>
                </a:solidFill>
                <a:latin typeface="Consolas" panose="020B0609020204030204" pitchFamily="49" charset="0"/>
              </a:rPr>
              <a:t>    greeting: string;</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(message: string)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.greeting</a:t>
            </a:r>
            <a:r>
              <a:rPr lang="en-US" sz="1600" dirty="0">
                <a:solidFill>
                  <a:srgbClr val="000000"/>
                </a:solidFill>
                <a:latin typeface="Consolas" panose="020B0609020204030204" pitchFamily="49" charset="0"/>
              </a:rPr>
              <a:t> = message;</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greet()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"Hello, "</a:t>
            </a:r>
            <a:r>
              <a:rPr lang="en-US" sz="1600" dirty="0">
                <a:solidFill>
                  <a:srgbClr val="000000"/>
                </a:solidFill>
                <a:latin typeface="Consolas" panose="020B0609020204030204" pitchFamily="49" charset="0"/>
              </a:rPr>
              <a:t> +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.greeting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p:txBody>
      </p:sp>
      <p:sp>
        <p:nvSpPr>
          <p:cNvPr id="8" name="Rectangle 2">
            <a:extLst>
              <a:ext uri="{FF2B5EF4-FFF2-40B4-BE49-F238E27FC236}">
                <a16:creationId xmlns:a16="http://schemas.microsoft.com/office/drawing/2014/main" id="{69FC534B-DA4F-455E-8F38-17C9852910CF}"/>
              </a:ext>
            </a:extLst>
          </p:cNvPr>
          <p:cNvSpPr>
            <a:spLocks noChangeArrowheads="1"/>
          </p:cNvSpPr>
          <p:nvPr/>
        </p:nvSpPr>
        <p:spPr bwMode="auto">
          <a:xfrm>
            <a:off x="6622850" y="4622522"/>
            <a:ext cx="3920197"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let </a:t>
            </a:r>
            <a:r>
              <a:rPr kumimoji="0" lang="fr-FR" altLang="fr-FR" sz="14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greeter</a:t>
            </a:r>
            <a:r>
              <a:rPr kumimoji="0" lang="fr-FR" altLang="fr-FR" sz="14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new </a:t>
            </a:r>
            <a:r>
              <a:rPr kumimoji="0" lang="fr-FR" altLang="fr-FR" sz="14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Greeter</a:t>
            </a:r>
            <a:r>
              <a:rPr kumimoji="0" lang="fr-FR" altLang="fr-FR" sz="14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("world");</a:t>
            </a:r>
            <a:r>
              <a:rPr kumimoji="0" lang="fr-FR" altLang="fr-FR"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D2DD808-3E58-49C1-B213-E952BB3420B0}"/>
              </a:ext>
            </a:extLst>
          </p:cNvPr>
          <p:cNvSpPr/>
          <p:nvPr/>
        </p:nvSpPr>
        <p:spPr>
          <a:xfrm>
            <a:off x="539495" y="3097600"/>
            <a:ext cx="5935189"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Animal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name: string;</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constructor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theName</a:t>
            </a:r>
            <a:r>
              <a:rPr lang="en-US" sz="1400" dirty="0">
                <a:solidFill>
                  <a:srgbClr val="000000"/>
                </a:solidFill>
                <a:latin typeface="Consolas" panose="020B0609020204030204" pitchFamily="49" charset="0"/>
              </a:rPr>
              <a:t>: string) {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.name = </a:t>
            </a:r>
            <a:r>
              <a:rPr lang="en-US" sz="1400" dirty="0" err="1">
                <a:solidFill>
                  <a:srgbClr val="000000"/>
                </a:solidFill>
                <a:latin typeface="Consolas" panose="020B0609020204030204" pitchFamily="49" charset="0"/>
              </a:rPr>
              <a:t>theName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Animal(</a:t>
            </a:r>
            <a:r>
              <a:rPr lang="en-US" sz="1400" dirty="0">
                <a:solidFill>
                  <a:srgbClr val="A31515"/>
                </a:solidFill>
                <a:latin typeface="Consolas" panose="020B0609020204030204" pitchFamily="49" charset="0"/>
              </a:rPr>
              <a:t>"Cat"</a:t>
            </a:r>
            <a:r>
              <a:rPr lang="en-US" sz="1400" dirty="0">
                <a:solidFill>
                  <a:srgbClr val="000000"/>
                </a:solidFill>
                <a:latin typeface="Consolas" panose="020B0609020204030204" pitchFamily="49" charset="0"/>
              </a:rPr>
              <a:t>).name; </a:t>
            </a:r>
            <a:r>
              <a:rPr lang="en-US" sz="1400" dirty="0">
                <a:solidFill>
                  <a:srgbClr val="008000"/>
                </a:solidFill>
                <a:latin typeface="Consolas" panose="020B0609020204030204" pitchFamily="49" charset="0"/>
              </a:rPr>
              <a:t>// Error: 'name' is private;</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2081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177CF8-0DDF-46F0-86E9-33A2B7F84701}"/>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3E5BACC4-11A1-448B-AE15-3EDFE482BA79}"/>
              </a:ext>
            </a:extLst>
          </p:cNvPr>
          <p:cNvSpPr>
            <a:spLocks noGrp="1"/>
          </p:cNvSpPr>
          <p:nvPr>
            <p:ph sz="quarter" idx="10"/>
          </p:nvPr>
        </p:nvSpPr>
        <p:spPr/>
        <p:txBody>
          <a:bodyPr/>
          <a:lstStyle/>
          <a:p>
            <a:r>
              <a:rPr lang="fr-FR" b="1" dirty="0"/>
              <a:t>Héritage</a:t>
            </a:r>
          </a:p>
          <a:p>
            <a:r>
              <a:rPr lang="fr-FR" dirty="0"/>
              <a:t>Dans TypeScript, nous pouvons utiliser des modèles orientés objet communs. </a:t>
            </a:r>
          </a:p>
          <a:p>
            <a:r>
              <a:rPr lang="fr-FR" dirty="0"/>
              <a:t>Cela consiste à étendre (</a:t>
            </a:r>
            <a:r>
              <a:rPr lang="fr-FR" dirty="0" err="1">
                <a:solidFill>
                  <a:srgbClr val="0070C0"/>
                </a:solidFill>
              </a:rPr>
              <a:t>extend</a:t>
            </a:r>
            <a:r>
              <a:rPr lang="fr-FR" dirty="0"/>
              <a:t>) les classes existantes pour en créer de nouvelles en utilisant l'héritage.</a:t>
            </a:r>
            <a:endParaRPr lang="en-US" dirty="0"/>
          </a:p>
        </p:txBody>
      </p:sp>
      <p:sp>
        <p:nvSpPr>
          <p:cNvPr id="4" name="Espace réservé de la date 3">
            <a:extLst>
              <a:ext uri="{FF2B5EF4-FFF2-40B4-BE49-F238E27FC236}">
                <a16:creationId xmlns:a16="http://schemas.microsoft.com/office/drawing/2014/main" id="{8FB51BE1-8C55-4AAC-905E-51AAE2FA9E8B}"/>
              </a:ext>
            </a:extLst>
          </p:cNvPr>
          <p:cNvSpPr>
            <a:spLocks noGrp="1"/>
          </p:cNvSpPr>
          <p:nvPr>
            <p:ph type="dt" sz="half" idx="2"/>
          </p:nvPr>
        </p:nvSpPr>
        <p:spPr/>
        <p:txBody>
          <a:bodyPr/>
          <a:lstStyle/>
          <a:p>
            <a:pPr rtl="0"/>
            <a:fld id="{FAD3C3A8-62C4-487B-B2DF-B38D2FA9968D}"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89A91D2B-86E6-43A4-BD21-FE544509DCBB}"/>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477BB978-F51D-4DA0-95F1-4CB679DF54D4}"/>
              </a:ext>
            </a:extLst>
          </p:cNvPr>
          <p:cNvSpPr>
            <a:spLocks noGrp="1"/>
          </p:cNvSpPr>
          <p:nvPr>
            <p:ph type="sldNum" sz="quarter" idx="4"/>
          </p:nvPr>
        </p:nvSpPr>
        <p:spPr/>
        <p:txBody>
          <a:bodyPr/>
          <a:lstStyle/>
          <a:p>
            <a:pPr rtl="0"/>
            <a:fld id="{9860EDB8-5305-433F-BE41-D7A86D811DB3}" type="slidenum">
              <a:rPr lang="fr-FR" noProof="0" smtClean="0"/>
              <a:pPr rtl="0"/>
              <a:t>22</a:t>
            </a:fld>
            <a:endParaRPr lang="fr-FR" noProof="0" dirty="0"/>
          </a:p>
        </p:txBody>
      </p:sp>
      <p:sp>
        <p:nvSpPr>
          <p:cNvPr id="7" name="Rectangle 6">
            <a:extLst>
              <a:ext uri="{FF2B5EF4-FFF2-40B4-BE49-F238E27FC236}">
                <a16:creationId xmlns:a16="http://schemas.microsoft.com/office/drawing/2014/main" id="{BFF7F3E9-5216-4072-A582-940681525489}"/>
              </a:ext>
            </a:extLst>
          </p:cNvPr>
          <p:cNvSpPr/>
          <p:nvPr/>
        </p:nvSpPr>
        <p:spPr>
          <a:xfrm>
            <a:off x="618026" y="2772102"/>
            <a:ext cx="5752984"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Animal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name</a:t>
            </a:r>
            <a:r>
              <a:rPr lang="fr-FR" sz="1200" dirty="0">
                <a:solidFill>
                  <a:srgbClr val="000000"/>
                </a:solidFill>
                <a:latin typeface="Consolas" panose="020B0609020204030204" pitchFamily="49" charset="0"/>
              </a:rPr>
              <a:t>: string;</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constructor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theName</a:t>
            </a:r>
            <a:r>
              <a:rPr lang="fr-FR" sz="1200" dirty="0">
                <a:solidFill>
                  <a:srgbClr val="000000"/>
                </a:solidFill>
                <a:latin typeface="Consolas" panose="020B0609020204030204" pitchFamily="49" charset="0"/>
              </a:rPr>
              <a:t>: string) { </a:t>
            </a:r>
            <a:r>
              <a:rPr lang="fr-FR" sz="1200" dirty="0">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.name = </a:t>
            </a:r>
            <a:r>
              <a:rPr lang="fr-FR" sz="1200" dirty="0" err="1">
                <a:solidFill>
                  <a:srgbClr val="000000"/>
                </a:solidFill>
                <a:latin typeface="Consolas" panose="020B0609020204030204" pitchFamily="49" charset="0"/>
              </a:rPr>
              <a:t>theName</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move(</a:t>
            </a:r>
            <a:r>
              <a:rPr lang="fr-FR" sz="1200" dirty="0" err="1">
                <a:solidFill>
                  <a:srgbClr val="000000"/>
                </a:solidFill>
                <a:latin typeface="Consolas" panose="020B0609020204030204" pitchFamily="49" charset="0"/>
              </a:rPr>
              <a:t>distanceInMeters</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number</a:t>
            </a:r>
            <a:r>
              <a:rPr lang="fr-FR" sz="1200" dirty="0">
                <a:solidFill>
                  <a:srgbClr val="000000"/>
                </a:solidFill>
                <a:latin typeface="Consolas" panose="020B0609020204030204" pitchFamily="49" charset="0"/>
              </a:rPr>
              <a:t> = </a:t>
            </a:r>
            <a:r>
              <a:rPr lang="fr-FR" sz="1200" dirty="0">
                <a:solidFill>
                  <a:srgbClr val="098658"/>
                </a:solidFill>
                <a:latin typeface="Consolas" panose="020B0609020204030204" pitchFamily="49" charset="0"/>
              </a:rPr>
              <a:t>0</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console.log(</a:t>
            </a:r>
            <a:r>
              <a:rPr lang="fr-FR" sz="1200" dirty="0">
                <a:solidFill>
                  <a:srgbClr val="A31515"/>
                </a:solidFill>
                <a:latin typeface="Consolas" panose="020B0609020204030204" pitchFamily="49" charset="0"/>
              </a:rPr>
              <a:t>`</a:t>
            </a:r>
            <a:r>
              <a:rPr lang="fr-FR" sz="1200" dirty="0">
                <a:solidFill>
                  <a:srgbClr val="0000FF"/>
                </a:solidFill>
                <a:latin typeface="Consolas" panose="020B0609020204030204" pitchFamily="49" charset="0"/>
              </a:rPr>
              <a:t>${this</a:t>
            </a:r>
            <a:r>
              <a:rPr lang="fr-FR" sz="1200" dirty="0">
                <a:solidFill>
                  <a:srgbClr val="000000"/>
                </a:solidFill>
                <a:latin typeface="Consolas" panose="020B0609020204030204" pitchFamily="49" charset="0"/>
              </a:rPr>
              <a:t>.name</a:t>
            </a:r>
            <a:r>
              <a:rPr lang="fr-FR" sz="1200" dirty="0">
                <a:solidFill>
                  <a:srgbClr val="0000FF"/>
                </a:solidFill>
                <a:latin typeface="Consolas" panose="020B0609020204030204" pitchFamily="49" charset="0"/>
              </a:rPr>
              <a:t>}</a:t>
            </a:r>
            <a:r>
              <a:rPr lang="fr-FR" sz="1200" dirty="0">
                <a:solidFill>
                  <a:srgbClr val="A31515"/>
                </a:solidFill>
                <a:latin typeface="Consolas" panose="020B0609020204030204" pitchFamily="49" charset="0"/>
              </a:rPr>
              <a:t> </a:t>
            </a:r>
            <a:r>
              <a:rPr lang="fr-FR" sz="1200" dirty="0" err="1">
                <a:solidFill>
                  <a:srgbClr val="A31515"/>
                </a:solidFill>
                <a:latin typeface="Consolas" panose="020B0609020204030204" pitchFamily="49" charset="0"/>
              </a:rPr>
              <a:t>moved</a:t>
            </a:r>
            <a:r>
              <a:rPr lang="fr-FR" sz="1200" dirty="0">
                <a:solidFill>
                  <a:srgbClr val="A31515"/>
                </a:solidFill>
                <a:latin typeface="Consolas" panose="020B0609020204030204" pitchFamily="49" charset="0"/>
              </a:rPr>
              <a:t> </a:t>
            </a:r>
            <a:r>
              <a:rPr lang="fr-FR" sz="1200" dirty="0">
                <a:solidFill>
                  <a:srgbClr val="0000FF"/>
                </a:solidFill>
                <a:latin typeface="Consolas" panose="020B0609020204030204" pitchFamily="49" charset="0"/>
              </a:rPr>
              <a:t>${</a:t>
            </a:r>
            <a:r>
              <a:rPr lang="fr-FR" sz="1200" dirty="0" err="1">
                <a:solidFill>
                  <a:srgbClr val="000000"/>
                </a:solidFill>
                <a:latin typeface="Consolas" panose="020B0609020204030204" pitchFamily="49" charset="0"/>
              </a:rPr>
              <a:t>distanceInMeters</a:t>
            </a:r>
            <a:r>
              <a:rPr lang="fr-FR" sz="1200" dirty="0">
                <a:solidFill>
                  <a:srgbClr val="0000FF"/>
                </a:solidFill>
                <a:latin typeface="Consolas" panose="020B0609020204030204" pitchFamily="49" charset="0"/>
              </a:rPr>
              <a:t>}</a:t>
            </a:r>
            <a:r>
              <a:rPr lang="fr-FR" sz="1200" dirty="0">
                <a:solidFill>
                  <a:srgbClr val="A31515"/>
                </a:solidFill>
                <a:latin typeface="Consolas" panose="020B0609020204030204" pitchFamily="49" charset="0"/>
              </a:rPr>
              <a:t>m.`</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p>
          <a:p>
            <a:br>
              <a:rPr lang="fr-FR" sz="1200" dirty="0">
                <a:solidFill>
                  <a:srgbClr val="000000"/>
                </a:solidFill>
                <a:latin typeface="Consolas" panose="020B0609020204030204" pitchFamily="49" charset="0"/>
              </a:rPr>
            </a:b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Snake </a:t>
            </a:r>
            <a:r>
              <a:rPr lang="fr-FR" sz="1200" dirty="0" err="1">
                <a:solidFill>
                  <a:srgbClr val="0000FF"/>
                </a:solidFill>
                <a:latin typeface="Consolas" panose="020B0609020204030204" pitchFamily="49" charset="0"/>
              </a:rPr>
              <a:t>extends</a:t>
            </a:r>
            <a:r>
              <a:rPr lang="fr-FR" sz="1200" dirty="0">
                <a:solidFill>
                  <a:srgbClr val="000000"/>
                </a:solidFill>
                <a:latin typeface="Consolas" panose="020B0609020204030204" pitchFamily="49" charset="0"/>
              </a:rPr>
              <a:t> Animal {</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constructor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name</a:t>
            </a:r>
            <a:r>
              <a:rPr lang="fr-FR" sz="1200" dirty="0">
                <a:solidFill>
                  <a:srgbClr val="000000"/>
                </a:solidFill>
                <a:latin typeface="Consolas" panose="020B0609020204030204" pitchFamily="49" charset="0"/>
              </a:rPr>
              <a:t>: string) { </a:t>
            </a:r>
            <a:r>
              <a:rPr lang="fr-FR" sz="1200" dirty="0">
                <a:solidFill>
                  <a:srgbClr val="0000FF"/>
                </a:solidFill>
                <a:latin typeface="Consolas" panose="020B0609020204030204" pitchFamily="49" charset="0"/>
              </a:rPr>
              <a:t>super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name</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move(</a:t>
            </a:r>
            <a:r>
              <a:rPr lang="fr-FR" sz="1200" dirty="0" err="1">
                <a:solidFill>
                  <a:srgbClr val="000000"/>
                </a:solidFill>
                <a:latin typeface="Consolas" panose="020B0609020204030204" pitchFamily="49" charset="0"/>
              </a:rPr>
              <a:t>distanceInMeters</a:t>
            </a:r>
            <a:r>
              <a:rPr lang="fr-FR" sz="1200" dirty="0">
                <a:solidFill>
                  <a:srgbClr val="000000"/>
                </a:solidFill>
                <a:latin typeface="Consolas" panose="020B0609020204030204" pitchFamily="49" charset="0"/>
              </a:rPr>
              <a:t> = </a:t>
            </a:r>
            <a:r>
              <a:rPr lang="fr-FR" sz="1200" dirty="0">
                <a:solidFill>
                  <a:srgbClr val="098658"/>
                </a:solidFill>
                <a:latin typeface="Consolas" panose="020B0609020204030204" pitchFamily="49" charset="0"/>
              </a:rPr>
              <a:t>5</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console.log(</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Slithering</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super</a:t>
            </a:r>
            <a:r>
              <a:rPr lang="fr-FR" sz="1200" dirty="0" err="1">
                <a:solidFill>
                  <a:srgbClr val="000000"/>
                </a:solidFill>
                <a:latin typeface="Consolas" panose="020B0609020204030204" pitchFamily="49" charset="0"/>
              </a:rPr>
              <a:t>.move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distanceInMeters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7968B15E-E840-48F3-A6D9-8AF10899C88F}"/>
              </a:ext>
            </a:extLst>
          </p:cNvPr>
          <p:cNvSpPr/>
          <p:nvPr/>
        </p:nvSpPr>
        <p:spPr>
          <a:xfrm>
            <a:off x="6588369" y="2772102"/>
            <a:ext cx="4698609"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br>
              <a:rPr lang="fr-FR" sz="1200" dirty="0">
                <a:solidFill>
                  <a:srgbClr val="000000"/>
                </a:solidFill>
                <a:latin typeface="Consolas" panose="020B0609020204030204" pitchFamily="49" charset="0"/>
              </a:rPr>
            </a:b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Horse </a:t>
            </a:r>
            <a:r>
              <a:rPr lang="fr-FR" sz="1200" dirty="0" err="1">
                <a:solidFill>
                  <a:srgbClr val="0000FF"/>
                </a:solidFill>
                <a:latin typeface="Consolas" panose="020B0609020204030204" pitchFamily="49" charset="0"/>
              </a:rPr>
              <a:t>extends</a:t>
            </a:r>
            <a:r>
              <a:rPr lang="fr-FR" sz="1200" dirty="0">
                <a:solidFill>
                  <a:srgbClr val="000000"/>
                </a:solidFill>
                <a:latin typeface="Consolas" panose="020B0609020204030204" pitchFamily="49" charset="0"/>
              </a:rPr>
              <a:t> Animal {</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constructor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name</a:t>
            </a:r>
            <a:r>
              <a:rPr lang="fr-FR" sz="1200" dirty="0">
                <a:solidFill>
                  <a:srgbClr val="000000"/>
                </a:solidFill>
                <a:latin typeface="Consolas" panose="020B0609020204030204" pitchFamily="49" charset="0"/>
              </a:rPr>
              <a:t>: string) { </a:t>
            </a:r>
            <a:r>
              <a:rPr lang="fr-FR" sz="1200" dirty="0">
                <a:solidFill>
                  <a:srgbClr val="0000FF"/>
                </a:solidFill>
                <a:latin typeface="Consolas" panose="020B0609020204030204" pitchFamily="49" charset="0"/>
              </a:rPr>
              <a:t>super</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name</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move(</a:t>
            </a:r>
            <a:r>
              <a:rPr lang="fr-FR" sz="1200" dirty="0" err="1">
                <a:solidFill>
                  <a:srgbClr val="000000"/>
                </a:solidFill>
                <a:latin typeface="Consolas" panose="020B0609020204030204" pitchFamily="49" charset="0"/>
              </a:rPr>
              <a:t>distanceInMeters</a:t>
            </a:r>
            <a:r>
              <a:rPr lang="fr-FR" sz="1200" dirty="0">
                <a:solidFill>
                  <a:srgbClr val="000000"/>
                </a:solidFill>
                <a:latin typeface="Consolas" panose="020B0609020204030204" pitchFamily="49" charset="0"/>
              </a:rPr>
              <a:t> = </a:t>
            </a:r>
            <a:r>
              <a:rPr lang="fr-FR" sz="1200" dirty="0">
                <a:solidFill>
                  <a:srgbClr val="098658"/>
                </a:solidFill>
                <a:latin typeface="Consolas" panose="020B0609020204030204" pitchFamily="49" charset="0"/>
              </a:rPr>
              <a:t>45</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console.log(</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Galloping</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super</a:t>
            </a:r>
            <a:r>
              <a:rPr lang="fr-FR" sz="1200" dirty="0" err="1">
                <a:solidFill>
                  <a:srgbClr val="000000"/>
                </a:solidFill>
                <a:latin typeface="Consolas" panose="020B0609020204030204" pitchFamily="49" charset="0"/>
              </a:rPr>
              <a:t>.move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distanceInMeters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p>
          <a:p>
            <a:br>
              <a:rPr lang="fr-FR" sz="1200" dirty="0">
                <a:solidFill>
                  <a:srgbClr val="000000"/>
                </a:solidFill>
                <a:latin typeface="Consolas" panose="020B0609020204030204" pitchFamily="49" charset="0"/>
              </a:rPr>
            </a:br>
            <a:r>
              <a:rPr lang="fr-FR" sz="1200" dirty="0">
                <a:solidFill>
                  <a:srgbClr val="0000FF"/>
                </a:solidFill>
                <a:latin typeface="Consolas" panose="020B0609020204030204" pitchFamily="49" charset="0"/>
              </a:rPr>
              <a:t>let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sam</a:t>
            </a:r>
            <a:r>
              <a:rPr lang="fr-FR" sz="1200" dirty="0">
                <a:solidFill>
                  <a:srgbClr val="000000"/>
                </a:solidFill>
                <a:latin typeface="Consolas" panose="020B0609020204030204" pitchFamily="49" charset="0"/>
              </a:rPr>
              <a:t> =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Snake(</a:t>
            </a:r>
            <a:r>
              <a:rPr lang="fr-FR" sz="1200" dirty="0">
                <a:solidFill>
                  <a:srgbClr val="A31515"/>
                </a:solidFill>
                <a:latin typeface="Consolas" panose="020B0609020204030204" pitchFamily="49" charset="0"/>
              </a:rPr>
              <a:t>"Sammy the Python"</a:t>
            </a:r>
            <a:r>
              <a:rPr lang="fr-FR"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let</a:t>
            </a:r>
            <a:r>
              <a:rPr lang="fr-FR" sz="1200" dirty="0">
                <a:solidFill>
                  <a:srgbClr val="000000"/>
                </a:solidFill>
                <a:latin typeface="Consolas" panose="020B0609020204030204" pitchFamily="49" charset="0"/>
              </a:rPr>
              <a:t> tom: Animal =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Horse(</a:t>
            </a:r>
            <a:r>
              <a:rPr lang="fr-FR" sz="1200" dirty="0">
                <a:solidFill>
                  <a:srgbClr val="A31515"/>
                </a:solidFill>
                <a:latin typeface="Consolas" panose="020B0609020204030204" pitchFamily="49" charset="0"/>
              </a:rPr>
              <a:t>"Tommy the Palomino"</a:t>
            </a:r>
            <a:r>
              <a:rPr lang="fr-FR" sz="1200" dirty="0">
                <a:solidFill>
                  <a:srgbClr val="000000"/>
                </a:solidFill>
                <a:latin typeface="Consolas" panose="020B0609020204030204" pitchFamily="49" charset="0"/>
              </a:rPr>
              <a:t>);</a:t>
            </a:r>
          </a:p>
          <a:p>
            <a:br>
              <a:rPr lang="fr-FR" sz="1200" dirty="0">
                <a:solidFill>
                  <a:srgbClr val="000000"/>
                </a:solidFill>
                <a:latin typeface="Consolas" panose="020B0609020204030204" pitchFamily="49" charset="0"/>
              </a:rPr>
            </a:br>
            <a:r>
              <a:rPr lang="fr-FR" sz="1200" dirty="0" err="1">
                <a:solidFill>
                  <a:srgbClr val="000000"/>
                </a:solidFill>
                <a:latin typeface="Consolas" panose="020B0609020204030204" pitchFamily="49" charset="0"/>
              </a:rPr>
              <a:t>sam.move</a:t>
            </a:r>
            <a:r>
              <a:rPr lang="fr-FR" sz="1200" dirty="0">
                <a:solidFill>
                  <a:srgbClr val="000000"/>
                </a:solidFill>
                <a:latin typeface="Consolas" panose="020B0609020204030204" pitchFamily="49" charset="0"/>
              </a:rPr>
              <a:t>();</a:t>
            </a:r>
          </a:p>
          <a:p>
            <a:r>
              <a:rPr lang="fr-FR" sz="1200" dirty="0" err="1">
                <a:solidFill>
                  <a:srgbClr val="000000"/>
                </a:solidFill>
                <a:latin typeface="Consolas" panose="020B0609020204030204" pitchFamily="49" charset="0"/>
              </a:rPr>
              <a:t>tom.move</a:t>
            </a:r>
            <a:r>
              <a:rPr lang="fr-FR" sz="1200" dirty="0">
                <a:solidFill>
                  <a:srgbClr val="000000"/>
                </a:solidFill>
                <a:latin typeface="Consolas" panose="020B0609020204030204" pitchFamily="49" charset="0"/>
              </a:rPr>
              <a:t>(</a:t>
            </a:r>
            <a:r>
              <a:rPr lang="fr-FR" sz="1200" dirty="0">
                <a:solidFill>
                  <a:srgbClr val="098658"/>
                </a:solidFill>
                <a:latin typeface="Consolas" panose="020B0609020204030204" pitchFamily="49" charset="0"/>
              </a:rPr>
              <a:t>34</a:t>
            </a:r>
            <a:r>
              <a:rPr lang="fr-FR"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0939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95833-DF60-4549-98D6-CB3C132525B6}"/>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3BEC6C70-4CE5-4C71-8804-ADAE2675CC8A}"/>
              </a:ext>
            </a:extLst>
          </p:cNvPr>
          <p:cNvSpPr>
            <a:spLocks noGrp="1"/>
          </p:cNvSpPr>
          <p:nvPr>
            <p:ph sz="quarter" idx="10"/>
          </p:nvPr>
        </p:nvSpPr>
        <p:spPr>
          <a:xfrm>
            <a:off x="539495" y="1435607"/>
            <a:ext cx="6522487" cy="4521841"/>
          </a:xfrm>
        </p:spPr>
        <p:txBody>
          <a:bodyPr/>
          <a:lstStyle/>
          <a:p>
            <a:r>
              <a:rPr lang="fr-FR" dirty="0"/>
              <a:t>Implémenter une interface</a:t>
            </a:r>
          </a:p>
          <a:p>
            <a:r>
              <a:rPr lang="fr-FR" dirty="0"/>
              <a:t>L'une des utilisations les plus courantes des interfaces dans des langages tels que C # et Java, celle d'appliquer explicitement qu'une classe respecte un contrat particulier, c’est possible dans TypeScript.</a:t>
            </a:r>
          </a:p>
          <a:p>
            <a:endParaRPr lang="fr-FR" dirty="0"/>
          </a:p>
          <a:p>
            <a:r>
              <a:rPr lang="fr-FR" dirty="0"/>
              <a:t>Vous pouvez aussi décrire des méthodes dans une interface qui sont implémentées dans la classe, comme nous le faisons avec </a:t>
            </a:r>
            <a:r>
              <a:rPr lang="fr-FR" dirty="0" err="1">
                <a:solidFill>
                  <a:srgbClr val="0070C0"/>
                </a:solidFill>
              </a:rPr>
              <a:t>setTime</a:t>
            </a:r>
            <a:r>
              <a:rPr lang="fr-FR" dirty="0"/>
              <a:t> ici:</a:t>
            </a:r>
            <a:endParaRPr lang="en-US" dirty="0"/>
          </a:p>
        </p:txBody>
      </p:sp>
      <p:sp>
        <p:nvSpPr>
          <p:cNvPr id="5" name="Espace réservé de la date 4">
            <a:extLst>
              <a:ext uri="{FF2B5EF4-FFF2-40B4-BE49-F238E27FC236}">
                <a16:creationId xmlns:a16="http://schemas.microsoft.com/office/drawing/2014/main" id="{9CB3D879-DC27-4513-B0EF-C73880A7187D}"/>
              </a:ext>
            </a:extLst>
          </p:cNvPr>
          <p:cNvSpPr>
            <a:spLocks noGrp="1"/>
          </p:cNvSpPr>
          <p:nvPr>
            <p:ph type="dt" sz="half" idx="2"/>
          </p:nvPr>
        </p:nvSpPr>
        <p:spPr/>
        <p:txBody>
          <a:bodyPr/>
          <a:lstStyle/>
          <a:p>
            <a:fld id="{2AE58269-57DE-4072-8DF9-B530726B4778}" type="datetime1">
              <a:rPr lang="fr-FR" noProof="0" smtClean="0"/>
              <a:pPr/>
              <a:t>29/06/2020</a:t>
            </a:fld>
            <a:endParaRPr lang="fr-FR" noProof="0" dirty="0"/>
          </a:p>
        </p:txBody>
      </p:sp>
      <p:sp>
        <p:nvSpPr>
          <p:cNvPr id="6" name="Espace réservé du pied de page 5">
            <a:extLst>
              <a:ext uri="{FF2B5EF4-FFF2-40B4-BE49-F238E27FC236}">
                <a16:creationId xmlns:a16="http://schemas.microsoft.com/office/drawing/2014/main" id="{7DC20815-BC18-4F1B-B75F-431F857EA3FA}"/>
              </a:ext>
            </a:extLst>
          </p:cNvPr>
          <p:cNvSpPr>
            <a:spLocks noGrp="1"/>
          </p:cNvSpPr>
          <p:nvPr>
            <p:ph type="ftr" sz="quarter" idx="3"/>
          </p:nvPr>
        </p:nvSpPr>
        <p:spPr/>
        <p:txBody>
          <a:bodyPr/>
          <a:lstStyle/>
          <a:p>
            <a:r>
              <a:rPr lang="fr-FR" noProof="0"/>
              <a:t>ORSYS Formation - Bassem Seddik - Depuis JavaScript vers TypeScript</a:t>
            </a:r>
            <a:endParaRPr lang="fr-FR" noProof="0" dirty="0"/>
          </a:p>
        </p:txBody>
      </p:sp>
      <p:sp>
        <p:nvSpPr>
          <p:cNvPr id="7" name="Espace réservé du numéro de diapositive 6">
            <a:extLst>
              <a:ext uri="{FF2B5EF4-FFF2-40B4-BE49-F238E27FC236}">
                <a16:creationId xmlns:a16="http://schemas.microsoft.com/office/drawing/2014/main" id="{6837002E-0308-418F-A447-E1A4EE2B29C2}"/>
              </a:ext>
            </a:extLst>
          </p:cNvPr>
          <p:cNvSpPr>
            <a:spLocks noGrp="1"/>
          </p:cNvSpPr>
          <p:nvPr>
            <p:ph type="sldNum" sz="quarter" idx="4"/>
          </p:nvPr>
        </p:nvSpPr>
        <p:spPr/>
        <p:txBody>
          <a:bodyPr/>
          <a:lstStyle/>
          <a:p>
            <a:fld id="{9860EDB8-5305-433F-BE41-D7A86D811DB3}" type="slidenum">
              <a:rPr lang="fr-FR" noProof="0" smtClean="0"/>
              <a:pPr/>
              <a:t>23</a:t>
            </a:fld>
            <a:endParaRPr lang="fr-FR" noProof="0" dirty="0"/>
          </a:p>
        </p:txBody>
      </p:sp>
      <p:sp>
        <p:nvSpPr>
          <p:cNvPr id="18" name="Rectangle 17">
            <a:extLst>
              <a:ext uri="{FF2B5EF4-FFF2-40B4-BE49-F238E27FC236}">
                <a16:creationId xmlns:a16="http://schemas.microsoft.com/office/drawing/2014/main" id="{32E30E0E-0582-4A70-9D77-B1D3863C342D}"/>
              </a:ext>
            </a:extLst>
          </p:cNvPr>
          <p:cNvSpPr/>
          <p:nvPr/>
        </p:nvSpPr>
        <p:spPr>
          <a:xfrm>
            <a:off x="6813452" y="1435607"/>
            <a:ext cx="5036000"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interface</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ClockInterface</a:t>
            </a:r>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currentTime</a:t>
            </a:r>
            <a:r>
              <a:rPr lang="fr-FR" sz="1600" dirty="0">
                <a:solidFill>
                  <a:srgbClr val="000000"/>
                </a:solidFill>
                <a:latin typeface="Consolas" panose="020B0609020204030204" pitchFamily="49" charset="0"/>
              </a:rPr>
              <a:t>: Date;</a:t>
            </a:r>
          </a:p>
          <a:p>
            <a:r>
              <a:rPr lang="fr-FR" sz="1600" dirty="0">
                <a:solidFill>
                  <a:srgbClr val="000000"/>
                </a:solidFill>
                <a:latin typeface="Consolas" panose="020B0609020204030204" pitchFamily="49" charset="0"/>
              </a:rPr>
              <a:t>}</a:t>
            </a:r>
          </a:p>
          <a:p>
            <a:br>
              <a:rPr lang="fr-FR" sz="1600" dirty="0">
                <a:solidFill>
                  <a:srgbClr val="000000"/>
                </a:solidFill>
                <a:latin typeface="Consolas" panose="020B0609020204030204" pitchFamily="49" charset="0"/>
              </a:rPr>
            </a:br>
            <a:r>
              <a:rPr lang="fr-FR" sz="1600" dirty="0">
                <a:solidFill>
                  <a:srgbClr val="0000FF"/>
                </a:solidFill>
                <a:latin typeface="Consolas" panose="020B0609020204030204" pitchFamily="49" charset="0"/>
              </a:rPr>
              <a:t>class</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implements</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ClockInterface</a:t>
            </a:r>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currentTime</a:t>
            </a:r>
            <a:r>
              <a:rPr lang="fr-FR" sz="1600" dirty="0">
                <a:solidFill>
                  <a:srgbClr val="000000"/>
                </a:solidFill>
                <a:latin typeface="Consolas" panose="020B0609020204030204" pitchFamily="49" charset="0"/>
              </a:rPr>
              <a:t>: Date;</a:t>
            </a:r>
          </a:p>
          <a:p>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constructor</a:t>
            </a:r>
            <a:r>
              <a:rPr lang="fr-FR" sz="1600" dirty="0">
                <a:solidFill>
                  <a:srgbClr val="000000"/>
                </a:solidFill>
                <a:latin typeface="Consolas" panose="020B0609020204030204" pitchFamily="49" charset="0"/>
              </a:rPr>
              <a:t>(h: </a:t>
            </a:r>
            <a:r>
              <a:rPr lang="fr-FR" sz="1600" dirty="0" err="1">
                <a:solidFill>
                  <a:srgbClr val="000000"/>
                </a:solidFill>
                <a:latin typeface="Consolas" panose="020B0609020204030204" pitchFamily="49" charset="0"/>
              </a:rPr>
              <a:t>number</a:t>
            </a:r>
            <a:r>
              <a:rPr lang="fr-FR" sz="1600" dirty="0">
                <a:solidFill>
                  <a:srgbClr val="000000"/>
                </a:solidFill>
                <a:latin typeface="Consolas" panose="020B0609020204030204" pitchFamily="49" charset="0"/>
              </a:rPr>
              <a:t>, m: </a:t>
            </a:r>
            <a:r>
              <a:rPr lang="fr-FR" sz="1600" dirty="0" err="1">
                <a:solidFill>
                  <a:srgbClr val="000000"/>
                </a:solidFill>
                <a:latin typeface="Consolas" panose="020B0609020204030204" pitchFamily="49" charset="0"/>
              </a:rPr>
              <a:t>number</a:t>
            </a:r>
            <a:r>
              <a:rPr lang="fr-FR" sz="1600" dirty="0">
                <a:solidFill>
                  <a:srgbClr val="000000"/>
                </a:solidFill>
                <a:latin typeface="Consolas" panose="020B0609020204030204" pitchFamily="49" charset="0"/>
              </a:rPr>
              <a:t>) { }</a:t>
            </a:r>
          </a:p>
          <a:p>
            <a:r>
              <a:rPr lang="fr-FR" sz="1600" dirty="0">
                <a:solidFill>
                  <a:srgbClr val="000000"/>
                </a:solidFill>
                <a:latin typeface="Consolas" panose="020B0609020204030204" pitchFamily="49" charset="0"/>
              </a:rPr>
              <a:t>}</a:t>
            </a:r>
            <a:endParaRPr lang="fr-FR" sz="1600" b="0" dirty="0">
              <a:solidFill>
                <a:srgbClr val="000000"/>
              </a:solidFill>
              <a:effectLst/>
              <a:latin typeface="Consolas" panose="020B0609020204030204" pitchFamily="49" charset="0"/>
            </a:endParaRPr>
          </a:p>
        </p:txBody>
      </p:sp>
      <p:sp>
        <p:nvSpPr>
          <p:cNvPr id="19" name="Rectangle 18">
            <a:extLst>
              <a:ext uri="{FF2B5EF4-FFF2-40B4-BE49-F238E27FC236}">
                <a16:creationId xmlns:a16="http://schemas.microsoft.com/office/drawing/2014/main" id="{BA992EF4-0704-4951-A9C5-9F89D705006B}"/>
              </a:ext>
            </a:extLst>
          </p:cNvPr>
          <p:cNvSpPr/>
          <p:nvPr/>
        </p:nvSpPr>
        <p:spPr>
          <a:xfrm>
            <a:off x="1737476" y="4234041"/>
            <a:ext cx="3608247"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600" dirty="0">
                <a:solidFill>
                  <a:srgbClr val="0000FF"/>
                </a:solidFill>
                <a:latin typeface="Consolas" panose="020B0609020204030204" pitchFamily="49" charset="0"/>
              </a:rPr>
              <a:t>interface</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ClockInterface</a:t>
            </a:r>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currentTime</a:t>
            </a:r>
            <a:r>
              <a:rPr lang="fr-FR" sz="1600" dirty="0">
                <a:solidFill>
                  <a:srgbClr val="000000"/>
                </a:solidFill>
                <a:latin typeface="Consolas" panose="020B0609020204030204" pitchFamily="49" charset="0"/>
              </a:rPr>
              <a:t>: Date;</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setTime</a:t>
            </a:r>
            <a:r>
              <a:rPr lang="fr-FR" sz="1600" dirty="0">
                <a:solidFill>
                  <a:srgbClr val="000000"/>
                </a:solidFill>
                <a:latin typeface="Consolas" panose="020B0609020204030204" pitchFamily="49" charset="0"/>
              </a:rPr>
              <a:t>(d: Date);</a:t>
            </a:r>
          </a:p>
          <a:p>
            <a:r>
              <a:rPr lang="fr-FR" sz="1600" dirty="0">
                <a:solidFill>
                  <a:srgbClr val="000000"/>
                </a:solidFill>
                <a:latin typeface="Consolas" panose="020B0609020204030204" pitchFamily="49" charset="0"/>
              </a:rPr>
              <a:t>}</a:t>
            </a:r>
          </a:p>
        </p:txBody>
      </p:sp>
      <p:sp>
        <p:nvSpPr>
          <p:cNvPr id="20" name="Rectangle 19">
            <a:extLst>
              <a:ext uri="{FF2B5EF4-FFF2-40B4-BE49-F238E27FC236}">
                <a16:creationId xmlns:a16="http://schemas.microsoft.com/office/drawing/2014/main" id="{B1FE31CF-C041-475F-8E9F-E0BADCAF98C0}"/>
              </a:ext>
            </a:extLst>
          </p:cNvPr>
          <p:cNvSpPr/>
          <p:nvPr/>
        </p:nvSpPr>
        <p:spPr>
          <a:xfrm>
            <a:off x="5694048" y="4234041"/>
            <a:ext cx="6096000" cy="184665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fr-FR" sz="1600" dirty="0">
                <a:solidFill>
                  <a:srgbClr val="0000FF"/>
                </a:solidFill>
                <a:latin typeface="Consolas" panose="020B0609020204030204" pitchFamily="49" charset="0"/>
              </a:rPr>
              <a:t>class</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implements</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ClockInterface</a:t>
            </a:r>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currentTime</a:t>
            </a:r>
            <a:r>
              <a:rPr lang="fr-FR" sz="1600" dirty="0">
                <a:solidFill>
                  <a:srgbClr val="000000"/>
                </a:solidFill>
                <a:latin typeface="Consolas" panose="020B0609020204030204" pitchFamily="49" charset="0"/>
              </a:rPr>
              <a:t>: Date;</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setTime</a:t>
            </a:r>
            <a:r>
              <a:rPr lang="fr-FR" sz="1600" dirty="0">
                <a:solidFill>
                  <a:srgbClr val="000000"/>
                </a:solidFill>
                <a:latin typeface="Consolas" panose="020B0609020204030204" pitchFamily="49" charset="0"/>
              </a:rPr>
              <a:t>(d: Date) {</a:t>
            </a:r>
          </a:p>
          <a:p>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this</a:t>
            </a:r>
            <a:r>
              <a:rPr lang="fr-FR" sz="1600" dirty="0" err="1">
                <a:solidFill>
                  <a:srgbClr val="000000"/>
                </a:solidFill>
                <a:latin typeface="Consolas" panose="020B0609020204030204" pitchFamily="49" charset="0"/>
              </a:rPr>
              <a:t>.currentTime</a:t>
            </a:r>
            <a:r>
              <a:rPr lang="fr-FR" sz="1600" dirty="0">
                <a:solidFill>
                  <a:srgbClr val="000000"/>
                </a:solidFill>
                <a:latin typeface="Consolas" panose="020B0609020204030204" pitchFamily="49" charset="0"/>
              </a:rPr>
              <a:t> = d;</a:t>
            </a:r>
          </a:p>
          <a:p>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constructor</a:t>
            </a:r>
            <a:r>
              <a:rPr lang="fr-FR" sz="1600" dirty="0">
                <a:solidFill>
                  <a:srgbClr val="000000"/>
                </a:solidFill>
                <a:latin typeface="Consolas" panose="020B0609020204030204" pitchFamily="49" charset="0"/>
              </a:rPr>
              <a:t>(h: </a:t>
            </a:r>
            <a:r>
              <a:rPr lang="fr-FR" sz="1600" dirty="0" err="1">
                <a:solidFill>
                  <a:srgbClr val="000000"/>
                </a:solidFill>
                <a:latin typeface="Consolas" panose="020B0609020204030204" pitchFamily="49" charset="0"/>
              </a:rPr>
              <a:t>number</a:t>
            </a:r>
            <a:r>
              <a:rPr lang="fr-FR" sz="1600" dirty="0">
                <a:solidFill>
                  <a:srgbClr val="000000"/>
                </a:solidFill>
                <a:latin typeface="Consolas" panose="020B0609020204030204" pitchFamily="49" charset="0"/>
              </a:rPr>
              <a:t>, m: </a:t>
            </a:r>
            <a:r>
              <a:rPr lang="fr-FR" sz="1600" dirty="0" err="1">
                <a:solidFill>
                  <a:srgbClr val="000000"/>
                </a:solidFill>
                <a:latin typeface="Consolas" panose="020B0609020204030204" pitchFamily="49" charset="0"/>
              </a:rPr>
              <a:t>number</a:t>
            </a:r>
            <a:r>
              <a:rPr lang="fr-FR" sz="1600" dirty="0">
                <a:solidFill>
                  <a:srgbClr val="000000"/>
                </a:solidFill>
                <a:latin typeface="Consolas" panose="020B0609020204030204" pitchFamily="49" charset="0"/>
              </a:rPr>
              <a:t>) { }</a:t>
            </a:r>
          </a:p>
          <a:p>
            <a:r>
              <a:rPr lang="fr-F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446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95833-DF60-4549-98D6-CB3C132525B6}"/>
              </a:ext>
            </a:extLst>
          </p:cNvPr>
          <p:cNvSpPr>
            <a:spLocks noGrp="1"/>
          </p:cNvSpPr>
          <p:nvPr>
            <p:ph type="title"/>
          </p:nvPr>
        </p:nvSpPr>
        <p:spPr/>
        <p:txBody>
          <a:bodyPr>
            <a:normAutofit/>
          </a:bodyPr>
          <a:lstStyle/>
          <a:p>
            <a:endParaRPr lang="en-US" dirty="0"/>
          </a:p>
        </p:txBody>
      </p:sp>
      <p:sp>
        <p:nvSpPr>
          <p:cNvPr id="3" name="Espace réservé du contenu 2">
            <a:extLst>
              <a:ext uri="{FF2B5EF4-FFF2-40B4-BE49-F238E27FC236}">
                <a16:creationId xmlns:a16="http://schemas.microsoft.com/office/drawing/2014/main" id="{3BEC6C70-4CE5-4C71-8804-ADAE2675CC8A}"/>
              </a:ext>
            </a:extLst>
          </p:cNvPr>
          <p:cNvSpPr>
            <a:spLocks noGrp="1"/>
          </p:cNvSpPr>
          <p:nvPr>
            <p:ph sz="quarter" idx="10"/>
          </p:nvPr>
        </p:nvSpPr>
        <p:spPr>
          <a:xfrm>
            <a:off x="539496" y="1435608"/>
            <a:ext cx="11113008" cy="1934058"/>
          </a:xfrm>
        </p:spPr>
        <p:txBody>
          <a:bodyPr>
            <a:normAutofit/>
          </a:bodyPr>
          <a:lstStyle/>
          <a:p>
            <a:r>
              <a:rPr lang="fr-FR" sz="1600" dirty="0"/>
              <a:t>Ici, nous utilisons une interface qui décrit les objets qui ont un champ </a:t>
            </a:r>
            <a:r>
              <a:rPr lang="fr-FR" sz="1600" b="1" dirty="0" err="1">
                <a:solidFill>
                  <a:srgbClr val="002060"/>
                </a:solidFill>
              </a:rPr>
              <a:t>firstName</a:t>
            </a:r>
            <a:r>
              <a:rPr lang="fr-FR" sz="1600" dirty="0"/>
              <a:t> et </a:t>
            </a:r>
            <a:r>
              <a:rPr lang="fr-FR" sz="1600" b="1" dirty="0" err="1">
                <a:solidFill>
                  <a:srgbClr val="002060"/>
                </a:solidFill>
              </a:rPr>
              <a:t>lastName</a:t>
            </a:r>
            <a:r>
              <a:rPr lang="fr-FR" sz="1600" dirty="0"/>
              <a:t>. </a:t>
            </a:r>
          </a:p>
          <a:p>
            <a:r>
              <a:rPr lang="fr-FR" sz="1600" dirty="0"/>
              <a:t>Dans TypeScript, deux types sont compatibles si leur structure interne est compatible. Cela nous permet d'implémenter une interface simplement en ayant la forme requise par l'interface, sans clause implémente explicite.</a:t>
            </a:r>
            <a:endParaRPr lang="en-US" sz="1600" dirty="0"/>
          </a:p>
        </p:txBody>
      </p:sp>
      <p:sp>
        <p:nvSpPr>
          <p:cNvPr id="4" name="Rectangle 3">
            <a:extLst>
              <a:ext uri="{FF2B5EF4-FFF2-40B4-BE49-F238E27FC236}">
                <a16:creationId xmlns:a16="http://schemas.microsoft.com/office/drawing/2014/main" id="{667A898F-CB68-4756-8C03-63E6358EB659}"/>
              </a:ext>
            </a:extLst>
          </p:cNvPr>
          <p:cNvSpPr/>
          <p:nvPr/>
        </p:nvSpPr>
        <p:spPr>
          <a:xfrm>
            <a:off x="2351664" y="2877850"/>
            <a:ext cx="915267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a:solidFill>
                  <a:srgbClr val="2F4F4F"/>
                </a:solidFill>
                <a:latin typeface="Menlo"/>
              </a:rPr>
              <a:t>class</a:t>
            </a:r>
            <a:r>
              <a:rPr lang="fr-FR" dirty="0">
                <a:solidFill>
                  <a:srgbClr val="2F4F4F"/>
                </a:solidFill>
                <a:latin typeface="Menlo"/>
              </a:rPr>
              <a:t> </a:t>
            </a:r>
            <a:r>
              <a:rPr lang="fr-FR" dirty="0" err="1">
                <a:solidFill>
                  <a:srgbClr val="2F4F4F"/>
                </a:solidFill>
                <a:latin typeface="Menlo"/>
              </a:rPr>
              <a:t>Student</a:t>
            </a:r>
            <a:r>
              <a:rPr lang="fr-FR" dirty="0">
                <a:solidFill>
                  <a:srgbClr val="2F4F4F"/>
                </a:solidFill>
                <a:latin typeface="Menlo"/>
              </a:rPr>
              <a:t> { </a:t>
            </a:r>
          </a:p>
          <a:p>
            <a:pPr lvl="1"/>
            <a:r>
              <a:rPr lang="fr-FR" dirty="0" err="1">
                <a:solidFill>
                  <a:srgbClr val="2F4F4F"/>
                </a:solidFill>
                <a:latin typeface="Menlo"/>
              </a:rPr>
              <a:t>fullName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p>
          <a:p>
            <a:pPr lvl="1"/>
            <a:r>
              <a:rPr lang="fr-FR" b="1" dirty="0" err="1">
                <a:solidFill>
                  <a:srgbClr val="2F4F4F"/>
                </a:solidFill>
                <a:latin typeface="Menlo"/>
              </a:rPr>
              <a:t>constructor</a:t>
            </a:r>
            <a:r>
              <a:rPr lang="fr-FR" dirty="0">
                <a:solidFill>
                  <a:srgbClr val="2F4F4F"/>
                </a:solidFill>
                <a:latin typeface="Menlo"/>
              </a:rPr>
              <a:t>(</a:t>
            </a:r>
            <a:r>
              <a:rPr lang="fr-FR" b="1" dirty="0">
                <a:solidFill>
                  <a:srgbClr val="2F4F4F"/>
                </a:solidFill>
                <a:latin typeface="Menlo"/>
              </a:rPr>
              <a:t>public</a:t>
            </a:r>
            <a:r>
              <a:rPr lang="fr-FR" dirty="0">
                <a:solidFill>
                  <a:srgbClr val="2F4F4F"/>
                </a:solidFill>
                <a:latin typeface="Menlo"/>
              </a:rPr>
              <a:t> </a:t>
            </a:r>
            <a:r>
              <a:rPr lang="fr-FR" dirty="0" err="1">
                <a:solidFill>
                  <a:srgbClr val="2F4F4F"/>
                </a:solidFill>
                <a:latin typeface="Menlo"/>
              </a:rPr>
              <a:t>firstName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r>
              <a:rPr lang="fr-FR" b="1" dirty="0">
                <a:solidFill>
                  <a:srgbClr val="2F4F4F"/>
                </a:solidFill>
                <a:latin typeface="Menlo"/>
              </a:rPr>
              <a:t>public</a:t>
            </a:r>
            <a:r>
              <a:rPr lang="fr-FR" dirty="0">
                <a:solidFill>
                  <a:srgbClr val="2F4F4F"/>
                </a:solidFill>
                <a:latin typeface="Menlo"/>
              </a:rPr>
              <a:t> </a:t>
            </a:r>
            <a:r>
              <a:rPr lang="fr-FR" dirty="0" err="1">
                <a:solidFill>
                  <a:srgbClr val="2F4F4F"/>
                </a:solidFill>
                <a:latin typeface="Menlo"/>
              </a:rPr>
              <a:t>middleInitial</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r>
              <a:rPr lang="fr-FR" b="1" dirty="0">
                <a:solidFill>
                  <a:srgbClr val="2F4F4F"/>
                </a:solidFill>
                <a:latin typeface="Menlo"/>
              </a:rPr>
              <a:t>public</a:t>
            </a:r>
            <a:r>
              <a:rPr lang="fr-FR" dirty="0">
                <a:solidFill>
                  <a:srgbClr val="2F4F4F"/>
                </a:solidFill>
                <a:latin typeface="Menlo"/>
              </a:rPr>
              <a:t> </a:t>
            </a:r>
            <a:r>
              <a:rPr lang="fr-FR" dirty="0" err="1">
                <a:solidFill>
                  <a:srgbClr val="2F4F4F"/>
                </a:solidFill>
                <a:latin typeface="Menlo"/>
              </a:rPr>
              <a:t>lastName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p>
          <a:p>
            <a:pPr lvl="1"/>
            <a:r>
              <a:rPr lang="fr-FR" b="1" dirty="0" err="1">
                <a:solidFill>
                  <a:srgbClr val="2F4F4F"/>
                </a:solidFill>
                <a:latin typeface="Menlo"/>
              </a:rPr>
              <a:t>this</a:t>
            </a:r>
            <a:r>
              <a:rPr lang="fr-FR" dirty="0" err="1">
                <a:solidFill>
                  <a:srgbClr val="2F4F4F"/>
                </a:solidFill>
                <a:latin typeface="Menlo"/>
              </a:rPr>
              <a:t>.fullName</a:t>
            </a:r>
            <a:r>
              <a:rPr lang="fr-FR" dirty="0">
                <a:solidFill>
                  <a:srgbClr val="2F4F4F"/>
                </a:solidFill>
                <a:latin typeface="Menlo"/>
              </a:rPr>
              <a:t> = </a:t>
            </a:r>
            <a:r>
              <a:rPr lang="fr-FR" dirty="0" err="1">
                <a:solidFill>
                  <a:srgbClr val="2F4F4F"/>
                </a:solidFill>
                <a:latin typeface="Menlo"/>
              </a:rPr>
              <a:t>firstName</a:t>
            </a:r>
            <a:r>
              <a:rPr lang="fr-FR" dirty="0">
                <a:solidFill>
                  <a:srgbClr val="2F4F4F"/>
                </a:solidFill>
                <a:latin typeface="Menlo"/>
              </a:rPr>
              <a:t> + </a:t>
            </a:r>
            <a:r>
              <a:rPr lang="fr-FR" dirty="0">
                <a:solidFill>
                  <a:srgbClr val="000000"/>
                </a:solidFill>
                <a:latin typeface="Menlo"/>
              </a:rPr>
              <a:t>" "</a:t>
            </a:r>
            <a:r>
              <a:rPr lang="fr-FR" dirty="0">
                <a:solidFill>
                  <a:srgbClr val="2F4F4F"/>
                </a:solidFill>
                <a:latin typeface="Menlo"/>
              </a:rPr>
              <a:t> + </a:t>
            </a:r>
            <a:r>
              <a:rPr lang="fr-FR" dirty="0" err="1">
                <a:solidFill>
                  <a:srgbClr val="2F4F4F"/>
                </a:solidFill>
                <a:latin typeface="Menlo"/>
              </a:rPr>
              <a:t>middleInitial</a:t>
            </a:r>
            <a:r>
              <a:rPr lang="fr-FR" dirty="0">
                <a:solidFill>
                  <a:srgbClr val="2F4F4F"/>
                </a:solidFill>
                <a:latin typeface="Menlo"/>
              </a:rPr>
              <a:t> + </a:t>
            </a:r>
            <a:r>
              <a:rPr lang="fr-FR" dirty="0">
                <a:solidFill>
                  <a:srgbClr val="000000"/>
                </a:solidFill>
                <a:latin typeface="Menlo"/>
              </a:rPr>
              <a:t>" "</a:t>
            </a:r>
            <a:r>
              <a:rPr lang="fr-FR" dirty="0">
                <a:solidFill>
                  <a:srgbClr val="2F4F4F"/>
                </a:solidFill>
                <a:latin typeface="Menlo"/>
              </a:rPr>
              <a:t> + </a:t>
            </a:r>
            <a:r>
              <a:rPr lang="fr-FR" dirty="0" err="1">
                <a:solidFill>
                  <a:srgbClr val="2F4F4F"/>
                </a:solidFill>
                <a:latin typeface="Menlo"/>
              </a:rPr>
              <a:t>lastName</a:t>
            </a:r>
            <a:r>
              <a:rPr lang="fr-FR" dirty="0">
                <a:solidFill>
                  <a:srgbClr val="2F4F4F"/>
                </a:solidFill>
                <a:latin typeface="Menlo"/>
              </a:rPr>
              <a:t>;</a:t>
            </a:r>
          </a:p>
          <a:p>
            <a:pPr lvl="1"/>
            <a:r>
              <a:rPr lang="fr-FR" dirty="0">
                <a:solidFill>
                  <a:srgbClr val="2F4F4F"/>
                </a:solidFill>
                <a:latin typeface="Menlo"/>
              </a:rPr>
              <a:t> }</a:t>
            </a:r>
          </a:p>
          <a:p>
            <a:r>
              <a:rPr lang="fr-FR" dirty="0">
                <a:solidFill>
                  <a:srgbClr val="2F4F4F"/>
                </a:solidFill>
                <a:latin typeface="Menlo"/>
              </a:rPr>
              <a:t> }</a:t>
            </a:r>
          </a:p>
          <a:p>
            <a:r>
              <a:rPr lang="fr-FR" dirty="0">
                <a:solidFill>
                  <a:srgbClr val="2F4F4F"/>
                </a:solidFill>
                <a:latin typeface="Menlo"/>
              </a:rPr>
              <a:t> </a:t>
            </a:r>
            <a:r>
              <a:rPr lang="fr-FR" b="1" dirty="0">
                <a:solidFill>
                  <a:srgbClr val="2F4F4F"/>
                </a:solidFill>
                <a:latin typeface="Menlo"/>
              </a:rPr>
              <a:t>interface</a:t>
            </a:r>
            <a:r>
              <a:rPr lang="fr-FR" dirty="0">
                <a:solidFill>
                  <a:srgbClr val="2F4F4F"/>
                </a:solidFill>
                <a:latin typeface="Menlo"/>
              </a:rPr>
              <a:t> Person { </a:t>
            </a:r>
            <a:r>
              <a:rPr lang="fr-FR" dirty="0" err="1">
                <a:solidFill>
                  <a:srgbClr val="2F4F4F"/>
                </a:solidFill>
                <a:latin typeface="Menlo"/>
              </a:rPr>
              <a:t>firstName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r>
              <a:rPr lang="fr-FR" dirty="0" err="1">
                <a:solidFill>
                  <a:srgbClr val="2F4F4F"/>
                </a:solidFill>
                <a:latin typeface="Menlo"/>
              </a:rPr>
              <a:t>lastName</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 </a:t>
            </a:r>
            <a:r>
              <a:rPr lang="fr-FR" b="1" dirty="0" err="1">
                <a:solidFill>
                  <a:srgbClr val="2F4F4F"/>
                </a:solidFill>
                <a:latin typeface="Menlo"/>
              </a:rPr>
              <a:t>function</a:t>
            </a:r>
            <a:r>
              <a:rPr lang="fr-FR" dirty="0">
                <a:solidFill>
                  <a:srgbClr val="2F4F4F"/>
                </a:solidFill>
                <a:latin typeface="Menlo"/>
              </a:rPr>
              <a:t> </a:t>
            </a:r>
            <a:r>
              <a:rPr lang="fr-FR" b="1" dirty="0" err="1">
                <a:solidFill>
                  <a:srgbClr val="000000"/>
                </a:solidFill>
                <a:latin typeface="Menlo"/>
              </a:rPr>
              <a:t>greeter</a:t>
            </a:r>
            <a:r>
              <a:rPr lang="fr-FR" dirty="0">
                <a:solidFill>
                  <a:srgbClr val="2F4F4F"/>
                </a:solidFill>
                <a:latin typeface="Menlo"/>
              </a:rPr>
              <a:t>(</a:t>
            </a:r>
            <a:r>
              <a:rPr lang="fr-FR" dirty="0" err="1">
                <a:solidFill>
                  <a:srgbClr val="2F4F4F"/>
                </a:solidFill>
                <a:latin typeface="Menlo"/>
              </a:rPr>
              <a:t>person</a:t>
            </a:r>
            <a:r>
              <a:rPr lang="fr-FR" dirty="0">
                <a:solidFill>
                  <a:srgbClr val="2F4F4F"/>
                </a:solidFill>
                <a:latin typeface="Menlo"/>
              </a:rPr>
              <a:t>: Person){ </a:t>
            </a:r>
          </a:p>
          <a:p>
            <a:r>
              <a:rPr lang="fr-FR" b="1" dirty="0">
                <a:solidFill>
                  <a:srgbClr val="2F4F4F"/>
                </a:solidFill>
                <a:latin typeface="Menlo"/>
              </a:rPr>
              <a:t>	return</a:t>
            </a:r>
            <a:r>
              <a:rPr lang="fr-FR" dirty="0">
                <a:solidFill>
                  <a:srgbClr val="2F4F4F"/>
                </a:solidFill>
                <a:latin typeface="Menlo"/>
              </a:rPr>
              <a:t> </a:t>
            </a:r>
            <a:r>
              <a:rPr lang="fr-FR" dirty="0">
                <a:solidFill>
                  <a:srgbClr val="000000"/>
                </a:solidFill>
                <a:latin typeface="Menlo"/>
              </a:rPr>
              <a:t>"Hello, "</a:t>
            </a:r>
            <a:r>
              <a:rPr lang="fr-FR" dirty="0">
                <a:solidFill>
                  <a:srgbClr val="2F4F4F"/>
                </a:solidFill>
                <a:latin typeface="Menlo"/>
              </a:rPr>
              <a:t> + </a:t>
            </a:r>
            <a:r>
              <a:rPr lang="fr-FR" dirty="0" err="1">
                <a:solidFill>
                  <a:srgbClr val="2F4F4F"/>
                </a:solidFill>
                <a:latin typeface="Menlo"/>
              </a:rPr>
              <a:t>person.firstName</a:t>
            </a:r>
            <a:r>
              <a:rPr lang="fr-FR" dirty="0">
                <a:solidFill>
                  <a:srgbClr val="2F4F4F"/>
                </a:solidFill>
                <a:latin typeface="Menlo"/>
              </a:rPr>
              <a:t> + </a:t>
            </a:r>
            <a:r>
              <a:rPr lang="fr-FR" dirty="0">
                <a:solidFill>
                  <a:srgbClr val="000000"/>
                </a:solidFill>
                <a:latin typeface="Menlo"/>
              </a:rPr>
              <a:t>" "</a:t>
            </a:r>
            <a:r>
              <a:rPr lang="fr-FR" dirty="0">
                <a:solidFill>
                  <a:srgbClr val="2F4F4F"/>
                </a:solidFill>
                <a:latin typeface="Menlo"/>
              </a:rPr>
              <a:t> + </a:t>
            </a:r>
            <a:r>
              <a:rPr lang="fr-FR" dirty="0" err="1">
                <a:solidFill>
                  <a:srgbClr val="2F4F4F"/>
                </a:solidFill>
                <a:latin typeface="Menlo"/>
              </a:rPr>
              <a:t>person.lastName</a:t>
            </a:r>
            <a:r>
              <a:rPr lang="fr-FR" dirty="0">
                <a:solidFill>
                  <a:srgbClr val="2F4F4F"/>
                </a:solidFill>
                <a:latin typeface="Menlo"/>
              </a:rPr>
              <a:t>; </a:t>
            </a:r>
          </a:p>
          <a:p>
            <a:r>
              <a:rPr lang="fr-FR" dirty="0">
                <a:solidFill>
                  <a:srgbClr val="2F4F4F"/>
                </a:solidFill>
                <a:latin typeface="Menlo"/>
              </a:rPr>
              <a:t>} </a:t>
            </a:r>
          </a:p>
          <a:p>
            <a:r>
              <a:rPr lang="fr-FR" b="1" dirty="0">
                <a:solidFill>
                  <a:srgbClr val="2F4F4F"/>
                </a:solidFill>
                <a:latin typeface="Menlo"/>
              </a:rPr>
              <a:t>let</a:t>
            </a:r>
            <a:r>
              <a:rPr lang="fr-FR" dirty="0">
                <a:solidFill>
                  <a:srgbClr val="2F4F4F"/>
                </a:solidFill>
                <a:latin typeface="Menlo"/>
              </a:rPr>
              <a:t> user = </a:t>
            </a:r>
            <a:r>
              <a:rPr lang="fr-FR" b="1" dirty="0">
                <a:solidFill>
                  <a:srgbClr val="2F4F4F"/>
                </a:solidFill>
                <a:latin typeface="Menlo"/>
              </a:rPr>
              <a:t>new</a:t>
            </a:r>
            <a:r>
              <a:rPr lang="fr-FR" dirty="0">
                <a:solidFill>
                  <a:srgbClr val="2F4F4F"/>
                </a:solidFill>
                <a:latin typeface="Menlo"/>
              </a:rPr>
              <a:t> </a:t>
            </a:r>
            <a:r>
              <a:rPr lang="fr-FR" dirty="0" err="1">
                <a:solidFill>
                  <a:srgbClr val="2F4F4F"/>
                </a:solidFill>
                <a:latin typeface="Menlo"/>
              </a:rPr>
              <a:t>Student</a:t>
            </a:r>
            <a:r>
              <a:rPr lang="fr-FR" dirty="0">
                <a:solidFill>
                  <a:srgbClr val="2F4F4F"/>
                </a:solidFill>
                <a:latin typeface="Menlo"/>
              </a:rPr>
              <a:t>(</a:t>
            </a:r>
            <a:r>
              <a:rPr lang="fr-FR" dirty="0">
                <a:solidFill>
                  <a:srgbClr val="000000"/>
                </a:solidFill>
                <a:latin typeface="Menlo"/>
              </a:rPr>
              <a:t>"Jane"</a:t>
            </a:r>
            <a:r>
              <a:rPr lang="fr-FR" dirty="0">
                <a:solidFill>
                  <a:srgbClr val="2F4F4F"/>
                </a:solidFill>
                <a:latin typeface="Menlo"/>
              </a:rPr>
              <a:t>, </a:t>
            </a:r>
            <a:r>
              <a:rPr lang="fr-FR" dirty="0">
                <a:solidFill>
                  <a:srgbClr val="000000"/>
                </a:solidFill>
                <a:latin typeface="Menlo"/>
              </a:rPr>
              <a:t>"M."</a:t>
            </a:r>
            <a:r>
              <a:rPr lang="fr-FR" dirty="0">
                <a:solidFill>
                  <a:srgbClr val="2F4F4F"/>
                </a:solidFill>
                <a:latin typeface="Menlo"/>
              </a:rPr>
              <a:t>, </a:t>
            </a:r>
            <a:r>
              <a:rPr lang="fr-FR" dirty="0">
                <a:solidFill>
                  <a:srgbClr val="000000"/>
                </a:solidFill>
                <a:latin typeface="Menlo"/>
              </a:rPr>
              <a:t>"User"</a:t>
            </a:r>
            <a:r>
              <a:rPr lang="fr-FR" dirty="0">
                <a:solidFill>
                  <a:srgbClr val="2F4F4F"/>
                </a:solidFill>
                <a:latin typeface="Menlo"/>
              </a:rPr>
              <a:t>); </a:t>
            </a:r>
            <a:r>
              <a:rPr lang="fr-FR" dirty="0" err="1">
                <a:solidFill>
                  <a:srgbClr val="000000"/>
                </a:solidFill>
                <a:latin typeface="Menlo"/>
              </a:rPr>
              <a:t>document</a:t>
            </a:r>
            <a:r>
              <a:rPr lang="fr-FR" dirty="0" err="1">
                <a:solidFill>
                  <a:srgbClr val="2F4F4F"/>
                </a:solidFill>
                <a:latin typeface="Menlo"/>
              </a:rPr>
              <a:t>.body.textContent</a:t>
            </a:r>
            <a:r>
              <a:rPr lang="fr-FR" dirty="0">
                <a:solidFill>
                  <a:srgbClr val="2F4F4F"/>
                </a:solidFill>
                <a:latin typeface="Menlo"/>
              </a:rPr>
              <a:t> = </a:t>
            </a:r>
            <a:r>
              <a:rPr lang="fr-FR" dirty="0" err="1">
                <a:solidFill>
                  <a:srgbClr val="2F4F4F"/>
                </a:solidFill>
                <a:latin typeface="Menlo"/>
              </a:rPr>
              <a:t>greeter</a:t>
            </a:r>
            <a:r>
              <a:rPr lang="fr-FR" dirty="0">
                <a:solidFill>
                  <a:srgbClr val="2F4F4F"/>
                </a:solidFill>
                <a:latin typeface="Menlo"/>
              </a:rPr>
              <a:t>(user);</a:t>
            </a:r>
            <a:endParaRPr lang="en-US" dirty="0"/>
          </a:p>
        </p:txBody>
      </p:sp>
      <p:sp>
        <p:nvSpPr>
          <p:cNvPr id="5" name="Espace réservé de la date 4">
            <a:extLst>
              <a:ext uri="{FF2B5EF4-FFF2-40B4-BE49-F238E27FC236}">
                <a16:creationId xmlns:a16="http://schemas.microsoft.com/office/drawing/2014/main" id="{9CB3D879-DC27-4513-B0EF-C73880A7187D}"/>
              </a:ext>
            </a:extLst>
          </p:cNvPr>
          <p:cNvSpPr>
            <a:spLocks noGrp="1"/>
          </p:cNvSpPr>
          <p:nvPr>
            <p:ph type="dt" sz="half" idx="2"/>
          </p:nvPr>
        </p:nvSpPr>
        <p:spPr/>
        <p:txBody>
          <a:bodyPr/>
          <a:lstStyle/>
          <a:p>
            <a:pPr rtl="0"/>
            <a:fld id="{2AE58269-57DE-4072-8DF9-B530726B4778}" type="datetime1">
              <a:rPr lang="fr-FR" noProof="0" smtClean="0"/>
              <a:t>29/06/2020</a:t>
            </a:fld>
            <a:endParaRPr lang="fr-FR" noProof="0" dirty="0"/>
          </a:p>
        </p:txBody>
      </p:sp>
      <p:sp>
        <p:nvSpPr>
          <p:cNvPr id="6" name="Espace réservé du pied de page 5">
            <a:extLst>
              <a:ext uri="{FF2B5EF4-FFF2-40B4-BE49-F238E27FC236}">
                <a16:creationId xmlns:a16="http://schemas.microsoft.com/office/drawing/2014/main" id="{7DC20815-BC18-4F1B-B75F-431F857EA3FA}"/>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7" name="Espace réservé du numéro de diapositive 6">
            <a:extLst>
              <a:ext uri="{FF2B5EF4-FFF2-40B4-BE49-F238E27FC236}">
                <a16:creationId xmlns:a16="http://schemas.microsoft.com/office/drawing/2014/main" id="{6837002E-0308-418F-A447-E1A4EE2B29C2}"/>
              </a:ext>
            </a:extLst>
          </p:cNvPr>
          <p:cNvSpPr>
            <a:spLocks noGrp="1"/>
          </p:cNvSpPr>
          <p:nvPr>
            <p:ph type="sldNum" sz="quarter" idx="4"/>
          </p:nvPr>
        </p:nvSpPr>
        <p:spPr/>
        <p:txBody>
          <a:bodyPr/>
          <a:lstStyle/>
          <a:p>
            <a:pPr rtl="0"/>
            <a:fld id="{9860EDB8-5305-433F-BE41-D7A86D811DB3}" type="slidenum">
              <a:rPr lang="fr-FR" noProof="0" smtClean="0"/>
              <a:pPr rtl="0"/>
              <a:t>24</a:t>
            </a:fld>
            <a:endParaRPr lang="fr-FR" noProof="0" dirty="0"/>
          </a:p>
        </p:txBody>
      </p:sp>
    </p:spTree>
    <p:extLst>
      <p:ext uri="{BB962C8B-B14F-4D97-AF65-F5344CB8AC3E}">
        <p14:creationId xmlns:p14="http://schemas.microsoft.com/office/powerpoint/2010/main" val="516244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24624-4465-41F5-BDEF-2D727A3D9363}"/>
              </a:ext>
            </a:extLst>
          </p:cNvPr>
          <p:cNvSpPr>
            <a:spLocks noGrp="1"/>
          </p:cNvSpPr>
          <p:nvPr>
            <p:ph type="title"/>
          </p:nvPr>
        </p:nvSpPr>
        <p:spPr/>
        <p:txBody>
          <a:bodyPr/>
          <a:lstStyle/>
          <a:p>
            <a:r>
              <a:rPr lang="fr-FR" dirty="0"/>
              <a:t>8.3- Les énumérations et les Tuples</a:t>
            </a:r>
            <a:endParaRPr lang="en-US" dirty="0"/>
          </a:p>
        </p:txBody>
      </p:sp>
      <p:sp>
        <p:nvSpPr>
          <p:cNvPr id="3" name="Espace réservé du contenu 2">
            <a:extLst>
              <a:ext uri="{FF2B5EF4-FFF2-40B4-BE49-F238E27FC236}">
                <a16:creationId xmlns:a16="http://schemas.microsoft.com/office/drawing/2014/main" id="{3505E28F-5BA5-4943-A3B8-FD3E36E2A56B}"/>
              </a:ext>
            </a:extLst>
          </p:cNvPr>
          <p:cNvSpPr>
            <a:spLocks noGrp="1"/>
          </p:cNvSpPr>
          <p:nvPr>
            <p:ph sz="quarter" idx="10"/>
          </p:nvPr>
        </p:nvSpPr>
        <p:spPr/>
        <p:txBody>
          <a:bodyPr/>
          <a:lstStyle/>
          <a:p>
            <a:r>
              <a:rPr lang="en-US" dirty="0"/>
              <a:t>Dans les </a:t>
            </a:r>
            <a:r>
              <a:rPr lang="en-US" b="1" dirty="0">
                <a:solidFill>
                  <a:srgbClr val="007ACD"/>
                </a:solidFill>
              </a:rPr>
              <a:t>Tuples</a:t>
            </a:r>
            <a:r>
              <a:rPr lang="en-US" dirty="0"/>
              <a:t>, </a:t>
            </a:r>
            <a:r>
              <a:rPr lang="fr-FR" dirty="0"/>
              <a:t>Lors de l'accès à un élément avec un index connu, le type correct est récupéré:</a:t>
            </a:r>
          </a:p>
          <a:p>
            <a:endParaRPr lang="en-US" dirty="0"/>
          </a:p>
          <a:p>
            <a:endParaRPr lang="en-US" dirty="0"/>
          </a:p>
          <a:p>
            <a:endParaRPr lang="en-US" dirty="0"/>
          </a:p>
          <a:p>
            <a:endParaRPr lang="en-US" dirty="0"/>
          </a:p>
          <a:p>
            <a:r>
              <a:rPr lang="fr-FR" b="1" dirty="0">
                <a:solidFill>
                  <a:srgbClr val="007ACD"/>
                </a:solidFill>
              </a:rPr>
              <a:t>L’énumération</a:t>
            </a:r>
            <a:r>
              <a:rPr lang="fr-FR" dirty="0"/>
              <a:t> est un nouveau ajout assez utile: C’est un moyen de donner des noms plus conviviaux à des ensembles de valeurs numériques</a:t>
            </a:r>
            <a:r>
              <a:rPr lang="en-US" dirty="0"/>
              <a:t>.</a:t>
            </a:r>
          </a:p>
          <a:p>
            <a:br>
              <a:rPr lang="en-US" dirty="0"/>
            </a:br>
            <a:endParaRPr lang="en-US" dirty="0"/>
          </a:p>
          <a:p>
            <a:endParaRPr lang="en-US" dirty="0"/>
          </a:p>
        </p:txBody>
      </p:sp>
      <p:sp>
        <p:nvSpPr>
          <p:cNvPr id="4" name="Espace réservé de la date 3">
            <a:extLst>
              <a:ext uri="{FF2B5EF4-FFF2-40B4-BE49-F238E27FC236}">
                <a16:creationId xmlns:a16="http://schemas.microsoft.com/office/drawing/2014/main" id="{7D337E18-5518-480E-A17D-5C8DF2332FB9}"/>
              </a:ext>
            </a:extLst>
          </p:cNvPr>
          <p:cNvSpPr>
            <a:spLocks noGrp="1"/>
          </p:cNvSpPr>
          <p:nvPr>
            <p:ph type="dt" sz="half" idx="2"/>
          </p:nvPr>
        </p:nvSpPr>
        <p:spPr/>
        <p:txBody>
          <a:bodyPr/>
          <a:lstStyle/>
          <a:p>
            <a:pPr rtl="0"/>
            <a:fld id="{FAD3C3A8-62C4-487B-B2DF-B38D2FA9968D}"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5F90AFB3-F174-4600-947B-970A387746F9}"/>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C4C5191E-CDC4-48E5-9594-FC1EF9C77949}"/>
              </a:ext>
            </a:extLst>
          </p:cNvPr>
          <p:cNvSpPr>
            <a:spLocks noGrp="1"/>
          </p:cNvSpPr>
          <p:nvPr>
            <p:ph type="sldNum" sz="quarter" idx="4"/>
          </p:nvPr>
        </p:nvSpPr>
        <p:spPr/>
        <p:txBody>
          <a:bodyPr/>
          <a:lstStyle/>
          <a:p>
            <a:pPr rtl="0"/>
            <a:fld id="{9860EDB8-5305-433F-BE41-D7A86D811DB3}" type="slidenum">
              <a:rPr lang="fr-FR" noProof="0" smtClean="0"/>
              <a:pPr rtl="0"/>
              <a:t>25</a:t>
            </a:fld>
            <a:endParaRPr lang="fr-FR" noProof="0" dirty="0"/>
          </a:p>
        </p:txBody>
      </p:sp>
      <p:sp>
        <p:nvSpPr>
          <p:cNvPr id="7" name="Rectangle 6">
            <a:extLst>
              <a:ext uri="{FF2B5EF4-FFF2-40B4-BE49-F238E27FC236}">
                <a16:creationId xmlns:a16="http://schemas.microsoft.com/office/drawing/2014/main" id="{C1C1ED90-AC37-4CC9-BA0A-C65B6B3D2963}"/>
              </a:ext>
            </a:extLst>
          </p:cNvPr>
          <p:cNvSpPr/>
          <p:nvPr/>
        </p:nvSpPr>
        <p:spPr>
          <a:xfrm>
            <a:off x="1964788" y="1956567"/>
            <a:ext cx="7629378"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400" dirty="0">
                <a:solidFill>
                  <a:srgbClr val="0000FF"/>
                </a:solidFill>
                <a:latin typeface="Consolas" panose="020B0609020204030204" pitchFamily="49" charset="0"/>
              </a:rPr>
              <a:t>let</a:t>
            </a:r>
            <a:r>
              <a:rPr lang="fr-FR" sz="1400" dirty="0">
                <a:solidFill>
                  <a:srgbClr val="000000"/>
                </a:solidFill>
                <a:latin typeface="Consolas" panose="020B0609020204030204" pitchFamily="49" charset="0"/>
              </a:rPr>
              <a:t> x: [string, </a:t>
            </a:r>
            <a:r>
              <a:rPr lang="fr-FR" sz="1400" dirty="0" err="1">
                <a:solidFill>
                  <a:srgbClr val="000000"/>
                </a:solidFill>
                <a:latin typeface="Consolas" panose="020B0609020204030204" pitchFamily="49" charset="0"/>
              </a:rPr>
              <a:t>number</a:t>
            </a:r>
            <a:r>
              <a:rPr lang="fr-FR" sz="1400" dirty="0">
                <a:solidFill>
                  <a:srgbClr val="000000"/>
                </a:solidFill>
                <a:latin typeface="Consolas" panose="020B0609020204030204" pitchFamily="49" charset="0"/>
              </a:rPr>
              <a:t>];</a:t>
            </a:r>
            <a:r>
              <a:rPr lang="fr-FR" sz="1400" dirty="0">
                <a:solidFill>
                  <a:srgbClr val="008000"/>
                </a:solidFill>
                <a:latin typeface="Consolas" panose="020B0609020204030204" pitchFamily="49" charset="0"/>
              </a:rPr>
              <a:t> </a:t>
            </a:r>
          </a:p>
          <a:p>
            <a:r>
              <a:rPr lang="fr-FR" sz="1400" dirty="0">
                <a:solidFill>
                  <a:srgbClr val="000000"/>
                </a:solidFill>
                <a:latin typeface="Consolas" panose="020B0609020204030204" pitchFamily="49" charset="0"/>
              </a:rPr>
              <a:t>x = [</a:t>
            </a:r>
            <a:r>
              <a:rPr lang="fr-FR" sz="1400" dirty="0">
                <a:solidFill>
                  <a:srgbClr val="A31515"/>
                </a:solidFill>
                <a:latin typeface="Consolas" panose="020B0609020204030204" pitchFamily="49" charset="0"/>
              </a:rPr>
              <a:t>"hello"</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10</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OK correcte</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x = [</a:t>
            </a:r>
            <a:r>
              <a:rPr lang="fr-FR" sz="1400" dirty="0">
                <a:solidFill>
                  <a:srgbClr val="098658"/>
                </a:solidFill>
                <a:latin typeface="Consolas" panose="020B0609020204030204" pitchFamily="49" charset="0"/>
              </a:rPr>
              <a:t>10</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"hello"</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Erreur!</a:t>
            </a:r>
            <a:br>
              <a:rPr lang="fr-FR" sz="1400" dirty="0">
                <a:solidFill>
                  <a:srgbClr val="000000"/>
                </a:solidFill>
                <a:latin typeface="Consolas" panose="020B0609020204030204" pitchFamily="49" charset="0"/>
              </a:rPr>
            </a:br>
            <a:r>
              <a:rPr lang="fr-FR" sz="1400" dirty="0">
                <a:solidFill>
                  <a:srgbClr val="000000"/>
                </a:solidFill>
                <a:latin typeface="Consolas" panose="020B0609020204030204" pitchFamily="49" charset="0"/>
              </a:rPr>
              <a:t>console.log(x[</a:t>
            </a:r>
            <a:r>
              <a:rPr lang="fr-FR" sz="1400" dirty="0">
                <a:solidFill>
                  <a:srgbClr val="098658"/>
                </a:solidFill>
                <a:latin typeface="Consolas" panose="020B0609020204030204" pitchFamily="49" charset="0"/>
              </a:rPr>
              <a:t>0</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substr</a:t>
            </a:r>
            <a:r>
              <a:rPr lang="fr-FR" sz="1400" dirty="0">
                <a:solidFill>
                  <a:srgbClr val="000000"/>
                </a:solidFill>
                <a:latin typeface="Consolas" panose="020B0609020204030204" pitchFamily="49" charset="0"/>
              </a:rPr>
              <a:t>(</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OK</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console.log(x[</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substr</a:t>
            </a:r>
            <a:r>
              <a:rPr lang="fr-FR" sz="1400" dirty="0">
                <a:solidFill>
                  <a:srgbClr val="000000"/>
                </a:solidFill>
                <a:latin typeface="Consolas" panose="020B0609020204030204" pitchFamily="49" charset="0"/>
              </a:rPr>
              <a:t>(</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Error</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number</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does</a:t>
            </a:r>
            <a:r>
              <a:rPr lang="fr-FR" sz="1400" dirty="0">
                <a:solidFill>
                  <a:srgbClr val="008000"/>
                </a:solidFill>
                <a:latin typeface="Consolas" panose="020B0609020204030204" pitchFamily="49" charset="0"/>
              </a:rPr>
              <a:t> not have '</a:t>
            </a:r>
            <a:r>
              <a:rPr lang="fr-FR" sz="1400" dirty="0" err="1">
                <a:solidFill>
                  <a:srgbClr val="008000"/>
                </a:solidFill>
                <a:latin typeface="Consolas" panose="020B0609020204030204" pitchFamily="49" charset="0"/>
              </a:rPr>
              <a:t>substr</a:t>
            </a:r>
            <a:r>
              <a:rPr lang="fr-FR" sz="1400" dirty="0">
                <a:solidFill>
                  <a:srgbClr val="008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963C5BD7-471C-4646-AE29-A3EE65D0410F}"/>
              </a:ext>
            </a:extLst>
          </p:cNvPr>
          <p:cNvSpPr/>
          <p:nvPr/>
        </p:nvSpPr>
        <p:spPr>
          <a:xfrm>
            <a:off x="1964788" y="4141566"/>
            <a:ext cx="6096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fr-FR" sz="1400" dirty="0" err="1">
                <a:solidFill>
                  <a:srgbClr val="0000FF"/>
                </a:solidFill>
                <a:latin typeface="Consolas" panose="020B0609020204030204" pitchFamily="49" charset="0"/>
              </a:rPr>
              <a:t>enum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Red</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Green</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Blue</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let</a:t>
            </a:r>
            <a:r>
              <a:rPr lang="fr-FR" sz="1400" dirty="0">
                <a:solidFill>
                  <a:srgbClr val="000000"/>
                </a:solidFill>
                <a:latin typeface="Consolas" panose="020B0609020204030204" pitchFamily="49" charset="0"/>
              </a:rPr>
              <a:t> c: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Color.</a:t>
            </a:r>
            <a:r>
              <a:rPr lang="fr-FR" sz="1400" dirty="0" err="1">
                <a:solidFill>
                  <a:srgbClr val="098658"/>
                </a:solidFill>
                <a:latin typeface="Consolas" panose="020B0609020204030204" pitchFamily="49" charset="0"/>
              </a:rPr>
              <a:t>Green</a:t>
            </a:r>
            <a:r>
              <a:rPr lang="fr-FR" sz="1400" dirty="0">
                <a:solidFill>
                  <a:srgbClr val="000000"/>
                </a:solidFill>
                <a:latin typeface="Consolas" panose="020B0609020204030204" pitchFamily="49" charset="0"/>
              </a:rPr>
              <a:t>;</a:t>
            </a:r>
          </a:p>
          <a:p>
            <a:br>
              <a:rPr lang="fr-FR" sz="1400" dirty="0">
                <a:solidFill>
                  <a:srgbClr val="000000"/>
                </a:solidFill>
                <a:latin typeface="Consolas" panose="020B0609020204030204" pitchFamily="49" charset="0"/>
              </a:rPr>
            </a:br>
            <a:r>
              <a:rPr lang="fr-FR" sz="1400" dirty="0" err="1">
                <a:solidFill>
                  <a:srgbClr val="0000FF"/>
                </a:solidFill>
                <a:latin typeface="Consolas" panose="020B0609020204030204" pitchFamily="49" charset="0"/>
              </a:rPr>
              <a:t>enum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a:t>
            </a:r>
            <a:r>
              <a:rPr lang="fr-FR" sz="1400" dirty="0" err="1">
                <a:solidFill>
                  <a:srgbClr val="098658"/>
                </a:solidFill>
                <a:latin typeface="Consolas" panose="020B0609020204030204" pitchFamily="49" charset="0"/>
              </a:rPr>
              <a:t>pink</a:t>
            </a:r>
            <a:r>
              <a:rPr lang="fr-FR" sz="1400" dirty="0">
                <a:solidFill>
                  <a:srgbClr val="000000"/>
                </a:solidFill>
                <a:latin typeface="Consolas" panose="020B0609020204030204" pitchFamily="49" charset="0"/>
              </a:rPr>
              <a:t> = </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 </a:t>
            </a:r>
            <a:r>
              <a:rPr lang="fr-FR" sz="1400" dirty="0" err="1">
                <a:solidFill>
                  <a:srgbClr val="098658"/>
                </a:solidFill>
                <a:latin typeface="Consolas" panose="020B0609020204030204" pitchFamily="49" charset="0"/>
              </a:rPr>
              <a:t>Greeny</a:t>
            </a:r>
            <a:r>
              <a:rPr lang="fr-FR" sz="1400" dirty="0">
                <a:solidFill>
                  <a:srgbClr val="000000"/>
                </a:solidFill>
                <a:latin typeface="Consolas" panose="020B0609020204030204" pitchFamily="49" charset="0"/>
              </a:rPr>
              <a:t>, </a:t>
            </a:r>
            <a:r>
              <a:rPr lang="fr-FR" sz="1400" dirty="0" err="1">
                <a:solidFill>
                  <a:srgbClr val="098658"/>
                </a:solidFill>
                <a:latin typeface="Consolas" panose="020B0609020204030204" pitchFamily="49" charset="0"/>
              </a:rPr>
              <a:t>Bluish</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let</a:t>
            </a:r>
            <a:r>
              <a:rPr lang="fr-FR" sz="1400" dirty="0">
                <a:solidFill>
                  <a:srgbClr val="000000"/>
                </a:solidFill>
                <a:latin typeface="Consolas" panose="020B0609020204030204" pitchFamily="49" charset="0"/>
              </a:rPr>
              <a:t> c2: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Color.</a:t>
            </a:r>
            <a:r>
              <a:rPr lang="fr-FR" sz="1400" dirty="0" err="1">
                <a:solidFill>
                  <a:srgbClr val="098658"/>
                </a:solidFill>
                <a:latin typeface="Consolas" panose="020B0609020204030204" pitchFamily="49" charset="0"/>
              </a:rPr>
              <a:t>Green</a:t>
            </a:r>
            <a:r>
              <a:rPr lang="fr-FR" sz="1400" dirty="0">
                <a:solidFill>
                  <a:srgbClr val="000000"/>
                </a:solidFill>
                <a:latin typeface="Consolas" panose="020B0609020204030204" pitchFamily="49" charset="0"/>
              </a:rPr>
              <a:t>;</a:t>
            </a:r>
          </a:p>
          <a:p>
            <a:br>
              <a:rPr lang="fr-FR" sz="1400" dirty="0">
                <a:solidFill>
                  <a:srgbClr val="000000"/>
                </a:solidFill>
                <a:latin typeface="Consolas" panose="020B0609020204030204" pitchFamily="49" charset="0"/>
              </a:rPr>
            </a:br>
            <a:r>
              <a:rPr lang="fr-FR" sz="1400" dirty="0" err="1">
                <a:solidFill>
                  <a:srgbClr val="0000FF"/>
                </a:solidFill>
                <a:latin typeface="Consolas" panose="020B0609020204030204" pitchFamily="49" charset="0"/>
              </a:rPr>
              <a:t>enum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cyan</a:t>
            </a:r>
            <a:r>
              <a:rPr lang="fr-FR" sz="1400" dirty="0">
                <a:solidFill>
                  <a:srgbClr val="000000"/>
                </a:solidFill>
                <a:latin typeface="Consolas" panose="020B0609020204030204" pitchFamily="49" charset="0"/>
              </a:rPr>
              <a:t> = </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magenta</a:t>
            </a:r>
            <a:r>
              <a:rPr lang="fr-FR" sz="1400" dirty="0">
                <a:solidFill>
                  <a:srgbClr val="000000"/>
                </a:solidFill>
                <a:latin typeface="Consolas" panose="020B0609020204030204" pitchFamily="49" charset="0"/>
              </a:rPr>
              <a:t> = </a:t>
            </a:r>
            <a:r>
              <a:rPr lang="fr-FR" sz="1400" dirty="0">
                <a:solidFill>
                  <a:srgbClr val="098658"/>
                </a:solidFill>
                <a:latin typeface="Consolas" panose="020B0609020204030204" pitchFamily="49" charset="0"/>
              </a:rPr>
              <a:t>2</a:t>
            </a:r>
            <a:r>
              <a:rPr lang="fr-FR" sz="1400" dirty="0">
                <a:solidFill>
                  <a:srgbClr val="000000"/>
                </a:solidFill>
                <a:latin typeface="Consolas" panose="020B0609020204030204" pitchFamily="49" charset="0"/>
              </a:rPr>
              <a:t>, </a:t>
            </a:r>
            <a:r>
              <a:rPr lang="fr-FR" sz="1400" dirty="0" err="1">
                <a:solidFill>
                  <a:srgbClr val="098658"/>
                </a:solidFill>
                <a:latin typeface="Consolas" panose="020B0609020204030204" pitchFamily="49" charset="0"/>
              </a:rPr>
              <a:t>yellow</a:t>
            </a:r>
            <a:r>
              <a:rPr lang="fr-FR" sz="1400" dirty="0">
                <a:solidFill>
                  <a:srgbClr val="000000"/>
                </a:solidFill>
                <a:latin typeface="Consolas" panose="020B0609020204030204" pitchFamily="49" charset="0"/>
              </a:rPr>
              <a:t> = </a:t>
            </a:r>
            <a:r>
              <a:rPr lang="fr-FR" sz="1400" dirty="0">
                <a:solidFill>
                  <a:srgbClr val="098658"/>
                </a:solidFill>
                <a:latin typeface="Consolas" panose="020B0609020204030204" pitchFamily="49" charset="0"/>
              </a:rPr>
              <a:t>4</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let</a:t>
            </a:r>
            <a:r>
              <a:rPr lang="fr-FR" sz="1400" dirty="0">
                <a:solidFill>
                  <a:srgbClr val="000000"/>
                </a:solidFill>
                <a:latin typeface="Consolas" panose="020B0609020204030204" pitchFamily="49" charset="0"/>
              </a:rPr>
              <a:t> c3: </a:t>
            </a:r>
            <a:r>
              <a:rPr lang="fr-FR" sz="1400" dirty="0" err="1">
                <a:solidFill>
                  <a:srgbClr val="000000"/>
                </a:solidFill>
                <a:latin typeface="Consolas" panose="020B0609020204030204" pitchFamily="49" charset="0"/>
              </a:rPr>
              <a:t>Color</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Color.</a:t>
            </a:r>
            <a:r>
              <a:rPr lang="fr-FR" sz="1400" dirty="0" err="1">
                <a:solidFill>
                  <a:srgbClr val="098658"/>
                </a:solidFill>
                <a:latin typeface="Consolas" panose="020B0609020204030204" pitchFamily="49" charset="0"/>
              </a:rPr>
              <a:t>Green</a:t>
            </a:r>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8531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AAB04-58BD-4AB6-BF30-99B623FF3592}"/>
              </a:ext>
            </a:extLst>
          </p:cNvPr>
          <p:cNvSpPr>
            <a:spLocks noGrp="1"/>
          </p:cNvSpPr>
          <p:nvPr>
            <p:ph type="title"/>
          </p:nvPr>
        </p:nvSpPr>
        <p:spPr/>
        <p:txBody>
          <a:bodyPr>
            <a:normAutofit/>
          </a:bodyPr>
          <a:lstStyle/>
          <a:p>
            <a:r>
              <a:rPr lang="en-US" dirty="0"/>
              <a:t>8.4- </a:t>
            </a:r>
            <a:r>
              <a:rPr lang="fr-FR" dirty="0"/>
              <a:t>Les </a:t>
            </a:r>
            <a:r>
              <a:rPr lang="fr-FR" dirty="0" err="1"/>
              <a:t>generics</a:t>
            </a:r>
            <a:endParaRPr lang="en-US" dirty="0"/>
          </a:p>
        </p:txBody>
      </p:sp>
      <p:sp>
        <p:nvSpPr>
          <p:cNvPr id="3" name="Espace réservé du contenu 2">
            <a:extLst>
              <a:ext uri="{FF2B5EF4-FFF2-40B4-BE49-F238E27FC236}">
                <a16:creationId xmlns:a16="http://schemas.microsoft.com/office/drawing/2014/main" id="{4216A7F5-4B57-4870-B5BC-8217DDA7EDF6}"/>
              </a:ext>
            </a:extLst>
          </p:cNvPr>
          <p:cNvSpPr>
            <a:spLocks noGrp="1"/>
          </p:cNvSpPr>
          <p:nvPr>
            <p:ph sz="quarter" idx="10"/>
          </p:nvPr>
        </p:nvSpPr>
        <p:spPr/>
        <p:txBody>
          <a:bodyPr/>
          <a:lstStyle/>
          <a:p>
            <a:r>
              <a:rPr lang="fr-FR" dirty="0"/>
              <a:t>Capable de créer un composant qui peut fonctionner sur une variété de types plutôt que sur un seul.</a:t>
            </a:r>
          </a:p>
          <a:p>
            <a:endParaRPr lang="fr-FR" dirty="0"/>
          </a:p>
          <a:p>
            <a:endParaRPr lang="fr-FR" dirty="0"/>
          </a:p>
          <a:p>
            <a:endParaRPr lang="fr-FR" dirty="0"/>
          </a:p>
          <a:p>
            <a:r>
              <a:rPr lang="fr-FR" b="1" dirty="0">
                <a:solidFill>
                  <a:srgbClr val="007ACD"/>
                </a:solidFill>
              </a:rPr>
              <a:t>Inférence</a:t>
            </a:r>
            <a:r>
              <a:rPr lang="fr-FR" dirty="0"/>
              <a:t> du type de l’argument </a:t>
            </a:r>
          </a:p>
          <a:p>
            <a:pPr marL="285750" indent="-285750">
              <a:buFont typeface="Arial" panose="020B0604020202020204" pitchFamily="34" charset="0"/>
              <a:buChar char="•"/>
            </a:pPr>
            <a:r>
              <a:rPr lang="fr-FR" dirty="0"/>
              <a:t>Nous pouvons spécifier au compilateur la valeur de type T pour qu’il la définisse automatiquement pour nous en fonction du type d'argument que nous transmettons.</a:t>
            </a:r>
            <a:endParaRPr lang="en-US" dirty="0"/>
          </a:p>
        </p:txBody>
      </p:sp>
      <p:sp>
        <p:nvSpPr>
          <p:cNvPr id="4" name="Espace réservé de la date 3">
            <a:extLst>
              <a:ext uri="{FF2B5EF4-FFF2-40B4-BE49-F238E27FC236}">
                <a16:creationId xmlns:a16="http://schemas.microsoft.com/office/drawing/2014/main" id="{66EB53F8-51D7-42C1-84E4-44C2514969F1}"/>
              </a:ext>
            </a:extLst>
          </p:cNvPr>
          <p:cNvSpPr>
            <a:spLocks noGrp="1"/>
          </p:cNvSpPr>
          <p:nvPr>
            <p:ph type="dt" sz="half" idx="2"/>
          </p:nvPr>
        </p:nvSpPr>
        <p:spPr/>
        <p:txBody>
          <a:bodyPr/>
          <a:lstStyle/>
          <a:p>
            <a:pPr rtl="0"/>
            <a:fld id="{68E3B270-52B1-4020-BE18-28120CCF8E19}"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F662949C-119E-4702-A0A5-BB517B88B000}"/>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169439F9-5404-4772-964E-75913F0ABBF3}"/>
              </a:ext>
            </a:extLst>
          </p:cNvPr>
          <p:cNvSpPr>
            <a:spLocks noGrp="1"/>
          </p:cNvSpPr>
          <p:nvPr>
            <p:ph type="sldNum" sz="quarter" idx="4"/>
          </p:nvPr>
        </p:nvSpPr>
        <p:spPr/>
        <p:txBody>
          <a:bodyPr/>
          <a:lstStyle/>
          <a:p>
            <a:pPr rtl="0"/>
            <a:fld id="{9860EDB8-5305-433F-BE41-D7A86D811DB3}" type="slidenum">
              <a:rPr lang="fr-FR" noProof="0" smtClean="0"/>
              <a:pPr rtl="0"/>
              <a:t>26</a:t>
            </a:fld>
            <a:endParaRPr lang="fr-FR" noProof="0" dirty="0"/>
          </a:p>
        </p:txBody>
      </p:sp>
      <p:sp>
        <p:nvSpPr>
          <p:cNvPr id="8" name="Rectangle 7">
            <a:extLst>
              <a:ext uri="{FF2B5EF4-FFF2-40B4-BE49-F238E27FC236}">
                <a16:creationId xmlns:a16="http://schemas.microsoft.com/office/drawing/2014/main" id="{3B4DCC50-F43E-48EC-AAF4-5FA738494A26}"/>
              </a:ext>
            </a:extLst>
          </p:cNvPr>
          <p:cNvSpPr/>
          <p:nvPr/>
        </p:nvSpPr>
        <p:spPr>
          <a:xfrm>
            <a:off x="3230880" y="1982596"/>
            <a:ext cx="437974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err="1">
                <a:solidFill>
                  <a:srgbClr val="0000FF"/>
                </a:solidFill>
                <a:latin typeface="Consolas" panose="020B0609020204030204" pitchFamily="49" charset="0"/>
              </a:rPr>
              <a:t>function</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identity</a:t>
            </a:r>
            <a:r>
              <a:rPr lang="fr-FR" dirty="0">
                <a:solidFill>
                  <a:srgbClr val="000000"/>
                </a:solidFill>
                <a:latin typeface="Consolas" panose="020B0609020204030204" pitchFamily="49" charset="0"/>
              </a:rPr>
              <a:t>&lt;T&gt;(arg: T): 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arg;</a:t>
            </a:r>
          </a:p>
          <a:p>
            <a:r>
              <a:rPr lang="fr-FR" dirty="0">
                <a:solidFill>
                  <a:srgbClr val="000000"/>
                </a:solidFill>
                <a:latin typeface="Consolas" panose="020B0609020204030204" pitchFamily="49" charset="0"/>
              </a:rPr>
              <a:t>}</a:t>
            </a:r>
            <a:endParaRPr lang="fr-FR"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14121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dirty="0"/>
              <a:t>9) Les Types</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a:bodyPr>
          <a:lstStyle/>
          <a:p>
            <a:pPr marL="514350" indent="-514350">
              <a:buFont typeface="+mj-lt"/>
              <a:buAutoNum type="arabicPeriod"/>
            </a:pPr>
            <a:r>
              <a:rPr lang="fr-FR" dirty="0"/>
              <a:t>Inférence de type</a:t>
            </a:r>
          </a:p>
          <a:p>
            <a:pPr marL="514350" indent="-514350">
              <a:buFont typeface="+mj-lt"/>
              <a:buAutoNum type="arabicPeriod"/>
            </a:pPr>
            <a:r>
              <a:rPr lang="fr-FR" dirty="0"/>
              <a:t>Compatibilité entre types</a:t>
            </a:r>
          </a:p>
          <a:p>
            <a:pPr marL="514350" indent="-514350">
              <a:buFont typeface="+mj-lt"/>
              <a:buAutoNum type="arabicPeriod"/>
            </a:pPr>
            <a:r>
              <a:rPr lang="fr-FR" dirty="0"/>
              <a:t>Types utilitaires</a:t>
            </a:r>
          </a:p>
          <a:p>
            <a:r>
              <a:rPr lang="fr-FR" dirty="0"/>
              <a:t>  </a:t>
            </a:r>
          </a:p>
          <a:p>
            <a:pPr marL="514350" indent="-514350">
              <a:buFont typeface="+mj-lt"/>
              <a:buAutoNum type="arabicPeriod"/>
            </a:pPr>
            <a:endParaRPr lang="fr-FR" dirty="0"/>
          </a:p>
          <a:p>
            <a:pPr marL="342900" indent="-342900">
              <a:lnSpc>
                <a:spcPct val="170000"/>
              </a:lnSpc>
              <a:spcBef>
                <a:spcPts val="0"/>
              </a:spcBef>
              <a:spcAft>
                <a:spcPts val="0"/>
              </a:spcAft>
              <a:buFont typeface="+mj-lt"/>
              <a:buAutoNum type="arabicPeriod"/>
            </a:pPr>
            <a:endParaRPr lang="fr-FR" sz="1400" b="1"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1561921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9.1- </a:t>
            </a:r>
            <a:r>
              <a:rPr lang="fr-FR" dirty="0"/>
              <a:t>Inférence de type</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lstStyle/>
          <a:p>
            <a:r>
              <a:rPr lang="fr-FR" dirty="0"/>
              <a:t>Le système de type TypeScript permet aux programmeurs d'exprimer des limites sur les capacités des objets JavaScript et d'utiliser des outils qui appliquent ces limites. </a:t>
            </a:r>
          </a:p>
          <a:p>
            <a:r>
              <a:rPr lang="fr-FR" dirty="0"/>
              <a:t>Pour minimiser le nombre d'annotations nécessaires pour que les outils deviennent utiles, le système de type TypeScript utilise largement l'inférence de type. </a:t>
            </a:r>
          </a:p>
          <a:p>
            <a:r>
              <a:rPr lang="fr-FR" dirty="0"/>
              <a:t>Par exemple, à partir de l'instruction suivante, TypeScript déduira que la variable </a:t>
            </a:r>
            <a:r>
              <a:rPr lang="fr-FR" b="1" dirty="0">
                <a:solidFill>
                  <a:srgbClr val="0070C0"/>
                </a:solidFill>
              </a:rPr>
              <a:t>i</a:t>
            </a:r>
            <a:r>
              <a:rPr lang="fr-FR" dirty="0"/>
              <a:t> a </a:t>
            </a:r>
            <a:r>
              <a:rPr lang="fr-FR" b="1" dirty="0" err="1">
                <a:solidFill>
                  <a:srgbClr val="0070C0"/>
                </a:solidFill>
              </a:rPr>
              <a:t>number</a:t>
            </a:r>
            <a:r>
              <a:rPr lang="fr-FR" dirty="0"/>
              <a:t> comme type.</a:t>
            </a:r>
          </a:p>
          <a:p>
            <a:endParaRPr lang="fr-FR" dirty="0"/>
          </a:p>
          <a:p>
            <a:endParaRPr lang="fr-FR" dirty="0"/>
          </a:p>
          <a:p>
            <a:r>
              <a:rPr lang="fr-FR" dirty="0"/>
              <a:t>Par exemple: TypeScript déduira de la définition de fonction suivante que la fonction f() a string de type de retour.</a:t>
            </a:r>
          </a:p>
          <a:p>
            <a:endParaRPr lang="en-US" dirty="0"/>
          </a:p>
        </p:txBody>
      </p:sp>
      <p:sp>
        <p:nvSpPr>
          <p:cNvPr id="2" name="Espace réservé de la date 1">
            <a:extLst>
              <a:ext uri="{FF2B5EF4-FFF2-40B4-BE49-F238E27FC236}">
                <a16:creationId xmlns:a16="http://schemas.microsoft.com/office/drawing/2014/main" id="{7219039C-B837-45E0-B784-092D3CD90E1B}"/>
              </a:ext>
            </a:extLst>
          </p:cNvPr>
          <p:cNvSpPr>
            <a:spLocks noGrp="1"/>
          </p:cNvSpPr>
          <p:nvPr>
            <p:ph type="dt" sz="half" idx="2"/>
          </p:nvPr>
        </p:nvSpPr>
        <p:spPr/>
        <p:txBody>
          <a:bodyPr/>
          <a:lstStyle/>
          <a:p>
            <a:pPr rtl="0"/>
            <a:fld id="{24339CAE-CCE4-4529-9DF2-81C246B69F9D}"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F2F73E2B-CA35-4FCC-B75F-0F1E2EC1C77F}"/>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D73ED4A3-7D64-4F75-AAAA-F28820F6A192}"/>
              </a:ext>
            </a:extLst>
          </p:cNvPr>
          <p:cNvSpPr>
            <a:spLocks noGrp="1"/>
          </p:cNvSpPr>
          <p:nvPr>
            <p:ph type="sldNum" sz="quarter" idx="4"/>
          </p:nvPr>
        </p:nvSpPr>
        <p:spPr/>
        <p:txBody>
          <a:bodyPr/>
          <a:lstStyle/>
          <a:p>
            <a:pPr rtl="0"/>
            <a:fld id="{9860EDB8-5305-433F-BE41-D7A86D811DB3}" type="slidenum">
              <a:rPr lang="fr-FR" noProof="0" smtClean="0"/>
              <a:pPr rtl="0"/>
              <a:t>28</a:t>
            </a:fld>
            <a:endParaRPr lang="fr-FR" noProof="0" dirty="0"/>
          </a:p>
        </p:txBody>
      </p:sp>
      <p:sp>
        <p:nvSpPr>
          <p:cNvPr id="7" name="Rectangle 2">
            <a:extLst>
              <a:ext uri="{FF2B5EF4-FFF2-40B4-BE49-F238E27FC236}">
                <a16:creationId xmlns:a16="http://schemas.microsoft.com/office/drawing/2014/main" id="{7802DD0D-6FEC-47EF-B18A-CBDF35C3C12D}"/>
              </a:ext>
            </a:extLst>
          </p:cNvPr>
          <p:cNvSpPr>
            <a:spLocks noChangeArrowheads="1"/>
          </p:cNvSpPr>
          <p:nvPr/>
        </p:nvSpPr>
        <p:spPr bwMode="auto">
          <a:xfrm>
            <a:off x="4632365" y="3270350"/>
            <a:ext cx="2148264" cy="75138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let i = 0;</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BA5B140-A06C-46EE-8B8D-79C27C256ACF}"/>
              </a:ext>
            </a:extLst>
          </p:cNvPr>
          <p:cNvSpPr>
            <a:spLocks noChangeArrowheads="1"/>
          </p:cNvSpPr>
          <p:nvPr/>
        </p:nvSpPr>
        <p:spPr bwMode="auto">
          <a:xfrm>
            <a:off x="4459459" y="4491956"/>
            <a:ext cx="2827606" cy="10591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13131"/>
                </a:solidFill>
                <a:effectLst/>
                <a:latin typeface="Courier New" panose="02070309020205020404" pitchFamily="49" charset="0"/>
                <a:cs typeface="Courier New" panose="02070309020205020404" pitchFamily="49" charset="0"/>
              </a:rPr>
              <a:t>function f() { return "hello"; }</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133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7EA61-A4B8-4E2E-B11A-47E42B766633}"/>
              </a:ext>
            </a:extLst>
          </p:cNvPr>
          <p:cNvSpPr>
            <a:spLocks noGrp="1"/>
          </p:cNvSpPr>
          <p:nvPr>
            <p:ph type="title"/>
          </p:nvPr>
        </p:nvSpPr>
        <p:spPr/>
        <p:txBody>
          <a:bodyPr>
            <a:normAutofit/>
          </a:bodyPr>
          <a:lstStyle/>
          <a:p>
            <a:r>
              <a:rPr lang="en-US" dirty="0"/>
              <a:t>9.2- </a:t>
            </a:r>
            <a:r>
              <a:rPr lang="fr-FR" dirty="0"/>
              <a:t>Compatibilité entre types</a:t>
            </a:r>
            <a:endParaRPr lang="en-US" dirty="0"/>
          </a:p>
        </p:txBody>
      </p:sp>
      <p:sp>
        <p:nvSpPr>
          <p:cNvPr id="3" name="Espace réservé du contenu 2">
            <a:extLst>
              <a:ext uri="{FF2B5EF4-FFF2-40B4-BE49-F238E27FC236}">
                <a16:creationId xmlns:a16="http://schemas.microsoft.com/office/drawing/2014/main" id="{D891B624-D734-47E9-91DD-A7A0600F8BE1}"/>
              </a:ext>
            </a:extLst>
          </p:cNvPr>
          <p:cNvSpPr>
            <a:spLocks noGrp="1"/>
          </p:cNvSpPr>
          <p:nvPr>
            <p:ph sz="quarter" idx="10"/>
          </p:nvPr>
        </p:nvSpPr>
        <p:spPr/>
        <p:txBody>
          <a:bodyPr/>
          <a:lstStyle/>
          <a:p>
            <a:r>
              <a:rPr lang="fr-FR" dirty="0"/>
              <a:t>La compatibilité des types dans TypeScript est basée sur le sous-typage structurel. </a:t>
            </a:r>
          </a:p>
          <a:p>
            <a:r>
              <a:rPr lang="fr-FR" dirty="0"/>
              <a:t>Le typage structurel est un moyen de relier des types uniquement en fonction de leurs membres. </a:t>
            </a:r>
          </a:p>
          <a:p>
            <a:r>
              <a:rPr lang="fr-FR" dirty="0"/>
              <a:t>Ceci contraste avec le  </a:t>
            </a:r>
            <a:r>
              <a:rPr lang="fr-FR" dirty="0">
                <a:solidFill>
                  <a:srgbClr val="0070C0"/>
                </a:solidFill>
              </a:rPr>
              <a:t>nominal </a:t>
            </a:r>
            <a:r>
              <a:rPr lang="fr-FR" dirty="0" err="1">
                <a:solidFill>
                  <a:srgbClr val="0070C0"/>
                </a:solidFill>
              </a:rPr>
              <a:t>typing</a:t>
            </a:r>
            <a:r>
              <a:rPr lang="fr-FR" dirty="0"/>
              <a:t>. Considérez le code suivant:</a:t>
            </a:r>
          </a:p>
          <a:p>
            <a:endParaRPr lang="fr-FR" dirty="0"/>
          </a:p>
          <a:p>
            <a:endParaRPr lang="fr-FR" dirty="0"/>
          </a:p>
          <a:p>
            <a:endParaRPr lang="fr-FR" dirty="0"/>
          </a:p>
          <a:p>
            <a:endParaRPr lang="fr-FR" dirty="0"/>
          </a:p>
          <a:p>
            <a:endParaRPr lang="fr-FR" dirty="0"/>
          </a:p>
          <a:p>
            <a:endParaRPr lang="fr-FR" dirty="0"/>
          </a:p>
          <a:p>
            <a:r>
              <a:rPr lang="fr-FR" dirty="0"/>
              <a:t>Dans les langages de type nominal comme C # ou Java, le code équivalent serait une erreur car la classe Person ne se décrit pas explicitement comme étant un </a:t>
            </a:r>
            <a:r>
              <a:rPr lang="fr-FR" dirty="0" err="1">
                <a:solidFill>
                  <a:srgbClr val="0070C0"/>
                </a:solidFill>
              </a:rPr>
              <a:t>implémenteur</a:t>
            </a:r>
            <a:r>
              <a:rPr lang="fr-FR" dirty="0"/>
              <a:t> de l'interface </a:t>
            </a:r>
            <a:r>
              <a:rPr lang="fr-FR" dirty="0" err="1">
                <a:solidFill>
                  <a:srgbClr val="0070C0"/>
                </a:solidFill>
              </a:rPr>
              <a:t>Named</a:t>
            </a:r>
            <a:r>
              <a:rPr lang="fr-FR" dirty="0"/>
              <a:t>.</a:t>
            </a:r>
            <a:endParaRPr lang="en-US" dirty="0"/>
          </a:p>
        </p:txBody>
      </p:sp>
      <p:sp>
        <p:nvSpPr>
          <p:cNvPr id="4" name="Espace réservé de la date 3">
            <a:extLst>
              <a:ext uri="{FF2B5EF4-FFF2-40B4-BE49-F238E27FC236}">
                <a16:creationId xmlns:a16="http://schemas.microsoft.com/office/drawing/2014/main" id="{005C96AB-A504-4B82-AFE6-719B3B4D0172}"/>
              </a:ext>
            </a:extLst>
          </p:cNvPr>
          <p:cNvSpPr>
            <a:spLocks noGrp="1"/>
          </p:cNvSpPr>
          <p:nvPr>
            <p:ph type="dt" sz="half" idx="2"/>
          </p:nvPr>
        </p:nvSpPr>
        <p:spPr/>
        <p:txBody>
          <a:bodyPr/>
          <a:lstStyle/>
          <a:p>
            <a:pPr rtl="0"/>
            <a:fld id="{5CB5569F-6F99-4065-94AB-CAC0B5F7DDA0}"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CF461AF2-8ABE-4E88-AC08-2FBA4BA27B56}"/>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6AF9656F-5ADC-473A-BDA3-624D95F7C058}"/>
              </a:ext>
            </a:extLst>
          </p:cNvPr>
          <p:cNvSpPr>
            <a:spLocks noGrp="1"/>
          </p:cNvSpPr>
          <p:nvPr>
            <p:ph type="sldNum" sz="quarter" idx="4"/>
          </p:nvPr>
        </p:nvSpPr>
        <p:spPr/>
        <p:txBody>
          <a:bodyPr/>
          <a:lstStyle/>
          <a:p>
            <a:pPr rtl="0"/>
            <a:fld id="{9860EDB8-5305-433F-BE41-D7A86D811DB3}" type="slidenum">
              <a:rPr lang="fr-FR" noProof="0" smtClean="0"/>
              <a:pPr rtl="0"/>
              <a:t>29</a:t>
            </a:fld>
            <a:endParaRPr lang="fr-FR" noProof="0" dirty="0"/>
          </a:p>
        </p:txBody>
      </p:sp>
      <p:sp>
        <p:nvSpPr>
          <p:cNvPr id="7" name="Rectangle 2">
            <a:extLst>
              <a:ext uri="{FF2B5EF4-FFF2-40B4-BE49-F238E27FC236}">
                <a16:creationId xmlns:a16="http://schemas.microsoft.com/office/drawing/2014/main" id="{886E29DC-35D0-4257-9DCC-CA8791F5172D}"/>
              </a:ext>
            </a:extLst>
          </p:cNvPr>
          <p:cNvSpPr>
            <a:spLocks noChangeArrowheads="1"/>
          </p:cNvSpPr>
          <p:nvPr/>
        </p:nvSpPr>
        <p:spPr bwMode="auto">
          <a:xfrm>
            <a:off x="1477107" y="2795321"/>
            <a:ext cx="9186203" cy="167471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interface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Named</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name</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string;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class Person {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name</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string;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let p: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Named</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OK,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because</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of structural </a:t>
            </a:r>
            <a:r>
              <a:rPr kumimoji="0" lang="fr-FR" altLang="fr-FR" sz="2000" b="0"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typing</a:t>
            </a: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 = new Person();</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21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84577" cy="640080"/>
          </a:xfrm>
        </p:spPr>
        <p:txBody>
          <a:bodyPr rtlCol="0">
            <a:noAutofit/>
          </a:bodyPr>
          <a:lstStyle/>
          <a:p>
            <a:r>
              <a:rPr lang="fr-FR" dirty="0"/>
              <a:t>6.1- Pourquoi utiliser TypeScript</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rcRect/>
          <a:stretch/>
        </p:blipFill>
        <p:spPr>
          <a:xfrm>
            <a:off x="6916973" y="1524708"/>
            <a:ext cx="4577621" cy="4577621"/>
          </a:xfrm>
          <a:prstGeom prst="rect">
            <a:avLst/>
          </a:prstGeom>
          <a:effectLst>
            <a:outerShdw blurRad="50800" dist="38100" dir="18900000" algn="bl" rotWithShape="0">
              <a:prstClr val="black">
                <a:alpha val="40000"/>
              </a:prstClr>
            </a:outerShdw>
            <a:softEdge rad="0"/>
          </a:effectLst>
        </p:spPr>
      </p:pic>
      <p:sp>
        <p:nvSpPr>
          <p:cNvPr id="2" name="Rectangle 1">
            <a:extLst>
              <a:ext uri="{FF2B5EF4-FFF2-40B4-BE49-F238E27FC236}">
                <a16:creationId xmlns:a16="http://schemas.microsoft.com/office/drawing/2014/main" id="{DB393BB8-0AFD-4BFE-B859-074284FAFF1E}"/>
              </a:ext>
            </a:extLst>
          </p:cNvPr>
          <p:cNvSpPr/>
          <p:nvPr/>
        </p:nvSpPr>
        <p:spPr>
          <a:xfrm>
            <a:off x="6705600" y="1308100"/>
            <a:ext cx="2873829" cy="4940300"/>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space réservé du contenu 17"/>
          <p:cNvSpPr txBox="1">
            <a:spLocks/>
          </p:cNvSpPr>
          <p:nvPr/>
        </p:nvSpPr>
        <p:spPr>
          <a:xfrm>
            <a:off x="541609" y="1524708"/>
            <a:ext cx="6727871" cy="45776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defRPr/>
            </a:pPr>
            <a:r>
              <a:rPr lang="fr-FR" sz="1400" dirty="0" err="1">
                <a:latin typeface="Segoe UI" panose="020B0502040204020203" pitchFamily="34" charset="0"/>
                <a:cs typeface="Segoe UI" panose="020B0502040204020203" pitchFamily="34" charset="0"/>
              </a:rPr>
              <a:t>JavaScipt</a:t>
            </a:r>
            <a:r>
              <a:rPr lang="fr-FR" sz="1400" dirty="0">
                <a:latin typeface="Segoe UI" panose="020B0502040204020203" pitchFamily="34" charset="0"/>
                <a:cs typeface="Segoe UI" panose="020B0502040204020203" pitchFamily="34" charset="0"/>
              </a:rPr>
              <a:t> est devenu « </a:t>
            </a:r>
            <a:r>
              <a:rPr lang="fr-FR" sz="1400" dirty="0">
                <a:solidFill>
                  <a:srgbClr val="007ACD"/>
                </a:solidFill>
                <a:latin typeface="Segoe UI Semibold" panose="020B0702040204020203" pitchFamily="34" charset="0"/>
                <a:cs typeface="Segoe UI Semibold" panose="020B0702040204020203" pitchFamily="34" charset="0"/>
              </a:rPr>
              <a:t>LA REFERENCE</a:t>
            </a:r>
            <a:r>
              <a:rPr lang="fr-FR" sz="1400" dirty="0">
                <a:latin typeface="Segoe UI" panose="020B0502040204020203" pitchFamily="34" charset="0"/>
                <a:cs typeface="Segoe UI" panose="020B0502040204020203" pitchFamily="34" charset="0"/>
              </a:rPr>
              <a:t> » en matière de développement multi-plateformes mais, à la base, il n’était pas destiné à être aussi massivement exploité!  C’est là qu’intervient TypeScript</a:t>
            </a:r>
          </a:p>
          <a:p>
            <a:pPr>
              <a:spcAft>
                <a:spcPts val="600"/>
              </a:spcAft>
              <a:defRPr/>
            </a:pPr>
            <a:r>
              <a:rPr lang="fr-FR" sz="1400" dirty="0">
                <a:solidFill>
                  <a:srgbClr val="007ACD"/>
                </a:solidFill>
                <a:latin typeface="Segoe UI Semibold" panose="020B0702040204020203" pitchFamily="34" charset="0"/>
                <a:cs typeface="Segoe UI Semibold" panose="020B0702040204020203" pitchFamily="34" charset="0"/>
              </a:rPr>
              <a:t>TypeScript</a:t>
            </a:r>
            <a:r>
              <a:rPr lang="fr-FR" sz="1400" dirty="0">
                <a:latin typeface="Segoe UI" panose="020B0502040204020203" pitchFamily="34" charset="0"/>
                <a:cs typeface="Segoe UI" panose="020B0502040204020203" pitchFamily="34" charset="0"/>
              </a:rPr>
              <a:t> est un super-set de JavaScript développé et maintenu par Microsoft </a:t>
            </a:r>
          </a:p>
          <a:p>
            <a:pPr lvl="1">
              <a:spcAft>
                <a:spcPts val="600"/>
              </a:spcAft>
              <a:defRPr/>
            </a:pPr>
            <a:r>
              <a:rPr lang="fr-FR" sz="1400" dirty="0">
                <a:latin typeface="Segoe UI" panose="020B0502040204020203" pitchFamily="34" charset="0"/>
                <a:cs typeface="Segoe UI" panose="020B0502040204020203" pitchFamily="34" charset="0"/>
              </a:rPr>
              <a:t>Tel est Objective-C pour le langage C</a:t>
            </a:r>
          </a:p>
          <a:p>
            <a:pPr>
              <a:spcAft>
                <a:spcPts val="600"/>
              </a:spcAft>
              <a:defRPr/>
            </a:pPr>
            <a:r>
              <a:rPr lang="fr-FR" sz="1400" dirty="0">
                <a:latin typeface="Segoe UI" panose="020B0502040204020203" pitchFamily="34" charset="0"/>
                <a:cs typeface="Segoe UI" panose="020B0502040204020203" pitchFamily="34" charset="0"/>
              </a:rPr>
              <a:t>Il </a:t>
            </a:r>
            <a:r>
              <a:rPr lang="fr-FR" sz="1400" dirty="0">
                <a:solidFill>
                  <a:srgbClr val="007ACD"/>
                </a:solidFill>
                <a:latin typeface="Segoe UI Semibold" panose="020B0702040204020203" pitchFamily="34" charset="0"/>
                <a:cs typeface="Segoe UI Semibold" panose="020B0702040204020203" pitchFamily="34" charset="0"/>
              </a:rPr>
              <a:t>se compile </a:t>
            </a:r>
            <a:r>
              <a:rPr lang="fr-FR" sz="1400" dirty="0">
                <a:latin typeface="Segoe UI" panose="020B0502040204020203" pitchFamily="34" charset="0"/>
                <a:cs typeface="Segoe UI" panose="020B0502040204020203" pitchFamily="34" charset="0"/>
              </a:rPr>
              <a:t>en JavaScript </a:t>
            </a:r>
          </a:p>
          <a:p>
            <a:pPr lvl="1">
              <a:spcAft>
                <a:spcPts val="600"/>
              </a:spcAft>
              <a:defRPr/>
            </a:pPr>
            <a:r>
              <a:rPr lang="fr-FR" sz="1400" dirty="0">
                <a:latin typeface="Segoe UI" panose="020B0502040204020203" pitchFamily="34" charset="0"/>
                <a:cs typeface="Segoe UI" panose="020B0502040204020203" pitchFamily="34" charset="0"/>
              </a:rPr>
              <a:t>Tout le code est transformé en JS qui lui, est reconnaissable par le navigateur</a:t>
            </a:r>
          </a:p>
          <a:p>
            <a:pPr>
              <a:spcAft>
                <a:spcPts val="600"/>
              </a:spcAft>
              <a:defRPr/>
            </a:pPr>
            <a:r>
              <a:rPr lang="fr-FR" sz="1400" dirty="0">
                <a:latin typeface="Segoe UI" panose="020B0502040204020203" pitchFamily="34" charset="0"/>
                <a:cs typeface="Segoe UI" panose="020B0502040204020203" pitchFamily="34" charset="0"/>
              </a:rPr>
              <a:t>Très </a:t>
            </a:r>
            <a:r>
              <a:rPr lang="fr-FR" sz="1400" dirty="0">
                <a:solidFill>
                  <a:srgbClr val="007ACD"/>
                </a:solidFill>
                <a:latin typeface="Segoe UI Semibold" panose="020B0702040204020203" pitchFamily="34" charset="0"/>
                <a:cs typeface="Segoe UI Semibold" panose="020B0702040204020203" pitchFamily="34" charset="0"/>
              </a:rPr>
              <a:t>facile à intégrer </a:t>
            </a:r>
            <a:r>
              <a:rPr lang="fr-FR" sz="1400" dirty="0">
                <a:latin typeface="Segoe UI" panose="020B0502040204020203" pitchFamily="34" charset="0"/>
                <a:cs typeface="Segoe UI" panose="020B0502040204020203" pitchFamily="34" charset="0"/>
              </a:rPr>
              <a:t>à un projet JavaScript</a:t>
            </a:r>
          </a:p>
          <a:p>
            <a:pPr lvl="1">
              <a:spcAft>
                <a:spcPts val="600"/>
              </a:spcAft>
              <a:defRPr/>
            </a:pPr>
            <a:r>
              <a:rPr lang="fr-FR" sz="1400" dirty="0">
                <a:latin typeface="Segoe UI" panose="020B0502040204020203" pitchFamily="34" charset="0"/>
                <a:cs typeface="Segoe UI" panose="020B0502040204020203" pitchFamily="34" charset="0"/>
              </a:rPr>
              <a:t>Permet surtout de bien développer de gosses applications </a:t>
            </a:r>
            <a:r>
              <a:rPr lang="fr-FR" sz="1400" dirty="0">
                <a:solidFill>
                  <a:srgbClr val="007ACD"/>
                </a:solidFill>
                <a:latin typeface="Segoe UI" panose="020B0502040204020203" pitchFamily="34" charset="0"/>
                <a:cs typeface="Segoe UI" panose="020B0502040204020203" pitchFamily="34" charset="0"/>
              </a:rPr>
              <a:t>(JS </a:t>
            </a:r>
            <a:r>
              <a:rPr lang="fr-FR" sz="1400" dirty="0" err="1">
                <a:solidFill>
                  <a:srgbClr val="007ACD"/>
                </a:solidFill>
                <a:latin typeface="Segoe UI" panose="020B0502040204020203" pitchFamily="34" charset="0"/>
                <a:cs typeface="Segoe UI" panose="020B0502040204020203" pitchFamily="34" charset="0"/>
              </a:rPr>
              <a:t>that</a:t>
            </a:r>
            <a:r>
              <a:rPr lang="fr-FR" sz="1400" dirty="0">
                <a:solidFill>
                  <a:srgbClr val="007ACD"/>
                </a:solidFill>
                <a:latin typeface="Segoe UI" panose="020B0502040204020203" pitchFamily="34" charset="0"/>
                <a:cs typeface="Segoe UI" panose="020B0502040204020203" pitchFamily="34" charset="0"/>
              </a:rPr>
              <a:t> </a:t>
            </a:r>
            <a:r>
              <a:rPr lang="fr-FR" sz="1400" dirty="0" err="1">
                <a:solidFill>
                  <a:srgbClr val="007ACD"/>
                </a:solidFill>
                <a:latin typeface="Segoe UI" panose="020B0502040204020203" pitchFamily="34" charset="0"/>
                <a:cs typeface="Segoe UI" panose="020B0502040204020203" pitchFamily="34" charset="0"/>
              </a:rPr>
              <a:t>scales</a:t>
            </a:r>
            <a:r>
              <a:rPr lang="fr-FR" sz="1400" dirty="0">
                <a:solidFill>
                  <a:srgbClr val="007ACD"/>
                </a:solidFill>
                <a:latin typeface="Segoe UI" panose="020B0502040204020203" pitchFamily="34" charset="0"/>
                <a:cs typeface="Segoe UI" panose="020B0502040204020203" pitchFamily="34" charset="0"/>
              </a:rPr>
              <a:t>!)</a:t>
            </a:r>
            <a:r>
              <a:rPr lang="fr-FR" sz="1400" dirty="0">
                <a:latin typeface="Segoe UI" panose="020B0502040204020203" pitchFamily="34" charset="0"/>
                <a:cs typeface="Segoe UI" panose="020B0502040204020203" pitchFamily="34" charset="0"/>
              </a:rPr>
              <a:t>  </a:t>
            </a:r>
          </a:p>
          <a:p>
            <a:pPr lvl="1">
              <a:spcAft>
                <a:spcPts val="600"/>
              </a:spcAft>
              <a:defRPr/>
            </a:pPr>
            <a:r>
              <a:rPr lang="fr-FR" sz="1400" dirty="0">
                <a:latin typeface="Segoe UI" panose="020B0502040204020203" pitchFamily="34" charset="0"/>
                <a:cs typeface="Segoe UI" panose="020B0502040204020203" pitchFamily="34" charset="0"/>
              </a:rPr>
              <a:t>Bien-sûr, les applications moins grandes sont possibles avec TypeScript, </a:t>
            </a:r>
          </a:p>
        </p:txBody>
      </p:sp>
      <p:sp>
        <p:nvSpPr>
          <p:cNvPr id="3" name="Espace réservé de la date 2">
            <a:extLst>
              <a:ext uri="{FF2B5EF4-FFF2-40B4-BE49-F238E27FC236}">
                <a16:creationId xmlns:a16="http://schemas.microsoft.com/office/drawing/2014/main" id="{BBC88A3C-DB60-4E0C-BAA5-2518A9EB7C0F}"/>
              </a:ext>
            </a:extLst>
          </p:cNvPr>
          <p:cNvSpPr>
            <a:spLocks noGrp="1"/>
          </p:cNvSpPr>
          <p:nvPr>
            <p:ph type="dt" sz="half" idx="2"/>
          </p:nvPr>
        </p:nvSpPr>
        <p:spPr/>
        <p:txBody>
          <a:bodyPr/>
          <a:lstStyle/>
          <a:p>
            <a:pPr rtl="0"/>
            <a:fld id="{6D7D3C6C-CEA9-42F7-8270-44B9132CC5A3}" type="datetime1">
              <a:rPr lang="fr-FR" noProof="0" smtClean="0"/>
              <a:t>28/06/2020</a:t>
            </a:fld>
            <a:endParaRPr lang="fr-FR" noProof="0" dirty="0"/>
          </a:p>
        </p:txBody>
      </p:sp>
      <p:sp>
        <p:nvSpPr>
          <p:cNvPr id="4" name="Espace réservé du pied de page 3">
            <a:extLst>
              <a:ext uri="{FF2B5EF4-FFF2-40B4-BE49-F238E27FC236}">
                <a16:creationId xmlns:a16="http://schemas.microsoft.com/office/drawing/2014/main" id="{E54CBDB4-7F0F-4209-B70E-E05FD326E701}"/>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33DD645F-2FFB-4450-AA3A-C2FD77CBB754}"/>
              </a:ext>
            </a:extLst>
          </p:cNvPr>
          <p:cNvSpPr>
            <a:spLocks noGrp="1"/>
          </p:cNvSpPr>
          <p:nvPr>
            <p:ph type="sldNum" sz="quarter" idx="4"/>
          </p:nvPr>
        </p:nvSpPr>
        <p:spPr/>
        <p:txBody>
          <a:bodyPr/>
          <a:lstStyle/>
          <a:p>
            <a:pPr rtl="0"/>
            <a:fld id="{9860EDB8-5305-433F-BE41-D7A86D811DB3}" type="slidenum">
              <a:rPr lang="fr-FR" noProof="0" smtClean="0"/>
              <a:pPr rtl="0"/>
              <a:t>3</a:t>
            </a:fld>
            <a:endParaRPr lang="fr-FR" noProof="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fade">
                                      <p:cBhvr>
                                        <p:cTn id="7" dur="500"/>
                                        <p:tgtEl>
                                          <p:spTgt spid="3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pRg st="2" end="2"/>
                                            </p:txEl>
                                          </p:spTgt>
                                        </p:tgtEl>
                                        <p:attrNameLst>
                                          <p:attrName>style.visibility</p:attrName>
                                        </p:attrNameLst>
                                      </p:cBhvr>
                                      <p:to>
                                        <p:strVal val="visible"/>
                                      </p:to>
                                    </p:set>
                                    <p:animEffect transition="in" filter="fade">
                                      <p:cBhvr>
                                        <p:cTn id="10" dur="500"/>
                                        <p:tgtEl>
                                          <p:spTgt spid="3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xEl>
                                              <p:pRg st="3" end="3"/>
                                            </p:txEl>
                                          </p:spTgt>
                                        </p:tgtEl>
                                        <p:attrNameLst>
                                          <p:attrName>style.visibility</p:attrName>
                                        </p:attrNameLst>
                                      </p:cBhvr>
                                      <p:to>
                                        <p:strVal val="visible"/>
                                      </p:to>
                                    </p:set>
                                    <p:animEffect transition="in" filter="fade">
                                      <p:cBhvr>
                                        <p:cTn id="15" dur="500"/>
                                        <p:tgtEl>
                                          <p:spTgt spid="3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xEl>
                                              <p:pRg st="4" end="4"/>
                                            </p:txEl>
                                          </p:spTgt>
                                        </p:tgtEl>
                                        <p:attrNameLst>
                                          <p:attrName>style.visibility</p:attrName>
                                        </p:attrNameLst>
                                      </p:cBhvr>
                                      <p:to>
                                        <p:strVal val="visible"/>
                                      </p:to>
                                    </p:set>
                                    <p:animEffect transition="in" filter="fade">
                                      <p:cBhvr>
                                        <p:cTn id="18" dur="500"/>
                                        <p:tgtEl>
                                          <p:spTgt spid="3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
                                            <p:txEl>
                                              <p:pRg st="5" end="5"/>
                                            </p:txEl>
                                          </p:spTgt>
                                        </p:tgtEl>
                                        <p:attrNameLst>
                                          <p:attrName>style.visibility</p:attrName>
                                        </p:attrNameLst>
                                      </p:cBhvr>
                                      <p:to>
                                        <p:strVal val="visible"/>
                                      </p:to>
                                    </p:set>
                                    <p:animEffect transition="in" filter="fade">
                                      <p:cBhvr>
                                        <p:cTn id="23" dur="500"/>
                                        <p:tgtEl>
                                          <p:spTgt spid="38">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xEl>
                                              <p:pRg st="6" end="6"/>
                                            </p:txEl>
                                          </p:spTgt>
                                        </p:tgtEl>
                                        <p:attrNameLst>
                                          <p:attrName>style.visibility</p:attrName>
                                        </p:attrNameLst>
                                      </p:cBhvr>
                                      <p:to>
                                        <p:strVal val="visible"/>
                                      </p:to>
                                    </p:set>
                                    <p:animEffect transition="in" filter="fade">
                                      <p:cBhvr>
                                        <p:cTn id="26" dur="500"/>
                                        <p:tgtEl>
                                          <p:spTgt spid="38">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xEl>
                                              <p:pRg st="7" end="7"/>
                                            </p:txEl>
                                          </p:spTgt>
                                        </p:tgtEl>
                                        <p:attrNameLst>
                                          <p:attrName>style.visibility</p:attrName>
                                        </p:attrNameLst>
                                      </p:cBhvr>
                                      <p:to>
                                        <p:strVal val="visible"/>
                                      </p:to>
                                    </p:set>
                                    <p:animEffect transition="in" filter="fade">
                                      <p:cBhvr>
                                        <p:cTn id="29" dur="500"/>
                                        <p:tgtEl>
                                          <p:spTgt spid="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F61B63-B7A2-4A4D-B92D-CE0A72505039}"/>
              </a:ext>
            </a:extLst>
          </p:cNvPr>
          <p:cNvSpPr>
            <a:spLocks noGrp="1"/>
          </p:cNvSpPr>
          <p:nvPr>
            <p:ph type="title"/>
          </p:nvPr>
        </p:nvSpPr>
        <p:spPr/>
        <p:txBody>
          <a:bodyPr>
            <a:normAutofit/>
          </a:bodyPr>
          <a:lstStyle/>
          <a:p>
            <a:r>
              <a:rPr lang="en-US" dirty="0"/>
              <a:t>9.4- </a:t>
            </a:r>
            <a:r>
              <a:rPr lang="fr-FR" dirty="0"/>
              <a:t>Types utilitaires</a:t>
            </a:r>
            <a:endParaRPr lang="en-US" dirty="0"/>
          </a:p>
        </p:txBody>
      </p:sp>
      <p:sp>
        <p:nvSpPr>
          <p:cNvPr id="3" name="Espace réservé du contenu 2">
            <a:extLst>
              <a:ext uri="{FF2B5EF4-FFF2-40B4-BE49-F238E27FC236}">
                <a16:creationId xmlns:a16="http://schemas.microsoft.com/office/drawing/2014/main" id="{116A2492-6DE5-45D9-BDA5-B77E44F06ACB}"/>
              </a:ext>
            </a:extLst>
          </p:cNvPr>
          <p:cNvSpPr>
            <a:spLocks noGrp="1"/>
          </p:cNvSpPr>
          <p:nvPr>
            <p:ph sz="quarter" idx="10"/>
          </p:nvPr>
        </p:nvSpPr>
        <p:spPr/>
        <p:txBody>
          <a:bodyPr/>
          <a:lstStyle/>
          <a:p>
            <a:r>
              <a:rPr lang="fr-FR" b="1" dirty="0"/>
              <a:t>Type assertions</a:t>
            </a:r>
          </a:p>
          <a:p>
            <a:r>
              <a:rPr lang="fr-FR" dirty="0"/>
              <a:t>Parfois, vous vous retrouverez dans une situation où vous en saurez plus sur une valeur que TypeScript. </a:t>
            </a:r>
          </a:p>
          <a:p>
            <a:pPr marL="285750" indent="-285750">
              <a:buFont typeface="Arial" panose="020B0604020202020204" pitchFamily="34" charset="0"/>
              <a:buChar char="•"/>
            </a:pPr>
            <a:r>
              <a:rPr lang="fr-FR" dirty="0"/>
              <a:t>lorsque vous savez que le type d'une entité peut être plus spécifique que son type actuel.</a:t>
            </a:r>
          </a:p>
          <a:p>
            <a:pPr marL="285750" indent="-285750">
              <a:buFont typeface="Arial" panose="020B0604020202020204" pitchFamily="34" charset="0"/>
              <a:buChar char="•"/>
            </a:pPr>
            <a:r>
              <a:rPr lang="fr-FR" dirty="0"/>
              <a:t>Dire au compilateur "croyez-moi, je sais ce que je fais". </a:t>
            </a:r>
          </a:p>
          <a:p>
            <a:endParaRPr lang="fr-FR" dirty="0"/>
          </a:p>
          <a:p>
            <a:r>
              <a:rPr lang="fr-FR" dirty="0"/>
              <a:t>Les assertions de type ont deux formes. </a:t>
            </a:r>
          </a:p>
          <a:p>
            <a:pPr marL="285750" indent="-285750">
              <a:buFont typeface="Arial" panose="020B0604020202020204" pitchFamily="34" charset="0"/>
              <a:buChar char="•"/>
            </a:pPr>
            <a:r>
              <a:rPr lang="fr-FR" dirty="0"/>
              <a:t>L'une est la syntaxe "</a:t>
            </a:r>
            <a:r>
              <a:rPr lang="fr-FR" dirty="0">
                <a:solidFill>
                  <a:srgbClr val="0070C0"/>
                </a:solidFill>
              </a:rPr>
              <a:t>angle-</a:t>
            </a:r>
            <a:r>
              <a:rPr lang="fr-FR" dirty="0" err="1">
                <a:solidFill>
                  <a:srgbClr val="0070C0"/>
                </a:solidFill>
              </a:rPr>
              <a:t>bracke</a:t>
            </a:r>
            <a:r>
              <a:rPr lang="fr-FR" dirty="0" err="1"/>
              <a:t>t</a:t>
            </a:r>
            <a:r>
              <a:rPr lang="fr-FR" dirty="0"/>
              <a:t>" </a:t>
            </a:r>
            <a:r>
              <a:rPr lang="fr-FR" b="1" dirty="0">
                <a:solidFill>
                  <a:srgbClr val="0070C0"/>
                </a:solidFill>
              </a:rPr>
              <a:t>&lt;&gt;</a:t>
            </a:r>
            <a:r>
              <a:rPr lang="fr-FR" dirty="0"/>
              <a:t>:</a:t>
            </a:r>
          </a:p>
          <a:p>
            <a:pPr marL="285750" indent="-285750">
              <a:buFont typeface="Arial" panose="020B0604020202020204" pitchFamily="34" charset="0"/>
              <a:buChar char="•"/>
            </a:pPr>
            <a:r>
              <a:rPr lang="fr-FR" dirty="0"/>
              <a:t>Et l'autre est la syntaxe </a:t>
            </a:r>
            <a:r>
              <a:rPr lang="fr-FR" b="1" dirty="0">
                <a:solidFill>
                  <a:srgbClr val="0070C0"/>
                </a:solidFill>
              </a:rPr>
              <a:t>as</a:t>
            </a:r>
            <a:r>
              <a:rPr lang="fr-FR" dirty="0"/>
              <a:t>:</a:t>
            </a:r>
            <a:endParaRPr lang="en-US" dirty="0"/>
          </a:p>
        </p:txBody>
      </p:sp>
      <p:sp>
        <p:nvSpPr>
          <p:cNvPr id="4" name="Espace réservé de la date 3">
            <a:extLst>
              <a:ext uri="{FF2B5EF4-FFF2-40B4-BE49-F238E27FC236}">
                <a16:creationId xmlns:a16="http://schemas.microsoft.com/office/drawing/2014/main" id="{4A03CE02-93FB-4635-8EED-91CF822F7098}"/>
              </a:ext>
            </a:extLst>
          </p:cNvPr>
          <p:cNvSpPr>
            <a:spLocks noGrp="1"/>
          </p:cNvSpPr>
          <p:nvPr>
            <p:ph type="dt" sz="half" idx="2"/>
          </p:nvPr>
        </p:nvSpPr>
        <p:spPr/>
        <p:txBody>
          <a:bodyPr/>
          <a:lstStyle/>
          <a:p>
            <a:pPr rtl="0"/>
            <a:fld id="{B96CBFA4-3CE6-4436-85A3-F92BE6E36248}"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ADFC2EFB-2E27-49A3-A6FD-F55CE3D2308B}"/>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DCB5B209-3190-46F6-AFCF-A448B35C19E7}"/>
              </a:ext>
            </a:extLst>
          </p:cNvPr>
          <p:cNvSpPr>
            <a:spLocks noGrp="1"/>
          </p:cNvSpPr>
          <p:nvPr>
            <p:ph type="sldNum" sz="quarter" idx="4"/>
          </p:nvPr>
        </p:nvSpPr>
        <p:spPr/>
        <p:txBody>
          <a:bodyPr/>
          <a:lstStyle/>
          <a:p>
            <a:pPr rtl="0"/>
            <a:fld id="{9860EDB8-5305-433F-BE41-D7A86D811DB3}" type="slidenum">
              <a:rPr lang="fr-FR" noProof="0" smtClean="0"/>
              <a:pPr rtl="0"/>
              <a:t>30</a:t>
            </a:fld>
            <a:endParaRPr lang="fr-FR" noProof="0" dirty="0"/>
          </a:p>
        </p:txBody>
      </p:sp>
      <p:sp>
        <p:nvSpPr>
          <p:cNvPr id="7" name="Rectangle 6">
            <a:extLst>
              <a:ext uri="{FF2B5EF4-FFF2-40B4-BE49-F238E27FC236}">
                <a16:creationId xmlns:a16="http://schemas.microsoft.com/office/drawing/2014/main" id="{BB287D6C-846B-4586-AAC0-A4C0C1B0E4A9}"/>
              </a:ext>
            </a:extLst>
          </p:cNvPr>
          <p:cNvSpPr/>
          <p:nvPr/>
        </p:nvSpPr>
        <p:spPr>
          <a:xfrm>
            <a:off x="3966855" y="4441263"/>
            <a:ext cx="7868529" cy="1200329"/>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strLength</a:t>
            </a:r>
            <a:r>
              <a:rPr lang="en-US" dirty="0">
                <a:solidFill>
                  <a:srgbClr val="000000"/>
                </a:solidFill>
                <a:latin typeface="Consolas" panose="020B0609020204030204" pitchFamily="49" charset="0"/>
              </a:rPr>
              <a:t>: number = (</a:t>
            </a:r>
            <a:r>
              <a:rPr lang="en-US" dirty="0">
                <a:solidFill>
                  <a:srgbClr val="800000"/>
                </a:solidFill>
                <a:latin typeface="Consolas" panose="020B0609020204030204" pitchFamily="49" charset="0"/>
              </a:rPr>
              <a:t>&lt;string&gt;</a:t>
            </a:r>
            <a:r>
              <a:rPr lang="en-US" dirty="0" err="1">
                <a:solidFill>
                  <a:srgbClr val="000000"/>
                </a:solidFill>
                <a:latin typeface="Consolas" panose="020B0609020204030204" pitchFamily="49" charset="0"/>
              </a:rPr>
              <a:t>someValue</a:t>
            </a:r>
            <a:r>
              <a:rPr lang="en-US" dirty="0">
                <a:solidFill>
                  <a:srgbClr val="000000"/>
                </a:solidFill>
                <a:latin typeface="Consolas" panose="020B0609020204030204" pitchFamily="49" charset="0"/>
              </a:rPr>
              <a:t>).length;</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let </a:t>
            </a:r>
            <a:r>
              <a:rPr lang="en-US" dirty="0" err="1">
                <a:solidFill>
                  <a:srgbClr val="000000"/>
                </a:solidFill>
                <a:latin typeface="Consolas" panose="020B0609020204030204" pitchFamily="49" charset="0"/>
              </a:rPr>
              <a:t>someValue</a:t>
            </a:r>
            <a:r>
              <a:rPr lang="en-US" dirty="0">
                <a:solidFill>
                  <a:srgbClr val="000000"/>
                </a:solidFill>
                <a:latin typeface="Consolas" panose="020B0609020204030204" pitchFamily="49" charset="0"/>
              </a:rPr>
              <a:t>: any = "this is a string";</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let </a:t>
            </a:r>
            <a:r>
              <a:rPr lang="en-US" dirty="0" err="1">
                <a:solidFill>
                  <a:srgbClr val="000000"/>
                </a:solidFill>
                <a:latin typeface="Consolas" panose="020B0609020204030204" pitchFamily="49" charset="0"/>
              </a:rPr>
              <a:t>strLength</a:t>
            </a:r>
            <a:r>
              <a:rPr lang="en-US" dirty="0">
                <a:solidFill>
                  <a:srgbClr val="000000"/>
                </a:solidFill>
                <a:latin typeface="Consolas" panose="020B0609020204030204" pitchFamily="49" charset="0"/>
              </a:rPr>
              <a:t>: number = (</a:t>
            </a:r>
            <a:r>
              <a:rPr lang="en-US" dirty="0" err="1">
                <a:solidFill>
                  <a:srgbClr val="000000"/>
                </a:solidFill>
                <a:latin typeface="Consolas" panose="020B0609020204030204" pitchFamily="49" charset="0"/>
              </a:rPr>
              <a:t>someValue</a:t>
            </a:r>
            <a:r>
              <a:rPr lang="en-US" dirty="0">
                <a:solidFill>
                  <a:srgbClr val="000000"/>
                </a:solidFill>
                <a:latin typeface="Consolas" panose="020B0609020204030204" pitchFamily="49" charset="0"/>
              </a:rPr>
              <a:t> as string).length;</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60F58AC8-4F74-43F9-AF8D-6D1CC2E2CCDB}"/>
              </a:ext>
            </a:extLst>
          </p:cNvPr>
          <p:cNvSpPr/>
          <p:nvPr/>
        </p:nvSpPr>
        <p:spPr>
          <a:xfrm>
            <a:off x="3966855" y="4163992"/>
            <a:ext cx="5250155" cy="369332"/>
          </a:xfrm>
          <a:prstGeom prst="rect">
            <a:avLst/>
          </a:prstGeom>
        </p:spPr>
        <p:txBody>
          <a:bodyPr wrap="non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someValue</a:t>
            </a:r>
            <a:r>
              <a:rPr lang="en-US" dirty="0">
                <a:solidFill>
                  <a:srgbClr val="000000"/>
                </a:solidFill>
                <a:latin typeface="Consolas" panose="020B0609020204030204" pitchFamily="49" charset="0"/>
              </a:rPr>
              <a:t>: any = </a:t>
            </a:r>
            <a:r>
              <a:rPr lang="en-US" dirty="0">
                <a:solidFill>
                  <a:srgbClr val="A31515"/>
                </a:solidFill>
                <a:latin typeface="Consolas" panose="020B0609020204030204" pitchFamily="49" charset="0"/>
              </a:rPr>
              <a:t>"this is a string"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70123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dirty="0"/>
              <a:t>10) Modularité</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a:bodyPr>
          <a:lstStyle/>
          <a:p>
            <a:pPr marL="514350" indent="-514350">
              <a:buFont typeface="+mj-lt"/>
              <a:buAutoNum type="arabicPeriod"/>
            </a:pPr>
            <a:r>
              <a:rPr lang="fr-FR" dirty="0"/>
              <a:t>Les modules</a:t>
            </a:r>
          </a:p>
          <a:p>
            <a:pPr marL="514350" indent="-514350">
              <a:buFont typeface="+mj-lt"/>
              <a:buAutoNum type="arabicPeriod"/>
            </a:pPr>
            <a:r>
              <a:rPr lang="fr-FR" dirty="0"/>
              <a:t>La résolution des modules</a:t>
            </a:r>
          </a:p>
          <a:p>
            <a:pPr marL="514350" indent="-514350">
              <a:buFont typeface="+mj-lt"/>
              <a:buAutoNum type="arabicPeriod"/>
            </a:pPr>
            <a:r>
              <a:rPr lang="fr-FR" dirty="0"/>
              <a:t>Les </a:t>
            </a:r>
            <a:r>
              <a:rPr lang="fr-FR" dirty="0" err="1"/>
              <a:t>nameSpaces</a:t>
            </a:r>
            <a:endParaRPr lang="fr-FR" dirty="0"/>
          </a:p>
          <a:p>
            <a:r>
              <a:rPr lang="fr-FR" dirty="0"/>
              <a:t>  </a:t>
            </a:r>
          </a:p>
          <a:p>
            <a:pPr marL="514350" indent="-514350">
              <a:buFont typeface="+mj-lt"/>
              <a:buAutoNum type="arabicPeriod"/>
            </a:pPr>
            <a:endParaRPr lang="fr-FR" dirty="0"/>
          </a:p>
          <a:p>
            <a:pPr marL="342900" indent="-342900">
              <a:lnSpc>
                <a:spcPct val="170000"/>
              </a:lnSpc>
              <a:spcBef>
                <a:spcPts val="0"/>
              </a:spcBef>
              <a:spcAft>
                <a:spcPts val="0"/>
              </a:spcAft>
              <a:buFont typeface="+mj-lt"/>
              <a:buAutoNum type="arabicPeriod"/>
            </a:pPr>
            <a:endParaRPr lang="fr-FR" sz="1400" b="1"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2065476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10.4- </a:t>
            </a:r>
            <a:r>
              <a:rPr lang="fr-FR" dirty="0"/>
              <a:t>Les </a:t>
            </a:r>
            <a:r>
              <a:rPr lang="fr-FR" dirty="0" err="1"/>
              <a:t>nameSpaces</a:t>
            </a:r>
            <a:endParaRPr lang="fr-FR"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a:xfrm>
            <a:off x="539495" y="1435608"/>
            <a:ext cx="10964843" cy="2129418"/>
          </a:xfrm>
        </p:spPr>
        <p:txBody>
          <a:bodyPr>
            <a:normAutofit fontScale="85000" lnSpcReduction="20000"/>
          </a:bodyPr>
          <a:lstStyle/>
          <a:p>
            <a:r>
              <a:rPr lang="fr-FR" dirty="0"/>
              <a:t>Les </a:t>
            </a:r>
            <a:r>
              <a:rPr lang="fr-FR" dirty="0" err="1">
                <a:solidFill>
                  <a:srgbClr val="0070C0"/>
                </a:solidFill>
              </a:rPr>
              <a:t>nameSpaces</a:t>
            </a:r>
            <a:r>
              <a:rPr lang="fr-FR" dirty="0"/>
              <a:t> sont utilisés pour organiser le code afin que vous puissiez garder une trace de vos types et ne pas vous soucier des collisions de noms avec d'autres objets. </a:t>
            </a:r>
          </a:p>
          <a:p>
            <a:r>
              <a:rPr lang="fr-FR" dirty="0"/>
              <a:t>Au lieu de mettre beaucoup de noms différents dans l'espace de noms global, vous pouvez envelopper vos objets dans un </a:t>
            </a:r>
            <a:r>
              <a:rPr lang="fr-FR" dirty="0" err="1">
                <a:solidFill>
                  <a:srgbClr val="0070C0"/>
                </a:solidFill>
              </a:rPr>
              <a:t>nameSpace</a:t>
            </a:r>
            <a:r>
              <a:rPr lang="fr-FR" dirty="0"/>
              <a:t>. Le choix des objets dans quel </a:t>
            </a:r>
            <a:r>
              <a:rPr lang="fr-FR" dirty="0" err="1">
                <a:solidFill>
                  <a:srgbClr val="0070C0"/>
                </a:solidFill>
              </a:rPr>
              <a:t>nameSpace</a:t>
            </a:r>
            <a:r>
              <a:rPr lang="fr-FR" dirty="0">
                <a:solidFill>
                  <a:srgbClr val="0070C0"/>
                </a:solidFill>
              </a:rPr>
              <a:t> </a:t>
            </a:r>
            <a:r>
              <a:rPr lang="fr-FR" dirty="0"/>
              <a:t>dépend entièrement de vos préférences de votre organisation. </a:t>
            </a:r>
          </a:p>
          <a:p>
            <a:r>
              <a:rPr lang="fr-FR" dirty="0"/>
              <a:t> Nous pouvons utiliser une sortie concaténée en utilisant l'indicateur --</a:t>
            </a:r>
            <a:r>
              <a:rPr lang="fr-FR" dirty="0" err="1"/>
              <a:t>outFile</a:t>
            </a:r>
            <a:r>
              <a:rPr lang="fr-FR" dirty="0"/>
              <a:t> pour compiler tous les fichiers d'entrée dans un seul fichier de sortie JavaScript:</a:t>
            </a:r>
          </a:p>
          <a:p>
            <a:pPr algn="ctr"/>
            <a:r>
              <a:rPr lang="fr-FR" b="1" dirty="0" err="1">
                <a:solidFill>
                  <a:srgbClr val="0070C0"/>
                </a:solidFill>
              </a:rPr>
              <a:t>tsc</a:t>
            </a:r>
            <a:r>
              <a:rPr lang="fr-FR" b="1" dirty="0">
                <a:solidFill>
                  <a:srgbClr val="0070C0"/>
                </a:solidFill>
              </a:rPr>
              <a:t> --</a:t>
            </a:r>
            <a:r>
              <a:rPr lang="fr-FR" b="1" dirty="0" err="1">
                <a:solidFill>
                  <a:srgbClr val="0070C0"/>
                </a:solidFill>
              </a:rPr>
              <a:t>outFile</a:t>
            </a:r>
            <a:r>
              <a:rPr lang="fr-FR" b="1" dirty="0">
                <a:solidFill>
                  <a:srgbClr val="0070C0"/>
                </a:solidFill>
              </a:rPr>
              <a:t> zoo.js </a:t>
            </a:r>
            <a:r>
              <a:rPr lang="fr-FR" b="1" dirty="0" err="1">
                <a:solidFill>
                  <a:srgbClr val="0070C0"/>
                </a:solidFill>
              </a:rPr>
              <a:t>ZooAnimals.ts</a:t>
            </a:r>
            <a:r>
              <a:rPr lang="fr-FR" b="1" dirty="0">
                <a:solidFill>
                  <a:srgbClr val="0070C0"/>
                </a:solidFill>
              </a:rPr>
              <a:t> </a:t>
            </a:r>
            <a:r>
              <a:rPr lang="fr-FR" b="1" dirty="0" err="1">
                <a:solidFill>
                  <a:srgbClr val="0070C0"/>
                </a:solidFill>
              </a:rPr>
              <a:t>ZooWild.ts</a:t>
            </a:r>
            <a:r>
              <a:rPr lang="fr-FR" b="1" dirty="0">
                <a:solidFill>
                  <a:srgbClr val="0070C0"/>
                </a:solidFill>
              </a:rPr>
              <a:t> </a:t>
            </a:r>
            <a:r>
              <a:rPr lang="fr-FR" b="1" dirty="0" err="1">
                <a:solidFill>
                  <a:srgbClr val="0070C0"/>
                </a:solidFill>
              </a:rPr>
              <a:t>ZooBirds.ts</a:t>
            </a:r>
            <a:endParaRPr lang="en-US" b="1" dirty="0">
              <a:solidFill>
                <a:srgbClr val="0070C0"/>
              </a:solidFill>
            </a:endParaRPr>
          </a:p>
        </p:txBody>
      </p:sp>
      <p:sp>
        <p:nvSpPr>
          <p:cNvPr id="2" name="Espace réservé de la date 1">
            <a:extLst>
              <a:ext uri="{FF2B5EF4-FFF2-40B4-BE49-F238E27FC236}">
                <a16:creationId xmlns:a16="http://schemas.microsoft.com/office/drawing/2014/main" id="{09592015-D959-49E9-A141-3EA1EAE5969E}"/>
              </a:ext>
            </a:extLst>
          </p:cNvPr>
          <p:cNvSpPr>
            <a:spLocks noGrp="1"/>
          </p:cNvSpPr>
          <p:nvPr>
            <p:ph type="dt" sz="half" idx="2"/>
          </p:nvPr>
        </p:nvSpPr>
        <p:spPr/>
        <p:txBody>
          <a:bodyPr/>
          <a:lstStyle/>
          <a:p>
            <a:pPr rtl="0"/>
            <a:fld id="{E977C558-B852-4117-84E7-033EDA20EB4B}"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309BEB3D-2212-451A-88BC-6439ABA8491F}"/>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00737817-F82F-4EB7-AA77-F2472E5059AB}"/>
              </a:ext>
            </a:extLst>
          </p:cNvPr>
          <p:cNvSpPr>
            <a:spLocks noGrp="1"/>
          </p:cNvSpPr>
          <p:nvPr>
            <p:ph type="sldNum" sz="quarter" idx="4"/>
          </p:nvPr>
        </p:nvSpPr>
        <p:spPr/>
        <p:txBody>
          <a:bodyPr/>
          <a:lstStyle/>
          <a:p>
            <a:pPr rtl="0"/>
            <a:fld id="{9860EDB8-5305-433F-BE41-D7A86D811DB3}" type="slidenum">
              <a:rPr lang="fr-FR" noProof="0" smtClean="0"/>
              <a:pPr rtl="0"/>
              <a:t>32</a:t>
            </a:fld>
            <a:endParaRPr lang="fr-FR" noProof="0" dirty="0"/>
          </a:p>
        </p:txBody>
      </p:sp>
      <p:sp>
        <p:nvSpPr>
          <p:cNvPr id="7" name="Rectangle 6">
            <a:extLst>
              <a:ext uri="{FF2B5EF4-FFF2-40B4-BE49-F238E27FC236}">
                <a16:creationId xmlns:a16="http://schemas.microsoft.com/office/drawing/2014/main" id="{1E155493-89AC-418F-9950-9C63397D40B6}"/>
              </a:ext>
            </a:extLst>
          </p:cNvPr>
          <p:cNvSpPr/>
          <p:nvPr/>
        </p:nvSpPr>
        <p:spPr>
          <a:xfrm>
            <a:off x="539495" y="3486035"/>
            <a:ext cx="3219450" cy="2308324"/>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ZooAnimals.ts</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Zoo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interface</a:t>
            </a:r>
            <a:r>
              <a:rPr lang="en-US" sz="1200" dirty="0">
                <a:solidFill>
                  <a:srgbClr val="000000"/>
                </a:solidFill>
                <a:latin typeface="Consolas" panose="020B0609020204030204" pitchFamily="49" charset="0"/>
              </a:rPr>
              <a:t> Animal { </a:t>
            </a:r>
            <a:r>
              <a:rPr lang="en-US" sz="1200" dirty="0">
                <a:solidFill>
                  <a:srgbClr val="008000"/>
                </a:solidFill>
                <a:latin typeface="Consolas" panose="020B0609020204030204" pitchFamily="49" charset="0"/>
              </a:rPr>
              <a:t>//note that we do not need the *export* here since this interface will only be accessible only by entities from within the Zoo namespace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skinType</a:t>
            </a:r>
            <a:r>
              <a:rPr lang="en-US" sz="1200" dirty="0">
                <a:solidFill>
                  <a:srgbClr val="000000"/>
                </a:solidFill>
                <a:latin typeface="Consolas" panose="020B0609020204030204" pitchFamily="49" charset="0"/>
              </a:rPr>
              <a:t>: string;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isMammal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boolean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C3A9CD17-B001-4761-BECC-1969E95E2F2A}"/>
              </a:ext>
            </a:extLst>
          </p:cNvPr>
          <p:cNvSpPr/>
          <p:nvPr/>
        </p:nvSpPr>
        <p:spPr>
          <a:xfrm>
            <a:off x="7568418" y="3464458"/>
            <a:ext cx="3685736" cy="2492990"/>
          </a:xfrm>
          <a:prstGeom prst="rect">
            <a:avLst/>
          </a:prstGeom>
        </p:spPr>
        <p:txBody>
          <a:bodyPr wrap="square">
            <a:spAutoFit/>
          </a:bodyPr>
          <a:lstStyle/>
          <a:p>
            <a:r>
              <a:rPr lang="en-US" sz="1200" dirty="0" err="1">
                <a:solidFill>
                  <a:srgbClr val="000000"/>
                </a:solidFill>
                <a:latin typeface="Consolas" panose="020B0609020204030204" pitchFamily="49" charset="0"/>
              </a:rPr>
              <a:t>ZooBirds.ts</a:t>
            </a:r>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 &lt;reference path="</a:t>
            </a:r>
            <a:r>
              <a:rPr lang="en-US" sz="1200" dirty="0" err="1">
                <a:solidFill>
                  <a:srgbClr val="008000"/>
                </a:solidFill>
                <a:latin typeface="Consolas" panose="020B0609020204030204" pitchFamily="49" charset="0"/>
              </a:rPr>
              <a:t>ZooAnimals.ts</a:t>
            </a:r>
            <a:r>
              <a:rPr lang="en-US" sz="1200" dirty="0">
                <a:solidFill>
                  <a:srgbClr val="008000"/>
                </a:solidFill>
                <a:latin typeface="Consolas" panose="020B0609020204030204" pitchFamily="49" charset="0"/>
              </a:rPr>
              <a:t>" /&gt;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Zoo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export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Bird </a:t>
            </a:r>
            <a:r>
              <a:rPr lang="en-US" sz="1200" dirty="0">
                <a:solidFill>
                  <a:srgbClr val="0000FF"/>
                </a:solidFill>
                <a:latin typeface="Consolas" panose="020B0609020204030204" pitchFamily="49" charset="0"/>
              </a:rPr>
              <a:t>implements</a:t>
            </a:r>
            <a:r>
              <a:rPr lang="en-US" sz="1200" dirty="0">
                <a:solidFill>
                  <a:srgbClr val="000000"/>
                </a:solidFill>
                <a:latin typeface="Consolas" panose="020B0609020204030204" pitchFamily="49" charset="0"/>
              </a:rPr>
              <a:t> Animal {   </a:t>
            </a:r>
            <a:r>
              <a:rPr lang="en-US" sz="1200" dirty="0">
                <a:solidFill>
                  <a:srgbClr val="008000"/>
                </a:solidFill>
                <a:latin typeface="Consolas" panose="020B0609020204030204" pitchFamily="49" charset="0"/>
              </a:rPr>
              <a:t>//note that we need the *export* here to be able to </a:t>
            </a:r>
            <a:r>
              <a:rPr lang="en-US" sz="1200" dirty="0" err="1">
                <a:solidFill>
                  <a:srgbClr val="008000"/>
                </a:solidFill>
                <a:latin typeface="Consolas" panose="020B0609020204030204" pitchFamily="49" charset="0"/>
              </a:rPr>
              <a:t>acccess</a:t>
            </a:r>
            <a:r>
              <a:rPr lang="en-US" sz="1200" dirty="0">
                <a:solidFill>
                  <a:srgbClr val="008000"/>
                </a:solidFill>
                <a:latin typeface="Consolas" panose="020B0609020204030204" pitchFamily="49" charset="0"/>
              </a:rPr>
              <a:t> this class and instantiate objects of the Bird type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skinType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"feather"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isMammal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9" name="Rectangle 8">
            <a:extLst>
              <a:ext uri="{FF2B5EF4-FFF2-40B4-BE49-F238E27FC236}">
                <a16:creationId xmlns:a16="http://schemas.microsoft.com/office/drawing/2014/main" id="{AC0A7B39-F2E5-4D2D-8270-7130FCFF154B}"/>
              </a:ext>
            </a:extLst>
          </p:cNvPr>
          <p:cNvSpPr/>
          <p:nvPr/>
        </p:nvSpPr>
        <p:spPr>
          <a:xfrm>
            <a:off x="3758944" y="3565025"/>
            <a:ext cx="3809473" cy="2492990"/>
          </a:xfrm>
          <a:prstGeom prst="rect">
            <a:avLst/>
          </a:prstGeom>
        </p:spPr>
        <p:txBody>
          <a:bodyPr wrap="square">
            <a:spAutoFit/>
          </a:bodyPr>
          <a:lstStyle/>
          <a:p>
            <a:r>
              <a:rPr lang="en-US" sz="1200" dirty="0" err="1">
                <a:solidFill>
                  <a:srgbClr val="000000"/>
                </a:solidFill>
                <a:latin typeface="Consolas" panose="020B0609020204030204" pitchFamily="49" charset="0"/>
              </a:rPr>
              <a:t>ZooWild.ts</a:t>
            </a:r>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 &lt;reference path="</a:t>
            </a:r>
            <a:r>
              <a:rPr lang="en-US" sz="1200" dirty="0" err="1">
                <a:solidFill>
                  <a:srgbClr val="008000"/>
                </a:solidFill>
                <a:latin typeface="Consolas" panose="020B0609020204030204" pitchFamily="49" charset="0"/>
              </a:rPr>
              <a:t>ZooAnimals.ts</a:t>
            </a:r>
            <a:r>
              <a:rPr lang="en-US" sz="1200" dirty="0">
                <a:solidFill>
                  <a:srgbClr val="008000"/>
                </a:solidFill>
                <a:latin typeface="Consolas" panose="020B0609020204030204" pitchFamily="49" charset="0"/>
              </a:rPr>
              <a:t>" /&gt;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Zoo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export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Reptile </a:t>
            </a:r>
            <a:r>
              <a:rPr lang="en-US" sz="1200" dirty="0">
                <a:solidFill>
                  <a:srgbClr val="0000FF"/>
                </a:solidFill>
                <a:latin typeface="Consolas" panose="020B0609020204030204" pitchFamily="49" charset="0"/>
              </a:rPr>
              <a:t>implements</a:t>
            </a:r>
            <a:r>
              <a:rPr lang="en-US" sz="1200" dirty="0">
                <a:solidFill>
                  <a:srgbClr val="000000"/>
                </a:solidFill>
                <a:latin typeface="Consolas" panose="020B0609020204030204" pitchFamily="49" charset="0"/>
              </a:rPr>
              <a:t> Animal { </a:t>
            </a:r>
            <a:r>
              <a:rPr lang="en-US" sz="1200" dirty="0">
                <a:solidFill>
                  <a:srgbClr val="008000"/>
                </a:solidFill>
                <a:latin typeface="Consolas" panose="020B0609020204030204" pitchFamily="49" charset="0"/>
              </a:rPr>
              <a:t>//note that we need the *export* here to be able to </a:t>
            </a:r>
            <a:r>
              <a:rPr lang="en-US" sz="1200" dirty="0" err="1">
                <a:solidFill>
                  <a:srgbClr val="008000"/>
                </a:solidFill>
                <a:latin typeface="Consolas" panose="020B0609020204030204" pitchFamily="49" charset="0"/>
              </a:rPr>
              <a:t>acccess</a:t>
            </a:r>
            <a:r>
              <a:rPr lang="en-US" sz="1200" dirty="0">
                <a:solidFill>
                  <a:srgbClr val="008000"/>
                </a:solidFill>
                <a:latin typeface="Consolas" panose="020B0609020204030204" pitchFamily="49" charset="0"/>
              </a:rPr>
              <a:t> this class and instantiate objects of the Reptile type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skinType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"scales"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isMammal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9776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10.1- </a:t>
            </a:r>
            <a:r>
              <a:rPr lang="fr-FR" dirty="0"/>
              <a:t>Les modules</a:t>
            </a:r>
            <a:r>
              <a:rPr lang="en-US" dirty="0"/>
              <a:t> </a:t>
            </a:r>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normAutofit fontScale="92500" lnSpcReduction="20000"/>
          </a:bodyPr>
          <a:lstStyle/>
          <a:p>
            <a:r>
              <a:rPr lang="fr-FR" dirty="0"/>
              <a:t>Les modules sont utilisés pour l'organisation du code ainsi que le partage de code. </a:t>
            </a:r>
          </a:p>
          <a:p>
            <a:pPr marL="285750" indent="-285750">
              <a:buFont typeface="Arial" panose="020B0604020202020204" pitchFamily="34" charset="0"/>
              <a:buChar char="•"/>
            </a:pPr>
            <a:r>
              <a:rPr lang="fr-FR" dirty="0"/>
              <a:t>L'ancien nom des modules est "</a:t>
            </a:r>
            <a:r>
              <a:rPr lang="fr-FR" dirty="0" err="1">
                <a:solidFill>
                  <a:srgbClr val="0070C0"/>
                </a:solidFill>
              </a:rPr>
              <a:t>external</a:t>
            </a:r>
            <a:r>
              <a:rPr lang="fr-FR" dirty="0">
                <a:solidFill>
                  <a:srgbClr val="0070C0"/>
                </a:solidFill>
              </a:rPr>
              <a:t> modules</a:t>
            </a:r>
            <a:r>
              <a:rPr lang="fr-FR" dirty="0"/>
              <a:t>", à partir de TypeScript 1.5, ils sont simplement appelés "</a:t>
            </a:r>
            <a:r>
              <a:rPr lang="fr-FR" b="1" dirty="0">
                <a:solidFill>
                  <a:srgbClr val="0070C0"/>
                </a:solidFill>
              </a:rPr>
              <a:t>modules</a:t>
            </a:r>
            <a:r>
              <a:rPr lang="fr-FR" dirty="0"/>
              <a:t>« </a:t>
            </a:r>
          </a:p>
          <a:p>
            <a:endParaRPr lang="fr-FR" b="1" dirty="0"/>
          </a:p>
          <a:p>
            <a:r>
              <a:rPr lang="fr-FR" b="1" dirty="0"/>
              <a:t>Chargeurs de modules</a:t>
            </a:r>
          </a:p>
          <a:p>
            <a:r>
              <a:rPr lang="fr-FR" dirty="0"/>
              <a:t>Les modules s'importent les uns les autres à l'aide d'un chargeur de modules. </a:t>
            </a:r>
          </a:p>
          <a:p>
            <a:pPr marL="285750" indent="-285750">
              <a:buFont typeface="Arial" panose="020B0604020202020204" pitchFamily="34" charset="0"/>
              <a:buChar char="•"/>
            </a:pPr>
            <a:r>
              <a:rPr lang="fr-FR" dirty="0"/>
              <a:t>Au moment de l'exécution, le chargeur de module est chargé de localiser et d'exécuter toutes les dépendances d'un module avant de l'exécuter, </a:t>
            </a:r>
          </a:p>
          <a:p>
            <a:pPr marL="285750" indent="-285750">
              <a:buFont typeface="Arial" panose="020B0604020202020204" pitchFamily="34" charset="0"/>
              <a:buChar char="•"/>
            </a:pPr>
            <a:r>
              <a:rPr lang="fr-FR" dirty="0"/>
              <a:t>c'est ce qu'on appelle la résolution de module. </a:t>
            </a:r>
          </a:p>
          <a:p>
            <a:pPr marL="285750" indent="-285750">
              <a:buFont typeface="Arial" panose="020B0604020202020204" pitchFamily="34" charset="0"/>
              <a:buChar char="•"/>
            </a:pPr>
            <a:r>
              <a:rPr lang="fr-FR" dirty="0"/>
              <a:t>Les chargeurs de modules bien connus utilisés en JavaScript sont le chargeur de modules </a:t>
            </a:r>
            <a:r>
              <a:rPr lang="fr-FR" b="1" dirty="0" err="1">
                <a:solidFill>
                  <a:srgbClr val="0070C0"/>
                </a:solidFill>
              </a:rPr>
              <a:t>CommonJS</a:t>
            </a:r>
            <a:r>
              <a:rPr lang="fr-FR" dirty="0"/>
              <a:t> pour Node.js et </a:t>
            </a:r>
            <a:r>
              <a:rPr lang="fr-FR" b="1" dirty="0">
                <a:solidFill>
                  <a:srgbClr val="0070C0"/>
                </a:solidFill>
              </a:rPr>
              <a:t>require.js </a:t>
            </a:r>
            <a:r>
              <a:rPr lang="fr-FR" dirty="0"/>
              <a:t>pour les applications Web.</a:t>
            </a:r>
          </a:p>
          <a:p>
            <a:endParaRPr lang="fr-FR" dirty="0"/>
          </a:p>
          <a:p>
            <a:r>
              <a:rPr lang="fr-FR" dirty="0"/>
              <a:t>Les Avantages de l'utilisation de chargeurs de modules</a:t>
            </a:r>
          </a:p>
          <a:p>
            <a:pPr marL="285750" indent="-285750">
              <a:buFont typeface="Arial" panose="020B0604020202020204" pitchFamily="34" charset="0"/>
              <a:buChar char="•"/>
            </a:pPr>
            <a:r>
              <a:rPr lang="fr-FR" dirty="0"/>
              <a:t>Chargement du module asynchrone.</a:t>
            </a:r>
          </a:p>
          <a:p>
            <a:pPr marL="285750" indent="-285750">
              <a:buFont typeface="Arial" panose="020B0604020202020204" pitchFamily="34" charset="0"/>
              <a:buChar char="•"/>
            </a:pPr>
            <a:r>
              <a:rPr lang="fr-FR" dirty="0"/>
              <a:t>Chargement de module paresseux (à la demande).</a:t>
            </a:r>
          </a:p>
          <a:p>
            <a:pPr marL="285750" indent="-285750">
              <a:buFont typeface="Arial" panose="020B0604020202020204" pitchFamily="34" charset="0"/>
              <a:buChar char="•"/>
            </a:pPr>
            <a:r>
              <a:rPr lang="fr-FR" dirty="0"/>
              <a:t>Meilleur soutien depuis la communauté (open-source)</a:t>
            </a:r>
          </a:p>
        </p:txBody>
      </p:sp>
      <p:sp>
        <p:nvSpPr>
          <p:cNvPr id="2" name="Espace réservé de la date 1">
            <a:extLst>
              <a:ext uri="{FF2B5EF4-FFF2-40B4-BE49-F238E27FC236}">
                <a16:creationId xmlns:a16="http://schemas.microsoft.com/office/drawing/2014/main" id="{B9B79D15-DDE4-4E8E-AE44-BC8CF5646F17}"/>
              </a:ext>
            </a:extLst>
          </p:cNvPr>
          <p:cNvSpPr>
            <a:spLocks noGrp="1"/>
          </p:cNvSpPr>
          <p:nvPr>
            <p:ph type="dt" sz="half" idx="2"/>
          </p:nvPr>
        </p:nvSpPr>
        <p:spPr/>
        <p:txBody>
          <a:bodyPr/>
          <a:lstStyle/>
          <a:p>
            <a:pPr rtl="0"/>
            <a:fld id="{FABA7A64-9E52-4298-AEF0-948A0AE6AF78}"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CF237067-8251-4018-B64A-F73F64F7DCFA}"/>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67EC8381-BBC0-4AE0-A1A3-B3626DB39AAB}"/>
              </a:ext>
            </a:extLst>
          </p:cNvPr>
          <p:cNvSpPr>
            <a:spLocks noGrp="1"/>
          </p:cNvSpPr>
          <p:nvPr>
            <p:ph type="sldNum" sz="quarter" idx="4"/>
          </p:nvPr>
        </p:nvSpPr>
        <p:spPr/>
        <p:txBody>
          <a:bodyPr/>
          <a:lstStyle/>
          <a:p>
            <a:pPr rtl="0"/>
            <a:fld id="{9860EDB8-5305-433F-BE41-D7A86D811DB3}" type="slidenum">
              <a:rPr lang="fr-FR" noProof="0" smtClean="0"/>
              <a:pPr rtl="0"/>
              <a:t>33</a:t>
            </a:fld>
            <a:endParaRPr lang="fr-FR" noProof="0" dirty="0"/>
          </a:p>
        </p:txBody>
      </p:sp>
    </p:spTree>
    <p:extLst>
      <p:ext uri="{BB962C8B-B14F-4D97-AF65-F5344CB8AC3E}">
        <p14:creationId xmlns:p14="http://schemas.microsoft.com/office/powerpoint/2010/main" val="382865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1" end="11"/>
                                            </p:txEl>
                                          </p:spTgt>
                                        </p:tgtEl>
                                        <p:attrNameLst>
                                          <p:attrName>style.visibility</p:attrName>
                                        </p:attrNameLst>
                                      </p:cBhvr>
                                      <p:to>
                                        <p:strVal val="visible"/>
                                      </p:to>
                                    </p:set>
                                    <p:animEffect transition="in" filter="fade">
                                      <p:cBhvr>
                                        <p:cTn id="30" dur="500"/>
                                        <p:tgtEl>
                                          <p:spTgt spid="5">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fade">
                                      <p:cBhvr>
                                        <p:cTn id="33"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10.1- </a:t>
            </a:r>
            <a:r>
              <a:rPr lang="fr-FR" dirty="0"/>
              <a:t>Les modules</a:t>
            </a:r>
            <a:r>
              <a:rPr lang="en-US" dirty="0"/>
              <a:t> </a:t>
            </a:r>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normAutofit/>
          </a:bodyPr>
          <a:lstStyle/>
          <a:p>
            <a:r>
              <a:rPr lang="fr-FR" dirty="0"/>
              <a:t>Les modules peuvent être définis en utilisant le mot clé </a:t>
            </a:r>
            <a:r>
              <a:rPr lang="fr-FR" b="1" dirty="0">
                <a:solidFill>
                  <a:srgbClr val="007ACD"/>
                </a:solidFill>
              </a:rPr>
              <a:t>module</a:t>
            </a:r>
          </a:p>
          <a:p>
            <a:pPr marL="285750" indent="-285750">
              <a:buFont typeface="Arial" panose="020B0604020202020204" pitchFamily="34" charset="0"/>
              <a:buChar char="•"/>
            </a:pPr>
            <a:r>
              <a:rPr lang="fr-FR" dirty="0"/>
              <a:t>Un module peut contenir une sous-classe, une interface, énumération et même des sous-modules</a:t>
            </a:r>
          </a:p>
          <a:p>
            <a:pPr marL="285750" indent="-285750">
              <a:buFont typeface="Arial" panose="020B0604020202020204" pitchFamily="34" charset="0"/>
              <a:buChar char="•"/>
            </a:pPr>
            <a:r>
              <a:rPr lang="fr-FR" dirty="0"/>
              <a:t>Notre sélection qu’on veut exporter depuis le module est à spécifier avec le mot clé </a:t>
            </a:r>
            <a:r>
              <a:rPr lang="fr-FR" b="1" dirty="0">
                <a:solidFill>
                  <a:srgbClr val="007ACD"/>
                </a:solidFill>
              </a:rPr>
              <a:t>export</a:t>
            </a:r>
          </a:p>
          <a:p>
            <a:pPr marL="285750" indent="-285750">
              <a:buFont typeface="Arial" panose="020B0604020202020204" pitchFamily="34" charset="0"/>
              <a:buChar char="•"/>
            </a:pPr>
            <a:r>
              <a:rPr lang="fr-FR" dirty="0"/>
              <a:t>De l’autre coté, pour « consommer » ce qui est exporté quelque-part, on utilise le mot clé </a:t>
            </a:r>
            <a:r>
              <a:rPr lang="fr-FR" b="1" dirty="0">
                <a:solidFill>
                  <a:srgbClr val="007ACD"/>
                </a:solidFill>
              </a:rPr>
              <a:t>import</a:t>
            </a:r>
            <a:r>
              <a:rPr lang="fr-FR" dirty="0"/>
              <a:t> afin d’appeler le bon module </a:t>
            </a:r>
          </a:p>
          <a:p>
            <a:r>
              <a:rPr lang="fr-FR" dirty="0"/>
              <a:t>On peut aussi rajouter la référence au fichier TS à utiliser par une notation de cette forme:</a:t>
            </a:r>
          </a:p>
          <a:p>
            <a:pPr algn="ctr"/>
            <a:r>
              <a:rPr lang="fr-FR" dirty="0">
                <a:solidFill>
                  <a:srgbClr val="007ACD"/>
                </a:solidFill>
              </a:rPr>
              <a:t>///&lt;</a:t>
            </a:r>
            <a:r>
              <a:rPr lang="fr-FR" dirty="0" err="1">
                <a:solidFill>
                  <a:srgbClr val="007ACD"/>
                </a:solidFill>
              </a:rPr>
              <a:t>reference</a:t>
            </a:r>
            <a:r>
              <a:rPr lang="fr-FR" dirty="0">
                <a:solidFill>
                  <a:srgbClr val="007ACD"/>
                </a:solidFill>
              </a:rPr>
              <a:t> </a:t>
            </a:r>
            <a:r>
              <a:rPr lang="fr-FR" dirty="0" err="1">
                <a:solidFill>
                  <a:srgbClr val="007ACD"/>
                </a:solidFill>
              </a:rPr>
              <a:t>path</a:t>
            </a:r>
            <a:r>
              <a:rPr lang="fr-FR" dirty="0">
                <a:solidFill>
                  <a:srgbClr val="007ACD"/>
                </a:solidFill>
              </a:rPr>
              <a:t>=« </a:t>
            </a:r>
            <a:r>
              <a:rPr lang="fr-FR" dirty="0" err="1">
                <a:solidFill>
                  <a:srgbClr val="007ACD"/>
                </a:solidFill>
              </a:rPr>
              <a:t>filename.ts</a:t>
            </a:r>
            <a:r>
              <a:rPr lang="fr-FR" dirty="0">
                <a:solidFill>
                  <a:srgbClr val="007ACD"/>
                </a:solidFill>
              </a:rPr>
              <a:t>« /&gt;</a:t>
            </a:r>
          </a:p>
          <a:p>
            <a:endParaRPr lang="fr-FR" dirty="0"/>
          </a:p>
          <a:p>
            <a:r>
              <a:rPr lang="fr-FR" dirty="0"/>
              <a:t>Si on est du coté serveur sur Nods.js alors les modules seront automatiquement supportés et accessibles </a:t>
            </a:r>
          </a:p>
          <a:p>
            <a:r>
              <a:rPr lang="fr-FR" dirty="0"/>
              <a:t>	Il y a usage de </a:t>
            </a:r>
            <a:r>
              <a:rPr lang="fr-FR" dirty="0" err="1"/>
              <a:t>CommonJS</a:t>
            </a:r>
            <a:endParaRPr lang="fr-FR" dirty="0"/>
          </a:p>
          <a:p>
            <a:r>
              <a:rPr lang="fr-FR" dirty="0"/>
              <a:t>Si on est sur un navigateur, alors on aura besoin d’un loader de modules, </a:t>
            </a:r>
          </a:p>
          <a:p>
            <a:r>
              <a:rPr lang="fr-FR" dirty="0"/>
              <a:t>	par exemple </a:t>
            </a:r>
            <a:r>
              <a:rPr lang="fr-FR" b="1" dirty="0"/>
              <a:t>system.js </a:t>
            </a:r>
            <a:r>
              <a:rPr lang="fr-FR" dirty="0"/>
              <a:t>ou </a:t>
            </a:r>
            <a:r>
              <a:rPr lang="fr-FR" b="1" dirty="0"/>
              <a:t>require.js</a:t>
            </a:r>
          </a:p>
          <a:p>
            <a:endParaRPr lang="fr-FR" dirty="0"/>
          </a:p>
        </p:txBody>
      </p:sp>
      <p:sp>
        <p:nvSpPr>
          <p:cNvPr id="2" name="Espace réservé de la date 1">
            <a:extLst>
              <a:ext uri="{FF2B5EF4-FFF2-40B4-BE49-F238E27FC236}">
                <a16:creationId xmlns:a16="http://schemas.microsoft.com/office/drawing/2014/main" id="{B9B79D15-DDE4-4E8E-AE44-BC8CF5646F17}"/>
              </a:ext>
            </a:extLst>
          </p:cNvPr>
          <p:cNvSpPr>
            <a:spLocks noGrp="1"/>
          </p:cNvSpPr>
          <p:nvPr>
            <p:ph type="dt" sz="half" idx="2"/>
          </p:nvPr>
        </p:nvSpPr>
        <p:spPr/>
        <p:txBody>
          <a:bodyPr/>
          <a:lstStyle/>
          <a:p>
            <a:pPr rtl="0"/>
            <a:fld id="{FABA7A64-9E52-4298-AEF0-948A0AE6AF78}"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CF237067-8251-4018-B64A-F73F64F7DCFA}"/>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67EC8381-BBC0-4AE0-A1A3-B3626DB39AAB}"/>
              </a:ext>
            </a:extLst>
          </p:cNvPr>
          <p:cNvSpPr>
            <a:spLocks noGrp="1"/>
          </p:cNvSpPr>
          <p:nvPr>
            <p:ph type="sldNum" sz="quarter" idx="4"/>
          </p:nvPr>
        </p:nvSpPr>
        <p:spPr/>
        <p:txBody>
          <a:bodyPr/>
          <a:lstStyle/>
          <a:p>
            <a:pPr rtl="0"/>
            <a:fld id="{9860EDB8-5305-433F-BE41-D7A86D811DB3}" type="slidenum">
              <a:rPr lang="fr-FR" noProof="0" smtClean="0"/>
              <a:pPr rtl="0"/>
              <a:t>34</a:t>
            </a:fld>
            <a:endParaRPr lang="fr-FR" noProof="0" dirty="0"/>
          </a:p>
        </p:txBody>
      </p:sp>
    </p:spTree>
    <p:extLst>
      <p:ext uri="{BB962C8B-B14F-4D97-AF65-F5344CB8AC3E}">
        <p14:creationId xmlns:p14="http://schemas.microsoft.com/office/powerpoint/2010/main" val="95395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fade">
                                      <p:cBhvr>
                                        <p:cTn id="10" dur="500"/>
                                        <p:tgtEl>
                                          <p:spTgt spid="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fade">
                                      <p:cBhvr>
                                        <p:cTn id="13" dur="500"/>
                                        <p:tgtEl>
                                          <p:spTgt spid="5">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10.2- </a:t>
            </a:r>
            <a:r>
              <a:rPr lang="fr-FR" dirty="0"/>
              <a:t>La résolution des modules</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lstStyle/>
          <a:p>
            <a:r>
              <a:rPr lang="fr-FR" dirty="0">
                <a:hlinkClick r:id="rId2"/>
              </a:rPr>
              <a:t>https://webpack.js.org/guides/typescript/</a:t>
            </a:r>
            <a:endParaRPr lang="fr-FR" dirty="0"/>
          </a:p>
          <a:p>
            <a:endParaRPr lang="fr-FR" dirty="0"/>
          </a:p>
          <a:p>
            <a:r>
              <a:rPr lang="fr-FR" dirty="0"/>
              <a:t>Modules ou </a:t>
            </a:r>
            <a:r>
              <a:rPr lang="fr-FR" dirty="0" err="1"/>
              <a:t>namespaces</a:t>
            </a:r>
            <a:r>
              <a:rPr lang="fr-FR" dirty="0"/>
              <a:t>?</a:t>
            </a:r>
          </a:p>
          <a:p>
            <a:endParaRPr lang="en-US" dirty="0"/>
          </a:p>
        </p:txBody>
      </p:sp>
      <p:sp>
        <p:nvSpPr>
          <p:cNvPr id="2" name="Espace réservé de la date 1">
            <a:extLst>
              <a:ext uri="{FF2B5EF4-FFF2-40B4-BE49-F238E27FC236}">
                <a16:creationId xmlns:a16="http://schemas.microsoft.com/office/drawing/2014/main" id="{CB925A07-8159-4373-888C-CEFC566D8676}"/>
              </a:ext>
            </a:extLst>
          </p:cNvPr>
          <p:cNvSpPr>
            <a:spLocks noGrp="1"/>
          </p:cNvSpPr>
          <p:nvPr>
            <p:ph type="dt" sz="half" idx="2"/>
          </p:nvPr>
        </p:nvSpPr>
        <p:spPr/>
        <p:txBody>
          <a:bodyPr/>
          <a:lstStyle/>
          <a:p>
            <a:pPr rtl="0"/>
            <a:fld id="{F549B0B9-2EE1-44ED-B80E-BCB6636B03AB}" type="datetime1">
              <a:rPr lang="fr-FR" noProof="0" smtClean="0"/>
              <a:t>28/06/2020</a:t>
            </a:fld>
            <a:endParaRPr lang="fr-FR" noProof="0" dirty="0"/>
          </a:p>
        </p:txBody>
      </p:sp>
      <p:sp>
        <p:nvSpPr>
          <p:cNvPr id="3" name="Espace réservé du pied de page 2">
            <a:extLst>
              <a:ext uri="{FF2B5EF4-FFF2-40B4-BE49-F238E27FC236}">
                <a16:creationId xmlns:a16="http://schemas.microsoft.com/office/drawing/2014/main" id="{6E2DF326-A11D-4514-92AC-F01147B0DF6D}"/>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B6A91928-E6CF-49B6-86EA-B8893861B549}"/>
              </a:ext>
            </a:extLst>
          </p:cNvPr>
          <p:cNvSpPr>
            <a:spLocks noGrp="1"/>
          </p:cNvSpPr>
          <p:nvPr>
            <p:ph type="sldNum" sz="quarter" idx="4"/>
          </p:nvPr>
        </p:nvSpPr>
        <p:spPr/>
        <p:txBody>
          <a:bodyPr/>
          <a:lstStyle/>
          <a:p>
            <a:pPr rtl="0"/>
            <a:fld id="{9860EDB8-5305-433F-BE41-D7A86D811DB3}" type="slidenum">
              <a:rPr lang="fr-FR" noProof="0" smtClean="0"/>
              <a:pPr rtl="0"/>
              <a:t>35</a:t>
            </a:fld>
            <a:endParaRPr lang="fr-FR" noProof="0" dirty="0"/>
          </a:p>
        </p:txBody>
      </p:sp>
    </p:spTree>
    <p:extLst>
      <p:ext uri="{BB962C8B-B14F-4D97-AF65-F5344CB8AC3E}">
        <p14:creationId xmlns:p14="http://schemas.microsoft.com/office/powerpoint/2010/main" val="3818668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D8761F2-8ED3-40D9-95B5-F4515700CA8E}"/>
              </a:ext>
            </a:extLst>
          </p:cNvPr>
          <p:cNvSpPr>
            <a:spLocks noGrp="1"/>
          </p:cNvSpPr>
          <p:nvPr>
            <p:ph type="title"/>
          </p:nvPr>
        </p:nvSpPr>
        <p:spPr>
          <a:xfrm>
            <a:off x="521208" y="495946"/>
            <a:ext cx="5352650" cy="1680326"/>
          </a:xfrm>
        </p:spPr>
        <p:txBody>
          <a:bodyPr>
            <a:normAutofit/>
          </a:bodyPr>
          <a:lstStyle/>
          <a:p>
            <a:r>
              <a:rPr lang="fr-FR" dirty="0"/>
              <a:t>11) Configurer un projet TypeScript</a:t>
            </a:r>
            <a:endParaRPr lang="en-US" sz="4800" b="1" dirty="0"/>
          </a:p>
        </p:txBody>
      </p:sp>
      <p:sp>
        <p:nvSpPr>
          <p:cNvPr id="5" name="Espace réservé du contenu 4">
            <a:extLst>
              <a:ext uri="{FF2B5EF4-FFF2-40B4-BE49-F238E27FC236}">
                <a16:creationId xmlns:a16="http://schemas.microsoft.com/office/drawing/2014/main" id="{3F5AEE32-2559-4736-BBAC-D63F6ACE03F9}"/>
              </a:ext>
            </a:extLst>
          </p:cNvPr>
          <p:cNvSpPr>
            <a:spLocks noGrp="1"/>
          </p:cNvSpPr>
          <p:nvPr>
            <p:ph sz="quarter" idx="13"/>
          </p:nvPr>
        </p:nvSpPr>
        <p:spPr>
          <a:xfrm>
            <a:off x="539496" y="2560320"/>
            <a:ext cx="11161724" cy="3977640"/>
          </a:xfrm>
        </p:spPr>
        <p:txBody>
          <a:bodyPr>
            <a:normAutofit fontScale="85000" lnSpcReduction="20000"/>
          </a:bodyPr>
          <a:lstStyle/>
          <a:p>
            <a:pPr marL="514350" indent="-514350">
              <a:buFont typeface="+mj-lt"/>
              <a:buAutoNum type="arabicPeriod"/>
            </a:pPr>
            <a:r>
              <a:rPr lang="fr-FR" dirty="0" err="1"/>
              <a:t>Initiliser</a:t>
            </a:r>
            <a:r>
              <a:rPr lang="fr-FR" dirty="0"/>
              <a:t> son projet</a:t>
            </a:r>
          </a:p>
          <a:p>
            <a:pPr marL="514350" indent="-514350">
              <a:buFont typeface="+mj-lt"/>
              <a:buAutoNum type="arabicPeriod"/>
            </a:pPr>
            <a:r>
              <a:rPr lang="fr-FR" dirty="0" err="1"/>
              <a:t>tsconfig.json</a:t>
            </a:r>
            <a:endParaRPr lang="fr-FR" dirty="0"/>
          </a:p>
          <a:p>
            <a:pPr marL="514350" indent="-514350">
              <a:buFont typeface="+mj-lt"/>
              <a:buAutoNum type="arabicPeriod"/>
            </a:pPr>
            <a:r>
              <a:rPr lang="fr-FR" dirty="0"/>
              <a:t>Références de projets</a:t>
            </a:r>
          </a:p>
          <a:p>
            <a:pPr marL="514350" indent="-514350">
              <a:buFont typeface="+mj-lt"/>
              <a:buAutoNum type="arabicPeriod"/>
            </a:pPr>
            <a:r>
              <a:rPr lang="fr-FR" dirty="0"/>
              <a:t>Options de compilation</a:t>
            </a:r>
          </a:p>
          <a:p>
            <a:pPr marL="514350" indent="-514350">
              <a:buFont typeface="+mj-lt"/>
              <a:buAutoNum type="arabicPeriod"/>
            </a:pPr>
            <a:r>
              <a:rPr lang="fr-FR" dirty="0"/>
              <a:t>Intégration avec des outils de </a:t>
            </a:r>
            <a:r>
              <a:rPr lang="fr-FR" dirty="0" err="1"/>
              <a:t>build</a:t>
            </a:r>
            <a:endParaRPr lang="fr-FR" dirty="0"/>
          </a:p>
          <a:p>
            <a:pPr marL="514350" indent="-514350">
              <a:buFont typeface="+mj-lt"/>
              <a:buAutoNum type="arabicPeriod"/>
            </a:pPr>
            <a:r>
              <a:rPr lang="fr-FR" dirty="0"/>
              <a:t>Exécution sous un Web-Server</a:t>
            </a:r>
          </a:p>
          <a:p>
            <a:pPr marL="514350" indent="-514350">
              <a:buFont typeface="+mj-lt"/>
              <a:buAutoNum type="arabicPeriod"/>
            </a:pPr>
            <a:r>
              <a:rPr lang="fr-FR" dirty="0"/>
              <a:t>Débugger un programme TypeScript, fichiers </a:t>
            </a:r>
            <a:r>
              <a:rPr lang="fr-FR" dirty="0" err="1"/>
              <a:t>map</a:t>
            </a:r>
            <a:endParaRPr lang="fr-FR" dirty="0"/>
          </a:p>
          <a:p>
            <a:pPr marL="514350" indent="-514350">
              <a:buFont typeface="+mj-lt"/>
              <a:buAutoNum type="arabicPeriod"/>
            </a:pPr>
            <a:endParaRPr lang="fr-FR" dirty="0"/>
          </a:p>
        </p:txBody>
      </p:sp>
      <p:pic>
        <p:nvPicPr>
          <p:cNvPr id="6" name="Image 5" descr="Une image contenant ordinateur&#10;&#10;Description générée automatiquement">
            <a:extLst>
              <a:ext uri="{FF2B5EF4-FFF2-40B4-BE49-F238E27FC236}">
                <a16:creationId xmlns:a16="http://schemas.microsoft.com/office/drawing/2014/main" id="{CF6627DF-6D82-4894-B1B9-EE16FF3DB1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61"/>
          <a:stretch/>
        </p:blipFill>
        <p:spPr>
          <a:xfrm>
            <a:off x="6235484" y="218538"/>
            <a:ext cx="5844234" cy="2196252"/>
          </a:xfrm>
          <a:prstGeom prst="rect">
            <a:avLst/>
          </a:prstGeom>
        </p:spPr>
      </p:pic>
    </p:spTree>
    <p:extLst>
      <p:ext uri="{BB962C8B-B14F-4D97-AF65-F5344CB8AC3E}">
        <p14:creationId xmlns:p14="http://schemas.microsoft.com/office/powerpoint/2010/main" val="294197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78843E1-013C-46B1-AE6F-BAF6CE212A25}"/>
              </a:ext>
            </a:extLst>
          </p:cNvPr>
          <p:cNvSpPr>
            <a:spLocks noGrp="1"/>
          </p:cNvSpPr>
          <p:nvPr>
            <p:ph type="title"/>
          </p:nvPr>
        </p:nvSpPr>
        <p:spPr/>
        <p:txBody>
          <a:bodyPr/>
          <a:lstStyle/>
          <a:p>
            <a:r>
              <a:rPr lang="en-US" dirty="0"/>
              <a:t>11.1- </a:t>
            </a:r>
            <a:r>
              <a:rPr lang="en-US" dirty="0" err="1"/>
              <a:t>Initialiser</a:t>
            </a:r>
            <a:r>
              <a:rPr lang="en-US" dirty="0"/>
              <a:t> son </a:t>
            </a:r>
            <a:r>
              <a:rPr lang="en-US" dirty="0" err="1"/>
              <a:t>projet</a:t>
            </a:r>
            <a:endParaRPr lang="en-US" dirty="0"/>
          </a:p>
        </p:txBody>
      </p:sp>
      <p:sp>
        <p:nvSpPr>
          <p:cNvPr id="5" name="Espace réservé du contenu 4">
            <a:extLst>
              <a:ext uri="{FF2B5EF4-FFF2-40B4-BE49-F238E27FC236}">
                <a16:creationId xmlns:a16="http://schemas.microsoft.com/office/drawing/2014/main" id="{2AFCF42A-4F64-4BD3-A8C6-AAA66D041AB9}"/>
              </a:ext>
            </a:extLst>
          </p:cNvPr>
          <p:cNvSpPr>
            <a:spLocks noGrp="1"/>
          </p:cNvSpPr>
          <p:nvPr>
            <p:ph sz="quarter" idx="10"/>
          </p:nvPr>
        </p:nvSpPr>
        <p:spPr>
          <a:xfrm>
            <a:off x="539496" y="1435607"/>
            <a:ext cx="5167622" cy="4521841"/>
          </a:xfrm>
        </p:spPr>
        <p:txBody>
          <a:bodyPr/>
          <a:lstStyle/>
          <a:p>
            <a:r>
              <a:rPr lang="fr-FR" b="1" dirty="0" err="1">
                <a:solidFill>
                  <a:srgbClr val="007ACD"/>
                </a:solidFill>
              </a:rPr>
              <a:t>npm</a:t>
            </a:r>
            <a:r>
              <a:rPr lang="fr-FR" b="1" dirty="0">
                <a:solidFill>
                  <a:srgbClr val="007ACD"/>
                </a:solidFill>
              </a:rPr>
              <a:t> init</a:t>
            </a:r>
          </a:p>
          <a:p>
            <a:pPr marL="285750" indent="-285750">
              <a:buFont typeface="Arial" panose="020B0604020202020204" pitchFamily="34" charset="0"/>
              <a:buChar char="•"/>
            </a:pPr>
            <a:r>
              <a:rPr lang="fr-FR" b="1" dirty="0" err="1">
                <a:solidFill>
                  <a:srgbClr val="007ACD"/>
                </a:solidFill>
              </a:rPr>
              <a:t>Package.json</a:t>
            </a:r>
            <a:r>
              <a:rPr lang="fr-FR" b="1" dirty="0">
                <a:solidFill>
                  <a:srgbClr val="007ACD"/>
                </a:solidFill>
              </a:rPr>
              <a:t> </a:t>
            </a:r>
            <a:r>
              <a:rPr lang="fr-FR" dirty="0"/>
              <a:t>fichier de configuration créé. On peut le faire manuellement et remplir le Template avec nos informations , sinon ces informations de base seront demandées dans l’invite d commandes</a:t>
            </a:r>
          </a:p>
          <a:p>
            <a:pPr marL="285750" indent="-285750">
              <a:buFont typeface="Arial" panose="020B0604020202020204" pitchFamily="34" charset="0"/>
              <a:buChar char="•"/>
            </a:pPr>
            <a:r>
              <a:rPr lang="fr-FR" dirty="0"/>
              <a:t>Il est aussi éditable après</a:t>
            </a:r>
          </a:p>
          <a:p>
            <a:endParaRPr lang="fr-FR" dirty="0"/>
          </a:p>
        </p:txBody>
      </p:sp>
      <p:sp>
        <p:nvSpPr>
          <p:cNvPr id="6" name="Rectangle 5">
            <a:extLst>
              <a:ext uri="{FF2B5EF4-FFF2-40B4-BE49-F238E27FC236}">
                <a16:creationId xmlns:a16="http://schemas.microsoft.com/office/drawing/2014/main" id="{3348E17E-0423-486A-B2CE-BD3C3A12CA60}"/>
              </a:ext>
            </a:extLst>
          </p:cNvPr>
          <p:cNvSpPr/>
          <p:nvPr/>
        </p:nvSpPr>
        <p:spPr>
          <a:xfrm>
            <a:off x="5850795" y="1903714"/>
            <a:ext cx="580171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name</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"chapitre6_iteration02"</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"version"</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"1.0.0"</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"description"</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"main"</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dist</a:t>
            </a:r>
            <a:r>
              <a:rPr lang="fr-FR" sz="1400" dirty="0">
                <a:solidFill>
                  <a:srgbClr val="A31515"/>
                </a:solidFill>
                <a:latin typeface="Consolas" panose="020B0609020204030204" pitchFamily="49" charset="0"/>
              </a:rPr>
              <a:t>/app.js"</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"scripts"</a:t>
            </a:r>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"test"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echo</a:t>
            </a:r>
            <a:r>
              <a:rPr lang="fr-FR" sz="1400" dirty="0">
                <a:solidFill>
                  <a:srgbClr val="A31515"/>
                </a:solidFill>
                <a:latin typeface="Consolas" panose="020B0609020204030204" pitchFamily="49" charset="0"/>
              </a:rPr>
              <a:t> \"</a:t>
            </a:r>
            <a:r>
              <a:rPr lang="fr-FR" sz="1400" dirty="0" err="1">
                <a:solidFill>
                  <a:srgbClr val="A31515"/>
                </a:solidFill>
                <a:latin typeface="Consolas" panose="020B0609020204030204" pitchFamily="49" charset="0"/>
              </a:rPr>
              <a:t>Error</a:t>
            </a:r>
            <a:r>
              <a:rPr lang="fr-FR" sz="1400" dirty="0">
                <a:solidFill>
                  <a:srgbClr val="A31515"/>
                </a:solidFill>
                <a:latin typeface="Consolas" panose="020B0609020204030204" pitchFamily="49" charset="0"/>
              </a:rPr>
              <a:t>: no test </a:t>
            </a:r>
            <a:r>
              <a:rPr lang="fr-FR" sz="1400" dirty="0" err="1">
                <a:solidFill>
                  <a:srgbClr val="A31515"/>
                </a:solidFill>
                <a:latin typeface="Consolas" panose="020B0609020204030204" pitchFamily="49" charset="0"/>
              </a:rPr>
              <a:t>specified</a:t>
            </a:r>
            <a:r>
              <a:rPr lang="fr-FR" sz="1400" dirty="0">
                <a:solidFill>
                  <a:srgbClr val="A31515"/>
                </a:solidFill>
                <a:latin typeface="Consolas" panose="020B0609020204030204" pitchFamily="49" charset="0"/>
              </a:rPr>
              <a:t>\" &amp;&amp; exit 1"</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author</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"Bassem Seddik"</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license</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"ISC"</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devDependencies</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"@types/</a:t>
            </a:r>
            <a:r>
              <a:rPr lang="fr-FR" sz="1400" dirty="0" err="1">
                <a:solidFill>
                  <a:srgbClr val="0451A5"/>
                </a:solidFill>
                <a:latin typeface="Consolas" panose="020B0609020204030204" pitchFamily="49" charset="0"/>
              </a:rPr>
              <a:t>lodash</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"^4.14.157"</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"http-server"</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"^0.12.3"</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lodash</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"^4.17.15"</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ts</a:t>
            </a:r>
            <a:r>
              <a:rPr lang="fr-FR" sz="1400" dirty="0">
                <a:solidFill>
                  <a:srgbClr val="0451A5"/>
                </a:solidFill>
                <a:latin typeface="Consolas" panose="020B0609020204030204" pitchFamily="49" charset="0"/>
              </a:rPr>
              <a:t>-loader"</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"^7.0.5"</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typescript</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"^3.9.5"</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"webpack"</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"^4.43.0"</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"webpack-cli"</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"^3.3.12"</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C08B9E46-11A5-4CA4-8321-EB6ACC6EE399}"/>
              </a:ext>
            </a:extLst>
          </p:cNvPr>
          <p:cNvSpPr/>
          <p:nvPr/>
        </p:nvSpPr>
        <p:spPr>
          <a:xfrm>
            <a:off x="10147333" y="1534382"/>
            <a:ext cx="1648849" cy="369332"/>
          </a:xfrm>
          <a:prstGeom prst="rect">
            <a:avLst/>
          </a:prstGeom>
        </p:spPr>
        <p:txBody>
          <a:bodyPr wrap="none">
            <a:spAutoFit/>
          </a:bodyPr>
          <a:lstStyle/>
          <a:p>
            <a:r>
              <a:rPr lang="fr-FR" b="1" dirty="0" err="1">
                <a:solidFill>
                  <a:srgbClr val="007ACD"/>
                </a:solidFill>
              </a:rPr>
              <a:t>Package.json</a:t>
            </a:r>
            <a:r>
              <a:rPr lang="fr-FR" b="1" dirty="0">
                <a:solidFill>
                  <a:srgbClr val="007ACD"/>
                </a:solidFill>
              </a:rPr>
              <a:t> </a:t>
            </a:r>
            <a:endParaRPr lang="en-US" dirty="0"/>
          </a:p>
        </p:txBody>
      </p:sp>
    </p:spTree>
    <p:extLst>
      <p:ext uri="{BB962C8B-B14F-4D97-AF65-F5344CB8AC3E}">
        <p14:creationId xmlns:p14="http://schemas.microsoft.com/office/powerpoint/2010/main" val="2559837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11.2- </a:t>
            </a:r>
            <a:r>
              <a:rPr lang="fr-FR" dirty="0" err="1"/>
              <a:t>tsconfig.json</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a:xfrm>
            <a:off x="539496" y="1435607"/>
            <a:ext cx="8622611" cy="4521841"/>
          </a:xfrm>
        </p:spPr>
        <p:txBody>
          <a:bodyPr>
            <a:normAutofit/>
          </a:bodyPr>
          <a:lstStyle/>
          <a:p>
            <a:r>
              <a:rPr lang="fr-FR" b="1" dirty="0" err="1">
                <a:solidFill>
                  <a:srgbClr val="007ACD"/>
                </a:solidFill>
              </a:rPr>
              <a:t>npm</a:t>
            </a:r>
            <a:r>
              <a:rPr lang="fr-FR" b="1" dirty="0">
                <a:solidFill>
                  <a:srgbClr val="007ACD"/>
                </a:solidFill>
              </a:rPr>
              <a:t> </a:t>
            </a:r>
            <a:r>
              <a:rPr lang="fr-FR" b="1" dirty="0" err="1">
                <a:solidFill>
                  <a:srgbClr val="007ACD"/>
                </a:solidFill>
              </a:rPr>
              <a:t>install</a:t>
            </a:r>
            <a:r>
              <a:rPr lang="fr-FR" b="1" dirty="0">
                <a:solidFill>
                  <a:srgbClr val="007ACD"/>
                </a:solidFill>
              </a:rPr>
              <a:t> --</a:t>
            </a:r>
            <a:r>
              <a:rPr lang="fr-FR" b="1" dirty="0" err="1">
                <a:solidFill>
                  <a:srgbClr val="007ACD"/>
                </a:solidFill>
              </a:rPr>
              <a:t>save</a:t>
            </a:r>
            <a:r>
              <a:rPr lang="fr-FR" b="1" dirty="0">
                <a:solidFill>
                  <a:srgbClr val="007ACD"/>
                </a:solidFill>
              </a:rPr>
              <a:t>-dev </a:t>
            </a:r>
            <a:r>
              <a:rPr lang="fr-FR" b="1" dirty="0" err="1">
                <a:solidFill>
                  <a:srgbClr val="007ACD"/>
                </a:solidFill>
              </a:rPr>
              <a:t>typescript</a:t>
            </a:r>
            <a:endParaRPr lang="fr-FR" b="1" dirty="0">
              <a:solidFill>
                <a:srgbClr val="007ACD"/>
              </a:solidFill>
            </a:endParaRPr>
          </a:p>
          <a:p>
            <a:pPr marL="285750" indent="-285750">
              <a:buFont typeface="Arial" panose="020B0604020202020204" pitchFamily="34" charset="0"/>
              <a:buChar char="•"/>
            </a:pPr>
            <a:r>
              <a:rPr lang="fr-FR" dirty="0"/>
              <a:t>Nous aurons </a:t>
            </a:r>
            <a:r>
              <a:rPr lang="fr-FR" dirty="0" err="1"/>
              <a:t>miantenant</a:t>
            </a:r>
            <a:r>
              <a:rPr lang="fr-FR" dirty="0"/>
              <a:t> </a:t>
            </a:r>
            <a:r>
              <a:rPr lang="fr-FR" dirty="0" err="1"/>
              <a:t>typescript</a:t>
            </a:r>
            <a:r>
              <a:rPr lang="fr-FR" dirty="0"/>
              <a:t> installé avec son compilateur </a:t>
            </a:r>
          </a:p>
          <a:p>
            <a:endParaRPr lang="fr-FR" dirty="0"/>
          </a:p>
          <a:p>
            <a:r>
              <a:rPr lang="fr-FR" dirty="0"/>
              <a:t>Le fichier </a:t>
            </a:r>
            <a:r>
              <a:rPr lang="fr-FR" b="1" dirty="0" err="1">
                <a:solidFill>
                  <a:srgbClr val="007ACD"/>
                </a:solidFill>
              </a:rPr>
              <a:t>tsconfig.json</a:t>
            </a:r>
            <a:r>
              <a:rPr lang="fr-FR" b="1" dirty="0">
                <a:solidFill>
                  <a:srgbClr val="007ACD"/>
                </a:solidFill>
              </a:rPr>
              <a:t> </a:t>
            </a:r>
            <a:r>
              <a:rPr lang="fr-FR" dirty="0"/>
              <a:t>nous servira pour lister l’ensemble des fichiers à compiler dans notre projet</a:t>
            </a:r>
          </a:p>
          <a:p>
            <a:pPr marL="285750" indent="-285750">
              <a:buFont typeface="Arial" panose="020B0604020202020204" pitchFamily="34" charset="0"/>
              <a:buChar char="•"/>
            </a:pPr>
            <a:r>
              <a:rPr lang="fr-FR" dirty="0"/>
              <a:t>On peut avoir autant de fichiers </a:t>
            </a:r>
            <a:r>
              <a:rPr lang="fr-FR" dirty="0">
                <a:solidFill>
                  <a:srgbClr val="007ACD"/>
                </a:solidFill>
              </a:rPr>
              <a:t>*.</a:t>
            </a:r>
            <a:r>
              <a:rPr lang="fr-FR" dirty="0" err="1">
                <a:solidFill>
                  <a:srgbClr val="007ACD"/>
                </a:solidFill>
              </a:rPr>
              <a:t>ts</a:t>
            </a:r>
            <a:r>
              <a:rPr lang="fr-FR" dirty="0">
                <a:solidFill>
                  <a:srgbClr val="007ACD"/>
                </a:solidFill>
              </a:rPr>
              <a:t> </a:t>
            </a:r>
            <a:r>
              <a:rPr lang="fr-FR" dirty="0"/>
              <a:t>que notre projet en a besoin</a:t>
            </a:r>
          </a:p>
          <a:p>
            <a:pPr marL="285750" indent="-285750">
              <a:buFont typeface="Arial" panose="020B0604020202020204" pitchFamily="34" charset="0"/>
              <a:buChar char="•"/>
            </a:pPr>
            <a:r>
              <a:rPr lang="fr-FR" dirty="0"/>
              <a:t>Du moment que l’un d’entre eu, celui appelé en premier, appelant les autre fichiers *.</a:t>
            </a:r>
            <a:r>
              <a:rPr lang="fr-FR" dirty="0" err="1"/>
              <a:t>ts</a:t>
            </a:r>
            <a:r>
              <a:rPr lang="fr-FR" dirty="0"/>
              <a:t> par import, alors il seront tous rajoutés lors du </a:t>
            </a:r>
            <a:r>
              <a:rPr lang="fr-FR" dirty="0" err="1"/>
              <a:t>build</a:t>
            </a:r>
            <a:r>
              <a:rPr lang="fr-FR" dirty="0"/>
              <a:t> par la commande </a:t>
            </a:r>
            <a:r>
              <a:rPr lang="fr-FR" dirty="0" err="1">
                <a:solidFill>
                  <a:srgbClr val="007ACD"/>
                </a:solidFill>
              </a:rPr>
              <a:t>tsc</a:t>
            </a:r>
            <a:endParaRPr lang="fr-FR" dirty="0">
              <a:solidFill>
                <a:srgbClr val="007ACD"/>
              </a:solidFill>
            </a:endParaRPr>
          </a:p>
          <a:p>
            <a:endParaRPr lang="fr-FR" dirty="0"/>
          </a:p>
          <a:p>
            <a:r>
              <a:rPr lang="fr-FR" dirty="0"/>
              <a:t>Nous serons en mesure de générer des fichiers </a:t>
            </a:r>
            <a:r>
              <a:rPr lang="fr-FR" dirty="0">
                <a:solidFill>
                  <a:srgbClr val="007ACD"/>
                </a:solidFill>
              </a:rPr>
              <a:t>*.</a:t>
            </a:r>
            <a:r>
              <a:rPr lang="fr-FR" dirty="0" err="1">
                <a:solidFill>
                  <a:srgbClr val="007ACD"/>
                </a:solidFill>
              </a:rPr>
              <a:t>js</a:t>
            </a:r>
            <a:r>
              <a:rPr lang="fr-FR" dirty="0">
                <a:solidFill>
                  <a:srgbClr val="007ACD"/>
                </a:solidFill>
              </a:rPr>
              <a:t> </a:t>
            </a:r>
            <a:r>
              <a:rPr lang="fr-FR" dirty="0"/>
              <a:t>qui vont être sur notre racine</a:t>
            </a:r>
          </a:p>
          <a:p>
            <a:pPr marL="285750" indent="-285750">
              <a:buFont typeface="Arial" panose="020B0604020202020204" pitchFamily="34" charset="0"/>
              <a:buChar char="•"/>
            </a:pPr>
            <a:r>
              <a:rPr lang="fr-FR" dirty="0"/>
              <a:t>Mais, afin de </a:t>
            </a:r>
            <a:r>
              <a:rPr lang="fr-FR" dirty="0" err="1"/>
              <a:t>mieu</a:t>
            </a:r>
            <a:r>
              <a:rPr lang="fr-FR" dirty="0"/>
              <a:t> organiser nos fichiers généré, nous </a:t>
            </a:r>
            <a:r>
              <a:rPr lang="fr-FR" dirty="0" err="1"/>
              <a:t>auons</a:t>
            </a:r>
            <a:r>
              <a:rPr lang="fr-FR" dirty="0"/>
              <a:t> besoin d’un outil </a:t>
            </a:r>
            <a:r>
              <a:rPr lang="fr-FR" dirty="0" err="1">
                <a:solidFill>
                  <a:srgbClr val="007ACD"/>
                </a:solidFill>
              </a:rPr>
              <a:t>regroupeur</a:t>
            </a:r>
            <a:r>
              <a:rPr lang="fr-FR" dirty="0">
                <a:solidFill>
                  <a:srgbClr val="007ACD"/>
                </a:solidFill>
              </a:rPr>
              <a:t> de modules </a:t>
            </a:r>
            <a:r>
              <a:rPr lang="fr-FR" dirty="0"/>
              <a:t>par exemple </a:t>
            </a:r>
            <a:r>
              <a:rPr lang="fr-FR" b="1" dirty="0">
                <a:solidFill>
                  <a:srgbClr val="007ACD"/>
                </a:solidFill>
              </a:rPr>
              <a:t>Webpack</a:t>
            </a:r>
          </a:p>
        </p:txBody>
      </p:sp>
      <p:sp>
        <p:nvSpPr>
          <p:cNvPr id="2" name="Espace réservé de la date 1">
            <a:extLst>
              <a:ext uri="{FF2B5EF4-FFF2-40B4-BE49-F238E27FC236}">
                <a16:creationId xmlns:a16="http://schemas.microsoft.com/office/drawing/2014/main" id="{58ED8EC6-8533-4D22-B6D8-0D2B5E1679D0}"/>
              </a:ext>
            </a:extLst>
          </p:cNvPr>
          <p:cNvSpPr>
            <a:spLocks noGrp="1"/>
          </p:cNvSpPr>
          <p:nvPr>
            <p:ph type="dt" sz="half" idx="2"/>
          </p:nvPr>
        </p:nvSpPr>
        <p:spPr/>
        <p:txBody>
          <a:bodyPr/>
          <a:lstStyle/>
          <a:p>
            <a:pPr rtl="0"/>
            <a:fld id="{026F396A-C54C-46C1-A506-D46E8274A2D7}"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91BB0D51-E573-4E99-8F88-BF8817B80901}"/>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062C53D5-8516-49D9-9EFD-2F901B91725E}"/>
              </a:ext>
            </a:extLst>
          </p:cNvPr>
          <p:cNvSpPr>
            <a:spLocks noGrp="1"/>
          </p:cNvSpPr>
          <p:nvPr>
            <p:ph type="sldNum" sz="quarter" idx="4"/>
          </p:nvPr>
        </p:nvSpPr>
        <p:spPr/>
        <p:txBody>
          <a:bodyPr/>
          <a:lstStyle/>
          <a:p>
            <a:pPr rtl="0"/>
            <a:fld id="{9860EDB8-5305-433F-BE41-D7A86D811DB3}" type="slidenum">
              <a:rPr lang="fr-FR" noProof="0" smtClean="0"/>
              <a:pPr rtl="0"/>
              <a:t>38</a:t>
            </a:fld>
            <a:endParaRPr lang="fr-FR" noProof="0" dirty="0"/>
          </a:p>
        </p:txBody>
      </p:sp>
      <p:sp>
        <p:nvSpPr>
          <p:cNvPr id="7" name="Rectangle 6">
            <a:extLst>
              <a:ext uri="{FF2B5EF4-FFF2-40B4-BE49-F238E27FC236}">
                <a16:creationId xmlns:a16="http://schemas.microsoft.com/office/drawing/2014/main" id="{C786D13C-E1F9-4121-916E-E0D35A98B7A5}"/>
              </a:ext>
            </a:extLst>
          </p:cNvPr>
          <p:cNvSpPr/>
          <p:nvPr/>
        </p:nvSpPr>
        <p:spPr>
          <a:xfrm>
            <a:off x="9585434" y="1859339"/>
            <a:ext cx="2344514"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"files"</a:t>
            </a:r>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"src/</a:t>
            </a:r>
            <a:r>
              <a:rPr lang="fr-FR" sz="1400" dirty="0" err="1">
                <a:solidFill>
                  <a:srgbClr val="A31515"/>
                </a:solidFill>
                <a:latin typeface="Consolas" panose="020B0609020204030204" pitchFamily="49" charset="0"/>
              </a:rPr>
              <a:t>script.ts</a:t>
            </a:r>
            <a:r>
              <a:rPr lang="fr-FR" sz="1400" dirty="0">
                <a:solidFill>
                  <a:srgbClr val="A31515"/>
                </a:solidFill>
                <a:latin typeface="Consolas" panose="020B0609020204030204" pitchFamily="49" charset="0"/>
              </a:rPr>
              <a:t>"</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061DDA3-C883-4446-924C-20365442B824}"/>
              </a:ext>
            </a:extLst>
          </p:cNvPr>
          <p:cNvSpPr/>
          <p:nvPr/>
        </p:nvSpPr>
        <p:spPr>
          <a:xfrm>
            <a:off x="10420875" y="1491026"/>
            <a:ext cx="1636987" cy="369332"/>
          </a:xfrm>
          <a:prstGeom prst="rect">
            <a:avLst/>
          </a:prstGeom>
        </p:spPr>
        <p:txBody>
          <a:bodyPr wrap="none">
            <a:spAutoFit/>
          </a:bodyPr>
          <a:lstStyle/>
          <a:p>
            <a:r>
              <a:rPr lang="fr-FR" b="1" dirty="0" err="1">
                <a:solidFill>
                  <a:srgbClr val="007ACD"/>
                </a:solidFill>
              </a:rPr>
              <a:t>tsconfig.json</a:t>
            </a:r>
            <a:r>
              <a:rPr lang="fr-FR" b="1" dirty="0">
                <a:solidFill>
                  <a:srgbClr val="007ACD"/>
                </a:solidFill>
              </a:rPr>
              <a:t> </a:t>
            </a:r>
            <a:endParaRPr lang="en-US" dirty="0"/>
          </a:p>
        </p:txBody>
      </p:sp>
      <p:sp>
        <p:nvSpPr>
          <p:cNvPr id="10" name="Rectangle 9">
            <a:extLst>
              <a:ext uri="{FF2B5EF4-FFF2-40B4-BE49-F238E27FC236}">
                <a16:creationId xmlns:a16="http://schemas.microsoft.com/office/drawing/2014/main" id="{DA237094-9D5F-49F7-A0AB-ED80DA5C11B3}"/>
              </a:ext>
            </a:extLst>
          </p:cNvPr>
          <p:cNvSpPr/>
          <p:nvPr/>
        </p:nvSpPr>
        <p:spPr>
          <a:xfrm>
            <a:off x="9185380" y="3249222"/>
            <a:ext cx="274456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compilerOptions</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outDir</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dist</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sourceMap</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true</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noImplicitAny</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true</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"module"</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commonjs</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target</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"es5"</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jsx</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react</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allowJs</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true</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endParaRPr lang="fr-FR" sz="14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8C33DAF8-FC70-457C-B190-0F5D812D1E14}"/>
              </a:ext>
            </a:extLst>
          </p:cNvPr>
          <p:cNvSpPr/>
          <p:nvPr/>
        </p:nvSpPr>
        <p:spPr>
          <a:xfrm>
            <a:off x="7899231" y="5649644"/>
            <a:ext cx="4030717"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allowSyntheticDefaultImports</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 </a:t>
            </a:r>
            <a:r>
              <a:rPr lang="fr-FR" sz="1400" dirty="0" err="1">
                <a:solidFill>
                  <a:srgbClr val="0000FF"/>
                </a:solidFill>
                <a:latin typeface="Consolas" panose="020B0609020204030204" pitchFamily="49" charset="0"/>
              </a:rPr>
              <a:t>true</a:t>
            </a:r>
            <a:r>
              <a:rPr lang="fr-FR" sz="1400" dirty="0">
                <a:solidFill>
                  <a:srgbClr val="000000"/>
                </a:solidFill>
                <a:latin typeface="Consolas" panose="020B0609020204030204" pitchFamily="49" charset="0"/>
              </a:rPr>
              <a:t>, </a:t>
            </a:r>
          </a:p>
          <a:p>
            <a:r>
              <a:rPr lang="fr-FR" sz="1400" dirty="0">
                <a:solidFill>
                  <a:srgbClr val="0451A5"/>
                </a:solidFill>
                <a:latin typeface="Consolas" panose="020B0609020204030204" pitchFamily="49" charset="0"/>
              </a:rPr>
              <a:t>"</a:t>
            </a:r>
            <a:r>
              <a:rPr lang="fr-FR" sz="1400" dirty="0" err="1">
                <a:solidFill>
                  <a:srgbClr val="0451A5"/>
                </a:solidFill>
                <a:latin typeface="Consolas" panose="020B0609020204030204" pitchFamily="49" charset="0"/>
              </a:rPr>
              <a:t>esModuleInterop</a:t>
            </a:r>
            <a:r>
              <a:rPr lang="fr-FR" sz="1400" dirty="0">
                <a:solidFill>
                  <a:srgbClr val="0451A5"/>
                </a:solidFill>
                <a:latin typeface="Consolas" panose="020B0609020204030204" pitchFamily="49" charset="0"/>
              </a:rPr>
              <a:t>"</a:t>
            </a:r>
            <a:r>
              <a:rPr lang="fr-FR" sz="1400" dirty="0">
                <a:solidFill>
                  <a:srgbClr val="000000"/>
                </a:solidFill>
                <a:latin typeface="Consolas" panose="020B0609020204030204" pitchFamily="49" charset="0"/>
              </a:rPr>
              <a:t> : </a:t>
            </a:r>
            <a:r>
              <a:rPr lang="fr-FR" sz="1400" dirty="0" err="1">
                <a:solidFill>
                  <a:srgbClr val="0000FF"/>
                </a:solidFill>
                <a:latin typeface="Consolas" panose="020B0609020204030204" pitchFamily="49" charset="0"/>
              </a:rPr>
              <a:t>true</a:t>
            </a:r>
            <a:endParaRPr lang="fr-FR" sz="1400" b="0" dirty="0">
              <a:solidFill>
                <a:srgbClr val="000000"/>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570A4DED-5F4C-41CE-AFB6-AB369EDDEE8D}"/>
              </a:ext>
            </a:extLst>
          </p:cNvPr>
          <p:cNvSpPr/>
          <p:nvPr/>
        </p:nvSpPr>
        <p:spPr>
          <a:xfrm>
            <a:off x="10815015" y="3042745"/>
            <a:ext cx="709580" cy="20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F3257C-B444-4921-84EE-422AA588367D}"/>
              </a:ext>
            </a:extLst>
          </p:cNvPr>
          <p:cNvSpPr/>
          <p:nvPr/>
        </p:nvSpPr>
        <p:spPr>
          <a:xfrm>
            <a:off x="10797041" y="5280547"/>
            <a:ext cx="709580" cy="36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638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11.3- </a:t>
            </a:r>
            <a:r>
              <a:rPr lang="fr-FR" dirty="0"/>
              <a:t>Références de projets</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lstStyle/>
          <a:p>
            <a:r>
              <a:rPr lang="fr-FR" dirty="0"/>
              <a:t>Nouvelle fonctionnalité de TypeScript 3.0 permettant de structurer les programmes TypeScript en morceaux plus petits.</a:t>
            </a:r>
          </a:p>
          <a:p>
            <a:r>
              <a:rPr lang="fr-FR" dirty="0"/>
              <a:t>Permet ainsi d’améliorer les temps de génération, séparer/organiser les composants par leurs logiques.</a:t>
            </a:r>
          </a:p>
          <a:p>
            <a:r>
              <a:rPr lang="fr-FR" dirty="0"/>
              <a:t>Introduit aussi un nouveau mode pour </a:t>
            </a:r>
            <a:r>
              <a:rPr lang="fr-FR" dirty="0" err="1">
                <a:solidFill>
                  <a:srgbClr val="0070C0"/>
                </a:solidFill>
              </a:rPr>
              <a:t>tsc</a:t>
            </a:r>
            <a:r>
              <a:rPr lang="fr-FR" dirty="0"/>
              <a:t>, via l’</a:t>
            </a:r>
            <a:r>
              <a:rPr lang="fr-FR" dirty="0" err="1"/>
              <a:t>agument</a:t>
            </a:r>
            <a:r>
              <a:rPr lang="fr-FR" dirty="0"/>
              <a:t> </a:t>
            </a:r>
            <a:r>
              <a:rPr lang="fr-FR" b="1" dirty="0">
                <a:solidFill>
                  <a:srgbClr val="0070C0"/>
                </a:solidFill>
              </a:rPr>
              <a:t>--</a:t>
            </a:r>
            <a:r>
              <a:rPr lang="fr-FR" b="1" dirty="0" err="1">
                <a:solidFill>
                  <a:srgbClr val="0070C0"/>
                </a:solidFill>
              </a:rPr>
              <a:t>build</a:t>
            </a:r>
            <a:r>
              <a:rPr lang="fr-FR" dirty="0"/>
              <a:t>, qui collabore avec les références de projet un </a:t>
            </a:r>
            <a:r>
              <a:rPr lang="fr-FR" dirty="0" err="1"/>
              <a:t>build</a:t>
            </a:r>
            <a:r>
              <a:rPr lang="fr-FR" dirty="0"/>
              <a:t> plus rapide.</a:t>
            </a:r>
          </a:p>
          <a:p>
            <a:r>
              <a:rPr lang="fr-FR" dirty="0"/>
              <a:t>Les fichiers </a:t>
            </a:r>
            <a:r>
              <a:rPr lang="fr-FR" dirty="0" err="1">
                <a:solidFill>
                  <a:srgbClr val="0070C0"/>
                </a:solidFill>
              </a:rPr>
              <a:t>tsconfig.json</a:t>
            </a:r>
            <a:r>
              <a:rPr lang="fr-FR" dirty="0">
                <a:solidFill>
                  <a:srgbClr val="0070C0"/>
                </a:solidFill>
              </a:rPr>
              <a:t> </a:t>
            </a:r>
            <a:r>
              <a:rPr lang="fr-FR" dirty="0"/>
              <a:t>ont une nouvelle propriété de niveau supérieur: </a:t>
            </a:r>
            <a:r>
              <a:rPr lang="fr-FR" b="1" dirty="0" err="1">
                <a:solidFill>
                  <a:srgbClr val="0070C0"/>
                </a:solidFill>
              </a:rPr>
              <a:t>references</a:t>
            </a:r>
            <a:r>
              <a:rPr lang="fr-FR" dirty="0"/>
              <a:t>. C’est un tableau d'objets qui spécifie les références du projet</a:t>
            </a:r>
            <a:endParaRPr lang="en-US" dirty="0"/>
          </a:p>
        </p:txBody>
      </p:sp>
      <p:sp>
        <p:nvSpPr>
          <p:cNvPr id="2" name="Espace réservé de la date 1">
            <a:extLst>
              <a:ext uri="{FF2B5EF4-FFF2-40B4-BE49-F238E27FC236}">
                <a16:creationId xmlns:a16="http://schemas.microsoft.com/office/drawing/2014/main" id="{F1A14FB4-BB01-49EC-9944-B6DEA84ADF54}"/>
              </a:ext>
            </a:extLst>
          </p:cNvPr>
          <p:cNvSpPr>
            <a:spLocks noGrp="1"/>
          </p:cNvSpPr>
          <p:nvPr>
            <p:ph type="dt" sz="half" idx="2"/>
          </p:nvPr>
        </p:nvSpPr>
        <p:spPr/>
        <p:txBody>
          <a:bodyPr/>
          <a:lstStyle/>
          <a:p>
            <a:pPr rtl="0"/>
            <a:fld id="{91A84DCA-2491-4A37-A4B9-1D5E49AA37E5}"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35DEFCA3-FE4F-4983-8732-67832A7C318C}"/>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79ADAF21-96B5-4BF0-98D6-4FDB56FE04EB}"/>
              </a:ext>
            </a:extLst>
          </p:cNvPr>
          <p:cNvSpPr>
            <a:spLocks noGrp="1"/>
          </p:cNvSpPr>
          <p:nvPr>
            <p:ph type="sldNum" sz="quarter" idx="4"/>
          </p:nvPr>
        </p:nvSpPr>
        <p:spPr/>
        <p:txBody>
          <a:bodyPr/>
          <a:lstStyle/>
          <a:p>
            <a:pPr rtl="0"/>
            <a:fld id="{9860EDB8-5305-433F-BE41-D7A86D811DB3}" type="slidenum">
              <a:rPr lang="fr-FR" noProof="0" smtClean="0"/>
              <a:pPr rtl="0"/>
              <a:t>39</a:t>
            </a:fld>
            <a:endParaRPr lang="fr-FR" noProof="0" dirty="0"/>
          </a:p>
        </p:txBody>
      </p:sp>
      <p:sp>
        <p:nvSpPr>
          <p:cNvPr id="7" name="Rectangle 6">
            <a:extLst>
              <a:ext uri="{FF2B5EF4-FFF2-40B4-BE49-F238E27FC236}">
                <a16:creationId xmlns:a16="http://schemas.microsoft.com/office/drawing/2014/main" id="{3CB17F87-0EA8-4AC8-87B9-C5373F1EE09C}"/>
              </a:ext>
            </a:extLst>
          </p:cNvPr>
          <p:cNvSpPr/>
          <p:nvPr/>
        </p:nvSpPr>
        <p:spPr>
          <a:xfrm>
            <a:off x="8648263" y="3356877"/>
            <a:ext cx="3004241"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compilerOptions</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The usual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"path"</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src</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548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84577" cy="640080"/>
          </a:xfrm>
        </p:spPr>
        <p:txBody>
          <a:bodyPr rtlCol="0">
            <a:noAutofit/>
          </a:bodyPr>
          <a:lstStyle/>
          <a:p>
            <a:r>
              <a:rPr lang="fr-FR" dirty="0"/>
              <a:t>6.2- Les origines de TypeScript</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072770" y="1524707"/>
            <a:ext cx="4577621" cy="1372290"/>
          </a:xfrm>
          <a:prstGeom prst="rect">
            <a:avLst/>
          </a:prstGeom>
          <a:effectLst>
            <a:outerShdw blurRad="50800" dist="38100" dir="18900000" algn="bl" rotWithShape="0">
              <a:prstClr val="black">
                <a:alpha val="40000"/>
              </a:prstClr>
            </a:outerShdw>
            <a:softEdge rad="0"/>
          </a:effectLst>
        </p:spPr>
      </p:pic>
      <p:sp>
        <p:nvSpPr>
          <p:cNvPr id="2" name="Rectangle 1">
            <a:extLst>
              <a:ext uri="{FF2B5EF4-FFF2-40B4-BE49-F238E27FC236}">
                <a16:creationId xmlns:a16="http://schemas.microsoft.com/office/drawing/2014/main" id="{DB393BB8-0AFD-4BFE-B859-074284FAFF1E}"/>
              </a:ext>
            </a:extLst>
          </p:cNvPr>
          <p:cNvSpPr/>
          <p:nvPr/>
        </p:nvSpPr>
        <p:spPr>
          <a:xfrm>
            <a:off x="6916972" y="1386348"/>
            <a:ext cx="1168249" cy="1510649"/>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Espace réservé du contenu 17"/>
          <p:cNvSpPr txBox="1">
            <a:spLocks/>
          </p:cNvSpPr>
          <p:nvPr/>
        </p:nvSpPr>
        <p:spPr>
          <a:xfrm>
            <a:off x="541609" y="1524707"/>
            <a:ext cx="6375363" cy="457762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fr-FR" sz="1600" dirty="0">
                <a:solidFill>
                  <a:srgbClr val="007ACD"/>
                </a:solidFill>
                <a:latin typeface="Segoe UI Semibold" panose="020B0702040204020203" pitchFamily="34" charset="0"/>
                <a:cs typeface="Segoe UI Semibold" panose="020B0702040204020203" pitchFamily="34" charset="0"/>
              </a:rPr>
              <a:t>TypeScript</a:t>
            </a:r>
            <a:r>
              <a:rPr lang="fr-FR" sz="1600" dirty="0">
                <a:solidFill>
                  <a:srgbClr val="D24726"/>
                </a:solidFill>
                <a:latin typeface="Segoe UI Semibold" panose="020B0702040204020203" pitchFamily="34" charset="0"/>
                <a:cs typeface="Segoe UI Semibold" panose="020B0702040204020203" pitchFamily="34" charset="0"/>
              </a:rPr>
              <a:t> </a:t>
            </a:r>
            <a:r>
              <a:rPr lang="fr-FR" sz="1600" dirty="0">
                <a:solidFill>
                  <a:schemeClr val="tx1"/>
                </a:solidFill>
                <a:cs typeface="Segoe UI Semibold" panose="020B0702040204020203" pitchFamily="34" charset="0"/>
              </a:rPr>
              <a:t>est doté d’un mécanisme de « </a:t>
            </a:r>
            <a:r>
              <a:rPr lang="fr-FR" sz="1600" dirty="0" err="1">
                <a:solidFill>
                  <a:srgbClr val="007ACD"/>
                </a:solidFill>
                <a:latin typeface="Segoe UI Semibold" panose="020B0702040204020203" pitchFamily="34" charset="0"/>
                <a:cs typeface="Segoe UI Semibold" panose="020B0702040204020203" pitchFamily="34" charset="0"/>
              </a:rPr>
              <a:t>Static</a:t>
            </a:r>
            <a:r>
              <a:rPr lang="fr-FR" sz="1600" dirty="0">
                <a:solidFill>
                  <a:srgbClr val="007ACD"/>
                </a:solidFill>
                <a:latin typeface="Segoe UI Semibold" panose="020B0702040204020203" pitchFamily="34" charset="0"/>
                <a:cs typeface="Segoe UI Semibold" panose="020B0702040204020203" pitchFamily="34" charset="0"/>
              </a:rPr>
              <a:t>-Type Checking</a:t>
            </a:r>
            <a:r>
              <a:rPr lang="fr-FR" sz="1600" dirty="0">
                <a:solidFill>
                  <a:schemeClr val="tx1"/>
                </a:solidFill>
                <a:cs typeface="Segoe UI Semibold" panose="020B0702040204020203" pitchFamily="34" charset="0"/>
              </a:rPr>
              <a:t> »</a:t>
            </a:r>
          </a:p>
          <a:p>
            <a:pPr lvl="1">
              <a:spcAft>
                <a:spcPts val="600"/>
              </a:spcAft>
              <a:defRPr/>
            </a:pPr>
            <a:r>
              <a:rPr lang="fr-FR" sz="1600" dirty="0">
                <a:solidFill>
                  <a:schemeClr val="tx1"/>
                </a:solidFill>
                <a:cs typeface="Segoe UI" panose="020B0502040204020203" pitchFamily="34" charset="0"/>
              </a:rPr>
              <a:t>Permet d’assigner des types primitifs directement à nos variables</a:t>
            </a:r>
          </a:p>
          <a:p>
            <a:pPr lvl="1">
              <a:spcAft>
                <a:spcPts val="600"/>
              </a:spcAft>
              <a:defRPr/>
            </a:pPr>
            <a:r>
              <a:rPr lang="fr-FR" sz="1600" dirty="0">
                <a:solidFill>
                  <a:schemeClr val="tx1"/>
                </a:solidFill>
                <a:cs typeface="Segoe UI" panose="020B0502040204020203" pitchFamily="34" charset="0"/>
              </a:rPr>
              <a:t>Différentes manières existent pour faire cela</a:t>
            </a:r>
          </a:p>
          <a:p>
            <a:pPr lvl="1">
              <a:spcAft>
                <a:spcPts val="600"/>
              </a:spcAft>
              <a:defRPr/>
            </a:pPr>
            <a:r>
              <a:rPr lang="fr-FR" sz="1600" dirty="0">
                <a:solidFill>
                  <a:schemeClr val="tx1"/>
                </a:solidFill>
                <a:cs typeface="Segoe UI" panose="020B0502040204020203" pitchFamily="34" charset="0"/>
              </a:rPr>
              <a:t>Ceci évite les difficultés due à la non-exitance de type de variable par défaut  sous JS</a:t>
            </a:r>
          </a:p>
          <a:p>
            <a:pPr>
              <a:spcAft>
                <a:spcPts val="600"/>
              </a:spcAft>
              <a:defRPr/>
            </a:pPr>
            <a:r>
              <a:rPr lang="fr-FR" sz="1600" dirty="0">
                <a:solidFill>
                  <a:schemeClr val="tx1"/>
                </a:solidFill>
                <a:cs typeface="Segoe UI" panose="020B0502040204020203" pitchFamily="34" charset="0"/>
              </a:rPr>
              <a:t>TypeScript permet aussi de passer plus efficacement à la </a:t>
            </a:r>
            <a:r>
              <a:rPr lang="fr-FR" sz="1600" dirty="0">
                <a:solidFill>
                  <a:srgbClr val="007ACD"/>
                </a:solidFill>
                <a:latin typeface="Segoe UI Semibold" panose="020B0702040204020203" pitchFamily="34" charset="0"/>
                <a:cs typeface="Segoe UI Semibold" panose="020B0702040204020203" pitchFamily="34" charset="0"/>
              </a:rPr>
              <a:t>Programmation Orientée Objet </a:t>
            </a:r>
            <a:r>
              <a:rPr lang="fr-FR" sz="1600" dirty="0">
                <a:solidFill>
                  <a:schemeClr val="tx1"/>
                </a:solidFill>
                <a:cs typeface="Segoe UI" panose="020B0502040204020203" pitchFamily="34" charset="0"/>
              </a:rPr>
              <a:t>(POO)</a:t>
            </a:r>
          </a:p>
          <a:p>
            <a:pPr lvl="1">
              <a:spcAft>
                <a:spcPts val="600"/>
              </a:spcAft>
              <a:defRPr/>
            </a:pPr>
            <a:r>
              <a:rPr lang="fr-FR" sz="1600" dirty="0">
                <a:solidFill>
                  <a:schemeClr val="tx1"/>
                </a:solidFill>
                <a:cs typeface="Segoe UI" panose="020B0502040204020203" pitchFamily="34" charset="0"/>
              </a:rPr>
              <a:t>Si vous n’avez pas encore touché aux fonctionnalité de Ecma-Script6 (ES6), alors c’est une bonne transition qui sera apportée par TypeScript</a:t>
            </a:r>
          </a:p>
          <a:p>
            <a:pPr lvl="1">
              <a:spcAft>
                <a:spcPts val="600"/>
              </a:spcAft>
              <a:defRPr/>
            </a:pPr>
            <a:r>
              <a:rPr lang="fr-FR" sz="1600" dirty="0">
                <a:solidFill>
                  <a:schemeClr val="tx1"/>
                </a:solidFill>
                <a:cs typeface="Segoe UI" panose="020B0502040204020203" pitchFamily="34" charset="0"/>
              </a:rPr>
              <a:t>Classes, héritage, etc.</a:t>
            </a:r>
          </a:p>
          <a:p>
            <a:pPr>
              <a:spcAft>
                <a:spcPts val="600"/>
              </a:spcAft>
              <a:defRPr/>
            </a:pPr>
            <a:endParaRPr lang="fr-FR" sz="1400" dirty="0">
              <a:solidFill>
                <a:schemeClr val="tx1"/>
              </a:solidFill>
              <a:cs typeface="Segoe UI" panose="020B0502040204020203" pitchFamily="34" charset="0"/>
            </a:endParaRPr>
          </a:p>
        </p:txBody>
      </p:sp>
      <p:sp>
        <p:nvSpPr>
          <p:cNvPr id="3" name="Rectangle 2">
            <a:extLst>
              <a:ext uri="{FF2B5EF4-FFF2-40B4-BE49-F238E27FC236}">
                <a16:creationId xmlns:a16="http://schemas.microsoft.com/office/drawing/2014/main" id="{689B4E12-5426-4B4F-8074-FA404470E8E9}"/>
              </a:ext>
            </a:extLst>
          </p:cNvPr>
          <p:cNvSpPr/>
          <p:nvPr/>
        </p:nvSpPr>
        <p:spPr>
          <a:xfrm>
            <a:off x="7072770" y="3195209"/>
            <a:ext cx="4733419" cy="1754326"/>
          </a:xfrm>
          <a:prstGeom prst="rect">
            <a:avLst/>
          </a:prstGeom>
        </p:spPr>
        <p:txBody>
          <a:bodyPr wrap="square">
            <a:spAutoFit/>
          </a:bodyPr>
          <a:lstStyle/>
          <a:p>
            <a:pPr>
              <a:spcAft>
                <a:spcPts val="600"/>
              </a:spcAft>
              <a:defRPr/>
            </a:pPr>
            <a:r>
              <a:rPr lang="fr-FR" sz="1400" dirty="0">
                <a:cs typeface="Segoe UI" panose="020B0502040204020203" pitchFamily="34" charset="0"/>
              </a:rPr>
              <a:t>Inclue toutes les </a:t>
            </a:r>
            <a:r>
              <a:rPr lang="fr-FR" sz="1400" dirty="0">
                <a:solidFill>
                  <a:srgbClr val="007ACD"/>
                </a:solidFill>
                <a:latin typeface="Segoe UI Semibold" panose="020B0702040204020203" pitchFamily="34" charset="0"/>
                <a:cs typeface="Segoe UI Semibold" panose="020B0702040204020203" pitchFamily="34" charset="0"/>
              </a:rPr>
              <a:t>fonctionnalités récentes de JavaScript </a:t>
            </a:r>
            <a:r>
              <a:rPr lang="fr-FR" sz="1400" dirty="0">
                <a:latin typeface="Segoe UI" panose="020B0502040204020203" pitchFamily="34" charset="0"/>
                <a:cs typeface="Segoe UI" panose="020B0502040204020203" pitchFamily="34" charset="0"/>
              </a:rPr>
              <a:t>et permet d’apporter plus rapidement les dernières avancées JavaScript (celles </a:t>
            </a:r>
            <a:r>
              <a:rPr lang="fr-FR" sz="1400" dirty="0">
                <a:solidFill>
                  <a:srgbClr val="007ACD"/>
                </a:solidFill>
                <a:latin typeface="Segoe UI Semibold" panose="020B0702040204020203" pitchFamily="34" charset="0"/>
                <a:cs typeface="Segoe UI Semibold" panose="020B0702040204020203" pitchFamily="34" charset="0"/>
              </a:rPr>
              <a:t>du futur!) </a:t>
            </a:r>
            <a:r>
              <a:rPr lang="fr-FR" sz="1400" dirty="0">
                <a:latin typeface="Segoe UI" panose="020B0502040204020203" pitchFamily="34" charset="0"/>
                <a:cs typeface="Segoe UI" panose="020B0502040204020203" pitchFamily="34" charset="0"/>
              </a:rPr>
              <a:t>tout en s’exécutant avec du « vieux code »</a:t>
            </a:r>
          </a:p>
          <a:p>
            <a:pPr>
              <a:spcAft>
                <a:spcPts val="600"/>
              </a:spcAft>
              <a:defRPr/>
            </a:pPr>
            <a:endParaRPr lang="fr-FR" sz="1400" dirty="0">
              <a:solidFill>
                <a:srgbClr val="D24726"/>
              </a:solidFill>
              <a:latin typeface="Segoe UI Semibold" panose="020B0702040204020203" pitchFamily="34" charset="0"/>
              <a:cs typeface="Segoe UI Semibold" panose="020B0702040204020203" pitchFamily="34" charset="0"/>
            </a:endParaRPr>
          </a:p>
          <a:p>
            <a:pPr>
              <a:spcAft>
                <a:spcPts val="600"/>
              </a:spcAft>
              <a:defRPr/>
            </a:pPr>
            <a:r>
              <a:rPr lang="fr-FR" sz="1400" dirty="0">
                <a:cs typeface="Segoe UI" panose="020B0502040204020203" pitchFamily="34" charset="0"/>
              </a:rPr>
              <a:t>Possède une </a:t>
            </a:r>
            <a:r>
              <a:rPr lang="fr-FR" sz="1400" dirty="0">
                <a:solidFill>
                  <a:srgbClr val="007ACD"/>
                </a:solidFill>
                <a:latin typeface="Segoe UI Semibold" panose="020B0702040204020203" pitchFamily="34" charset="0"/>
                <a:cs typeface="Segoe UI Semibold" panose="020B0702040204020203" pitchFamily="34" charset="0"/>
              </a:rPr>
              <a:t>syntaxe proche de Java / C++</a:t>
            </a:r>
            <a:r>
              <a:rPr lang="fr-FR" sz="1400" dirty="0">
                <a:solidFill>
                  <a:srgbClr val="007ACD"/>
                </a:solidFill>
                <a:cs typeface="Segoe UI" panose="020B0502040204020203" pitchFamily="34" charset="0"/>
              </a:rPr>
              <a:t>, </a:t>
            </a:r>
            <a:r>
              <a:rPr lang="fr-FR" sz="1400" dirty="0">
                <a:cs typeface="Segoe UI" panose="020B0502040204020203" pitchFamily="34" charset="0"/>
              </a:rPr>
              <a:t>onc facile à appréhender</a:t>
            </a:r>
            <a:endParaRPr lang="en-US" sz="1400" dirty="0"/>
          </a:p>
        </p:txBody>
      </p:sp>
      <p:sp>
        <p:nvSpPr>
          <p:cNvPr id="7" name="Espace réservé de la date 6">
            <a:extLst>
              <a:ext uri="{FF2B5EF4-FFF2-40B4-BE49-F238E27FC236}">
                <a16:creationId xmlns:a16="http://schemas.microsoft.com/office/drawing/2014/main" id="{8193D42D-296B-4047-AEF0-CA0223584504}"/>
              </a:ext>
            </a:extLst>
          </p:cNvPr>
          <p:cNvSpPr>
            <a:spLocks noGrp="1"/>
          </p:cNvSpPr>
          <p:nvPr>
            <p:ph type="dt" sz="half" idx="2"/>
          </p:nvPr>
        </p:nvSpPr>
        <p:spPr/>
        <p:txBody>
          <a:bodyPr/>
          <a:lstStyle/>
          <a:p>
            <a:pPr rtl="0"/>
            <a:fld id="{11DD5D29-415E-4B2B-B868-9657ADADCAD9}" type="datetime1">
              <a:rPr lang="fr-FR" noProof="0" smtClean="0"/>
              <a:t>28/06/2020</a:t>
            </a:fld>
            <a:endParaRPr lang="fr-FR" noProof="0" dirty="0"/>
          </a:p>
        </p:txBody>
      </p:sp>
      <p:sp>
        <p:nvSpPr>
          <p:cNvPr id="9" name="Espace réservé du pied de page 8">
            <a:extLst>
              <a:ext uri="{FF2B5EF4-FFF2-40B4-BE49-F238E27FC236}">
                <a16:creationId xmlns:a16="http://schemas.microsoft.com/office/drawing/2014/main" id="{A6D2977D-D8A3-4352-8A01-F8C31324F7C5}"/>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10" name="Espace réservé du numéro de diapositive 9">
            <a:extLst>
              <a:ext uri="{FF2B5EF4-FFF2-40B4-BE49-F238E27FC236}">
                <a16:creationId xmlns:a16="http://schemas.microsoft.com/office/drawing/2014/main" id="{4280B374-C175-4A4B-9204-7623356C8930}"/>
              </a:ext>
            </a:extLst>
          </p:cNvPr>
          <p:cNvSpPr>
            <a:spLocks noGrp="1"/>
          </p:cNvSpPr>
          <p:nvPr>
            <p:ph type="sldNum" sz="quarter" idx="4"/>
          </p:nvPr>
        </p:nvSpPr>
        <p:spPr/>
        <p:txBody>
          <a:bodyPr/>
          <a:lstStyle/>
          <a:p>
            <a:pPr rtl="0"/>
            <a:fld id="{9860EDB8-5305-433F-BE41-D7A86D811DB3}" type="slidenum">
              <a:rPr lang="fr-FR" noProof="0" smtClean="0"/>
              <a:pPr rtl="0"/>
              <a:t>4</a:t>
            </a:fld>
            <a:endParaRPr lang="fr-FR" noProof="0" dirty="0"/>
          </a:p>
        </p:txBody>
      </p:sp>
    </p:spTree>
    <p:extLst>
      <p:ext uri="{BB962C8B-B14F-4D97-AF65-F5344CB8AC3E}">
        <p14:creationId xmlns:p14="http://schemas.microsoft.com/office/powerpoint/2010/main" val="2921037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4" end="4"/>
                                            </p:txEl>
                                          </p:spTgt>
                                        </p:tgtEl>
                                        <p:attrNameLst>
                                          <p:attrName>style.visibility</p:attrName>
                                        </p:attrNameLst>
                                      </p:cBhvr>
                                      <p:to>
                                        <p:strVal val="visible"/>
                                      </p:to>
                                    </p:set>
                                    <p:animEffect transition="in" filter="fade">
                                      <p:cBhvr>
                                        <p:cTn id="7" dur="500"/>
                                        <p:tgtEl>
                                          <p:spTgt spid="3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pRg st="5" end="5"/>
                                            </p:txEl>
                                          </p:spTgt>
                                        </p:tgtEl>
                                        <p:attrNameLst>
                                          <p:attrName>style.visibility</p:attrName>
                                        </p:attrNameLst>
                                      </p:cBhvr>
                                      <p:to>
                                        <p:strVal val="visible"/>
                                      </p:to>
                                    </p:set>
                                    <p:animEffect transition="in" filter="fade">
                                      <p:cBhvr>
                                        <p:cTn id="10" dur="500"/>
                                        <p:tgtEl>
                                          <p:spTgt spid="3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pRg st="6" end="6"/>
                                            </p:txEl>
                                          </p:spTgt>
                                        </p:tgtEl>
                                        <p:attrNameLst>
                                          <p:attrName>style.visibility</p:attrName>
                                        </p:attrNameLst>
                                      </p:cBhvr>
                                      <p:to>
                                        <p:strVal val="visible"/>
                                      </p:to>
                                    </p:set>
                                    <p:animEffect transition="in" filter="fade">
                                      <p:cBhvr>
                                        <p:cTn id="13" dur="500"/>
                                        <p:tgtEl>
                                          <p:spTgt spid="38">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en-US" dirty="0"/>
              <a:t>11.4- Options de compilation</a:t>
            </a:r>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a:xfrm>
            <a:off x="539495" y="1435607"/>
            <a:ext cx="6320805" cy="4521841"/>
          </a:xfrm>
        </p:spPr>
        <p:txBody>
          <a:bodyPr>
            <a:normAutofit fontScale="85000" lnSpcReduction="20000"/>
          </a:bodyPr>
          <a:lstStyle/>
          <a:p>
            <a:r>
              <a:rPr lang="fr-FR" dirty="0"/>
              <a:t>Les tests d’intégration peuvent nous révéler des surprises!</a:t>
            </a:r>
          </a:p>
          <a:p>
            <a:pPr marL="285750" indent="-285750">
              <a:buFont typeface="Arial" panose="020B0604020202020204" pitchFamily="34" charset="0"/>
              <a:buChar char="•"/>
            </a:pPr>
            <a:r>
              <a:rPr lang="fr-FR" dirty="0"/>
              <a:t>Souvent, les unités individuelles sont parfaites (les deux tiroirs s'ouvrent correctement séparément), mais l’intégration plante!</a:t>
            </a:r>
          </a:p>
          <a:p>
            <a:pPr marL="285750" indent="-285750">
              <a:buFont typeface="Arial" panose="020B0604020202020204" pitchFamily="34" charset="0"/>
              <a:buChar char="•"/>
            </a:pPr>
            <a:endParaRPr lang="fr-FR" dirty="0"/>
          </a:p>
          <a:p>
            <a:r>
              <a:rPr lang="fr-FR" dirty="0"/>
              <a:t>Lorsque vous installez un package qui sera intégré à votre ensemble de production, vous devez utiliser </a:t>
            </a:r>
          </a:p>
          <a:p>
            <a:r>
              <a:rPr lang="fr-FR" b="1" dirty="0">
                <a:solidFill>
                  <a:srgbClr val="0070C0"/>
                </a:solidFill>
              </a:rPr>
              <a:t>	</a:t>
            </a:r>
            <a:r>
              <a:rPr lang="fr-FR" b="1" dirty="0" err="1">
                <a:solidFill>
                  <a:srgbClr val="0070C0"/>
                </a:solidFill>
              </a:rPr>
              <a:t>npm</a:t>
            </a:r>
            <a:r>
              <a:rPr lang="fr-FR" b="1" dirty="0">
                <a:solidFill>
                  <a:srgbClr val="0070C0"/>
                </a:solidFill>
              </a:rPr>
              <a:t> </a:t>
            </a:r>
            <a:r>
              <a:rPr lang="fr-FR" b="1" dirty="0" err="1">
                <a:solidFill>
                  <a:srgbClr val="0070C0"/>
                </a:solidFill>
              </a:rPr>
              <a:t>install</a:t>
            </a:r>
            <a:r>
              <a:rPr lang="fr-FR" b="1" dirty="0">
                <a:solidFill>
                  <a:srgbClr val="0070C0"/>
                </a:solidFill>
              </a:rPr>
              <a:t> –</a:t>
            </a:r>
            <a:r>
              <a:rPr lang="fr-FR" b="1" dirty="0" err="1">
                <a:solidFill>
                  <a:srgbClr val="0070C0"/>
                </a:solidFill>
              </a:rPr>
              <a:t>save</a:t>
            </a:r>
            <a:r>
              <a:rPr lang="fr-FR" b="1" dirty="0">
                <a:solidFill>
                  <a:srgbClr val="0070C0"/>
                </a:solidFill>
              </a:rPr>
              <a:t> [</a:t>
            </a:r>
            <a:r>
              <a:rPr lang="fr-FR" b="1" dirty="0" err="1">
                <a:solidFill>
                  <a:srgbClr val="0070C0"/>
                </a:solidFill>
              </a:rPr>
              <a:t>nom_de_pakege</a:t>
            </a:r>
            <a:r>
              <a:rPr lang="fr-FR" b="1" dirty="0">
                <a:solidFill>
                  <a:srgbClr val="0070C0"/>
                </a:solidFill>
              </a:rPr>
              <a:t>] </a:t>
            </a:r>
          </a:p>
          <a:p>
            <a:r>
              <a:rPr lang="fr-FR" dirty="0"/>
              <a:t>Si vous installez un package de développement (par exemple un testeur de bibliothèques, etc.), vous devez utiliser </a:t>
            </a:r>
          </a:p>
          <a:p>
            <a:r>
              <a:rPr lang="fr-FR" b="1" dirty="0">
                <a:solidFill>
                  <a:srgbClr val="0070C0"/>
                </a:solidFill>
              </a:rPr>
              <a:t>	</a:t>
            </a:r>
            <a:r>
              <a:rPr lang="fr-FR" b="1" dirty="0" err="1">
                <a:solidFill>
                  <a:srgbClr val="0070C0"/>
                </a:solidFill>
              </a:rPr>
              <a:t>npm</a:t>
            </a:r>
            <a:r>
              <a:rPr lang="fr-FR" b="1" dirty="0">
                <a:solidFill>
                  <a:srgbClr val="0070C0"/>
                </a:solidFill>
              </a:rPr>
              <a:t> </a:t>
            </a:r>
            <a:r>
              <a:rPr lang="fr-FR" b="1" dirty="0" err="1">
                <a:solidFill>
                  <a:srgbClr val="0070C0"/>
                </a:solidFill>
              </a:rPr>
              <a:t>install</a:t>
            </a:r>
            <a:r>
              <a:rPr lang="fr-FR" b="1" dirty="0">
                <a:solidFill>
                  <a:srgbClr val="0070C0"/>
                </a:solidFill>
              </a:rPr>
              <a:t> --</a:t>
            </a:r>
            <a:r>
              <a:rPr lang="fr-FR" b="1" dirty="0" err="1">
                <a:solidFill>
                  <a:srgbClr val="0070C0"/>
                </a:solidFill>
              </a:rPr>
              <a:t>save</a:t>
            </a:r>
            <a:r>
              <a:rPr lang="fr-FR" b="1" dirty="0">
                <a:solidFill>
                  <a:srgbClr val="0070C0"/>
                </a:solidFill>
              </a:rPr>
              <a:t>-dev [</a:t>
            </a:r>
            <a:r>
              <a:rPr lang="fr-FR" b="1" dirty="0" err="1">
                <a:solidFill>
                  <a:srgbClr val="0070C0"/>
                </a:solidFill>
              </a:rPr>
              <a:t>nom_de_pakege</a:t>
            </a:r>
            <a:r>
              <a:rPr lang="fr-FR" b="1" dirty="0">
                <a:solidFill>
                  <a:srgbClr val="0070C0"/>
                </a:solidFill>
              </a:rPr>
              <a:t>]</a:t>
            </a:r>
          </a:p>
          <a:p>
            <a:endParaRPr lang="fr-FR" b="1" dirty="0">
              <a:solidFill>
                <a:srgbClr val="0070C0"/>
              </a:solidFill>
            </a:endParaRPr>
          </a:p>
          <a:p>
            <a:r>
              <a:rPr lang="fr-FR" dirty="0"/>
              <a:t>Penser à rejouter l’option </a:t>
            </a:r>
            <a:r>
              <a:rPr lang="fr-FR" b="1" dirty="0">
                <a:solidFill>
                  <a:srgbClr val="007ACD"/>
                </a:solidFill>
              </a:rPr>
              <a:t>–g</a:t>
            </a:r>
            <a:r>
              <a:rPr lang="fr-FR" dirty="0"/>
              <a:t> pour avoir ces packages accessibles globalement ainsi que leurs exécutables</a:t>
            </a:r>
          </a:p>
          <a:p>
            <a:pPr marL="285750" indent="-285750">
              <a:buFont typeface="Arial" panose="020B0604020202020204" pitchFamily="34" charset="0"/>
              <a:buChar char="•"/>
            </a:pPr>
            <a:r>
              <a:rPr lang="fr-FR" dirty="0"/>
              <a:t>Sinon l’accès en local vers les binaires sera sous le chemin </a:t>
            </a:r>
          </a:p>
          <a:p>
            <a:r>
              <a:rPr lang="fr-FR" b="1" dirty="0">
                <a:solidFill>
                  <a:srgbClr val="0070C0"/>
                </a:solidFill>
              </a:rPr>
              <a:t>	./</a:t>
            </a:r>
            <a:r>
              <a:rPr lang="fr-FR" b="1" dirty="0" err="1">
                <a:solidFill>
                  <a:srgbClr val="0070C0"/>
                </a:solidFill>
              </a:rPr>
              <a:t>node_modules</a:t>
            </a:r>
            <a:r>
              <a:rPr lang="fr-FR" b="1" dirty="0">
                <a:solidFill>
                  <a:srgbClr val="0070C0"/>
                </a:solidFill>
              </a:rPr>
              <a:t>/.bin/[</a:t>
            </a:r>
            <a:r>
              <a:rPr lang="fr-FR" b="1" dirty="0" err="1">
                <a:solidFill>
                  <a:srgbClr val="0070C0"/>
                </a:solidFill>
              </a:rPr>
              <a:t>nom_de_module</a:t>
            </a:r>
            <a:r>
              <a:rPr lang="fr-FR" b="1" dirty="0">
                <a:solidFill>
                  <a:srgbClr val="0070C0"/>
                </a:solidFill>
              </a:rPr>
              <a:t>]</a:t>
            </a:r>
            <a:endParaRPr lang="fr-FR" dirty="0"/>
          </a:p>
          <a:p>
            <a:pPr marL="285750" indent="-285750">
              <a:buFont typeface="Arial" panose="020B0604020202020204" pitchFamily="34" charset="0"/>
              <a:buChar char="•"/>
            </a:pPr>
            <a:endParaRPr lang="fr-FR" dirty="0"/>
          </a:p>
        </p:txBody>
      </p:sp>
      <p:sp>
        <p:nvSpPr>
          <p:cNvPr id="2" name="Espace réservé de la date 1">
            <a:extLst>
              <a:ext uri="{FF2B5EF4-FFF2-40B4-BE49-F238E27FC236}">
                <a16:creationId xmlns:a16="http://schemas.microsoft.com/office/drawing/2014/main" id="{356F9DE9-2C49-4976-8D17-5BDB549FA2DF}"/>
              </a:ext>
            </a:extLst>
          </p:cNvPr>
          <p:cNvSpPr>
            <a:spLocks noGrp="1"/>
          </p:cNvSpPr>
          <p:nvPr>
            <p:ph type="dt" sz="half" idx="2"/>
          </p:nvPr>
        </p:nvSpPr>
        <p:spPr/>
        <p:txBody>
          <a:bodyPr/>
          <a:lstStyle/>
          <a:p>
            <a:pPr rtl="0"/>
            <a:fld id="{7FBD05D6-2616-4B4C-935E-241595C52692}"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5DCDED00-DD1D-413F-83C1-948D79199429}"/>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29237F91-EAE5-48DC-AFDD-7E32338E1326}"/>
              </a:ext>
            </a:extLst>
          </p:cNvPr>
          <p:cNvSpPr>
            <a:spLocks noGrp="1"/>
          </p:cNvSpPr>
          <p:nvPr>
            <p:ph type="sldNum" sz="quarter" idx="4"/>
          </p:nvPr>
        </p:nvSpPr>
        <p:spPr/>
        <p:txBody>
          <a:bodyPr/>
          <a:lstStyle/>
          <a:p>
            <a:pPr rtl="0"/>
            <a:fld id="{9860EDB8-5305-433F-BE41-D7A86D811DB3}" type="slidenum">
              <a:rPr lang="fr-FR" noProof="0" smtClean="0"/>
              <a:pPr rtl="0"/>
              <a:t>40</a:t>
            </a:fld>
            <a:endParaRPr lang="fr-FR" noProof="0" dirty="0"/>
          </a:p>
        </p:txBody>
      </p:sp>
      <p:pic>
        <p:nvPicPr>
          <p:cNvPr id="6146" name="Picture 2" descr="Integration tests are important">
            <a:extLst>
              <a:ext uri="{FF2B5EF4-FFF2-40B4-BE49-F238E27FC236}">
                <a16:creationId xmlns:a16="http://schemas.microsoft.com/office/drawing/2014/main" id="{3C51AE1F-45FE-4501-9207-3C21FD9F5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300" y="1441452"/>
            <a:ext cx="4644038" cy="46440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FD66EA8-6F45-4110-9580-D7D44C403483}"/>
              </a:ext>
            </a:extLst>
          </p:cNvPr>
          <p:cNvSpPr/>
          <p:nvPr/>
        </p:nvSpPr>
        <p:spPr>
          <a:xfrm>
            <a:off x="6705601" y="1308100"/>
            <a:ext cx="483476" cy="4940300"/>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6BF381-F605-4F86-8011-2220F72F7FE5}"/>
              </a:ext>
            </a:extLst>
          </p:cNvPr>
          <p:cNvSpPr/>
          <p:nvPr/>
        </p:nvSpPr>
        <p:spPr>
          <a:xfrm flipH="1">
            <a:off x="10988565" y="1226377"/>
            <a:ext cx="663937" cy="4940300"/>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500"/>
                                        <p:tgtEl>
                                          <p:spTgt spid="5">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26DCA-329B-4439-A70A-FA46EA2868F2}"/>
              </a:ext>
            </a:extLst>
          </p:cNvPr>
          <p:cNvSpPr>
            <a:spLocks noGrp="1"/>
          </p:cNvSpPr>
          <p:nvPr>
            <p:ph type="title"/>
          </p:nvPr>
        </p:nvSpPr>
        <p:spPr/>
        <p:txBody>
          <a:bodyPr/>
          <a:lstStyle/>
          <a:p>
            <a:r>
              <a:rPr lang="en-US" dirty="0"/>
              <a:t>11.5- </a:t>
            </a:r>
            <a:r>
              <a:rPr lang="fr-FR" dirty="0"/>
              <a:t>Intégration avec des outils de </a:t>
            </a:r>
            <a:r>
              <a:rPr lang="fr-FR" dirty="0" err="1"/>
              <a:t>build</a:t>
            </a:r>
            <a:r>
              <a:rPr lang="fr-FR" dirty="0"/>
              <a:t> (exemple de Webpack)</a:t>
            </a:r>
            <a:endParaRPr lang="en-US" dirty="0"/>
          </a:p>
        </p:txBody>
      </p:sp>
      <p:sp>
        <p:nvSpPr>
          <p:cNvPr id="3" name="Espace réservé du contenu 2">
            <a:extLst>
              <a:ext uri="{FF2B5EF4-FFF2-40B4-BE49-F238E27FC236}">
                <a16:creationId xmlns:a16="http://schemas.microsoft.com/office/drawing/2014/main" id="{863B42C0-8420-4A48-ACCA-1DF91F8DF6AF}"/>
              </a:ext>
            </a:extLst>
          </p:cNvPr>
          <p:cNvSpPr>
            <a:spLocks noGrp="1"/>
          </p:cNvSpPr>
          <p:nvPr>
            <p:ph sz="quarter" idx="10"/>
          </p:nvPr>
        </p:nvSpPr>
        <p:spPr>
          <a:xfrm>
            <a:off x="539495" y="1435607"/>
            <a:ext cx="7185607" cy="4521841"/>
          </a:xfrm>
        </p:spPr>
        <p:txBody>
          <a:bodyPr>
            <a:normAutofit fontScale="92500" lnSpcReduction="20000"/>
          </a:bodyPr>
          <a:lstStyle/>
          <a:p>
            <a:r>
              <a:rPr lang="fr-FR" dirty="0"/>
              <a:t>Nous allons maintenant préparer le terrain pour webpack</a:t>
            </a:r>
          </a:p>
          <a:p>
            <a:r>
              <a:rPr lang="fr-FR" b="1" dirty="0" err="1">
                <a:solidFill>
                  <a:srgbClr val="007ACD"/>
                </a:solidFill>
              </a:rPr>
              <a:t>npm</a:t>
            </a:r>
            <a:r>
              <a:rPr lang="fr-FR" b="1" dirty="0">
                <a:solidFill>
                  <a:srgbClr val="007ACD"/>
                </a:solidFill>
              </a:rPr>
              <a:t> </a:t>
            </a:r>
            <a:r>
              <a:rPr lang="fr-FR" b="1" dirty="0" err="1">
                <a:solidFill>
                  <a:srgbClr val="007ACD"/>
                </a:solidFill>
              </a:rPr>
              <a:t>install</a:t>
            </a:r>
            <a:r>
              <a:rPr lang="fr-FR" b="1" dirty="0">
                <a:solidFill>
                  <a:srgbClr val="007ACD"/>
                </a:solidFill>
              </a:rPr>
              <a:t> --</a:t>
            </a:r>
            <a:r>
              <a:rPr lang="fr-FR" b="1" dirty="0" err="1">
                <a:solidFill>
                  <a:srgbClr val="007ACD"/>
                </a:solidFill>
              </a:rPr>
              <a:t>save</a:t>
            </a:r>
            <a:r>
              <a:rPr lang="fr-FR" b="1" dirty="0">
                <a:solidFill>
                  <a:srgbClr val="007ACD"/>
                </a:solidFill>
              </a:rPr>
              <a:t>-dev </a:t>
            </a:r>
            <a:r>
              <a:rPr lang="fr-FR" b="1" dirty="0" err="1">
                <a:solidFill>
                  <a:srgbClr val="007ACD"/>
                </a:solidFill>
              </a:rPr>
              <a:t>ts</a:t>
            </a:r>
            <a:r>
              <a:rPr lang="fr-FR" b="1" dirty="0">
                <a:solidFill>
                  <a:srgbClr val="007ACD"/>
                </a:solidFill>
              </a:rPr>
              <a:t>-loader</a:t>
            </a:r>
          </a:p>
          <a:p>
            <a:pPr marL="285750" indent="-285750">
              <a:buFont typeface="Arial" panose="020B0604020202020204" pitchFamily="34" charset="0"/>
              <a:buChar char="•"/>
            </a:pPr>
            <a:r>
              <a:rPr lang="fr-FR" dirty="0"/>
              <a:t>Comme étape suivante, nous allons installer webpack directement</a:t>
            </a:r>
          </a:p>
          <a:p>
            <a:r>
              <a:rPr lang="fr-FR" b="1" dirty="0" err="1">
                <a:solidFill>
                  <a:srgbClr val="007ACD"/>
                </a:solidFill>
              </a:rPr>
              <a:t>npm</a:t>
            </a:r>
            <a:r>
              <a:rPr lang="fr-FR" b="1" dirty="0">
                <a:solidFill>
                  <a:srgbClr val="007ACD"/>
                </a:solidFill>
              </a:rPr>
              <a:t> </a:t>
            </a:r>
            <a:r>
              <a:rPr lang="fr-FR" b="1" dirty="0" err="1">
                <a:solidFill>
                  <a:srgbClr val="007ACD"/>
                </a:solidFill>
              </a:rPr>
              <a:t>install</a:t>
            </a:r>
            <a:r>
              <a:rPr lang="fr-FR" b="1" dirty="0">
                <a:solidFill>
                  <a:srgbClr val="007ACD"/>
                </a:solidFill>
              </a:rPr>
              <a:t> --</a:t>
            </a:r>
            <a:r>
              <a:rPr lang="fr-FR" b="1" dirty="0" err="1">
                <a:solidFill>
                  <a:srgbClr val="007ACD"/>
                </a:solidFill>
              </a:rPr>
              <a:t>save</a:t>
            </a:r>
            <a:r>
              <a:rPr lang="fr-FR" b="1" dirty="0">
                <a:solidFill>
                  <a:srgbClr val="007ACD"/>
                </a:solidFill>
              </a:rPr>
              <a:t>-dev webpack</a:t>
            </a:r>
          </a:p>
          <a:p>
            <a:pPr marL="285750" indent="-285750">
              <a:buFont typeface="Arial" panose="020B0604020202020204" pitchFamily="34" charset="0"/>
              <a:buChar char="•"/>
            </a:pPr>
            <a:r>
              <a:rPr lang="fr-FR" dirty="0"/>
              <a:t>Webpack utilise l’outil </a:t>
            </a:r>
            <a:r>
              <a:rPr lang="fr-FR" dirty="0" err="1"/>
              <a:t>ts</a:t>
            </a:r>
            <a:r>
              <a:rPr lang="fr-FR" dirty="0"/>
              <a:t>-loader et ce dernier, lui-même utilise TypeScript</a:t>
            </a:r>
          </a:p>
          <a:p>
            <a:pPr marL="285750" indent="-285750">
              <a:buFont typeface="Arial" panose="020B0604020202020204" pitchFamily="34" charset="0"/>
              <a:buChar char="•"/>
            </a:pPr>
            <a:r>
              <a:rPr lang="fr-FR" dirty="0"/>
              <a:t>Webpack a besoin d’un fichier de configuration propre à lui qui appelle </a:t>
            </a:r>
            <a:r>
              <a:rPr lang="fr-FR" b="1" dirty="0">
                <a:solidFill>
                  <a:srgbClr val="007ACD"/>
                </a:solidFill>
              </a:rPr>
              <a:t>webpack.config.js</a:t>
            </a:r>
          </a:p>
          <a:p>
            <a:r>
              <a:rPr lang="fr-FR" dirty="0"/>
              <a:t>Nous allons maintenant remplir un nombre de paramètres dans le fichier Template de configuration propre  à webpack. Ces paramètres incluent:</a:t>
            </a:r>
          </a:p>
          <a:p>
            <a:pPr marL="285750" indent="-285750">
              <a:buFont typeface="Arial" panose="020B0604020202020204" pitchFamily="34" charset="0"/>
              <a:buChar char="•"/>
            </a:pPr>
            <a:r>
              <a:rPr lang="fr-FR" dirty="0"/>
              <a:t>le dossier </a:t>
            </a:r>
            <a:r>
              <a:rPr lang="fr-FR" dirty="0">
                <a:solidFill>
                  <a:srgbClr val="007ACD"/>
                </a:solidFill>
              </a:rPr>
              <a:t>source</a:t>
            </a:r>
            <a:r>
              <a:rPr lang="fr-FR" dirty="0"/>
              <a:t> et celui </a:t>
            </a:r>
            <a:r>
              <a:rPr lang="fr-FR" dirty="0">
                <a:solidFill>
                  <a:srgbClr val="007ACD"/>
                </a:solidFill>
              </a:rPr>
              <a:t>destination</a:t>
            </a:r>
            <a:r>
              <a:rPr lang="fr-FR" dirty="0"/>
              <a:t>, </a:t>
            </a:r>
          </a:p>
          <a:p>
            <a:pPr marL="285750" indent="-285750">
              <a:buFont typeface="Arial" panose="020B0604020202020204" pitchFamily="34" charset="0"/>
              <a:buChar char="•"/>
            </a:pPr>
            <a:r>
              <a:rPr lang="fr-FR" dirty="0"/>
              <a:t>les </a:t>
            </a:r>
            <a:r>
              <a:rPr lang="fr-FR" dirty="0">
                <a:solidFill>
                  <a:srgbClr val="007ACD"/>
                </a:solidFill>
              </a:rPr>
              <a:t>extensions</a:t>
            </a:r>
            <a:r>
              <a:rPr lang="fr-FR" dirty="0"/>
              <a:t> à considérer parmi les fichiers du projet, </a:t>
            </a:r>
          </a:p>
          <a:p>
            <a:pPr marL="285750" indent="-285750">
              <a:buFont typeface="Arial" panose="020B0604020202020204" pitchFamily="34" charset="0"/>
              <a:buChar char="•"/>
            </a:pPr>
            <a:r>
              <a:rPr lang="fr-FR" dirty="0"/>
              <a:t>le fichier de </a:t>
            </a:r>
            <a:r>
              <a:rPr lang="fr-FR" dirty="0">
                <a:solidFill>
                  <a:srgbClr val="007ACD"/>
                </a:solidFill>
              </a:rPr>
              <a:t>démarrage</a:t>
            </a:r>
            <a:r>
              <a:rPr lang="fr-FR" dirty="0"/>
              <a:t> de la solution (notre app.js), </a:t>
            </a:r>
          </a:p>
          <a:p>
            <a:pPr marL="285750" indent="-285750">
              <a:buFont typeface="Arial" panose="020B0604020202020204" pitchFamily="34" charset="0"/>
              <a:buChar char="•"/>
            </a:pPr>
            <a:r>
              <a:rPr lang="fr-FR" dirty="0"/>
              <a:t>notre </a:t>
            </a:r>
            <a:r>
              <a:rPr lang="fr-FR" dirty="0">
                <a:solidFill>
                  <a:srgbClr val="007ACD"/>
                </a:solidFill>
              </a:rPr>
              <a:t>loader</a:t>
            </a:r>
            <a:r>
              <a:rPr lang="fr-FR" dirty="0"/>
              <a:t> utilisé, etc.</a:t>
            </a:r>
          </a:p>
          <a:p>
            <a:r>
              <a:rPr lang="fr-FR" dirty="0"/>
              <a:t>Le lancement de la commande </a:t>
            </a:r>
            <a:r>
              <a:rPr lang="fr-FR" dirty="0">
                <a:solidFill>
                  <a:srgbClr val="007ACD"/>
                </a:solidFill>
              </a:rPr>
              <a:t>webpack</a:t>
            </a:r>
            <a:r>
              <a:rPr lang="fr-FR" dirty="0"/>
              <a:t> </a:t>
            </a:r>
            <a:r>
              <a:rPr lang="fr-FR" dirty="0">
                <a:sym typeface="Wingdings" panose="05000000000000000000" pitchFamily="2" charset="2"/>
              </a:rPr>
              <a:t> un </a:t>
            </a:r>
            <a:r>
              <a:rPr lang="fr-FR" b="1" dirty="0">
                <a:solidFill>
                  <a:srgbClr val="007ACD"/>
                </a:solidFill>
                <a:sym typeface="Wingdings" panose="05000000000000000000" pitchFamily="2" charset="2"/>
              </a:rPr>
              <a:t>seul fichier JS </a:t>
            </a:r>
            <a:r>
              <a:rPr lang="fr-FR" dirty="0">
                <a:sym typeface="Wingdings" panose="05000000000000000000" pitchFamily="2" charset="2"/>
              </a:rPr>
              <a:t>généré</a:t>
            </a:r>
            <a:endParaRPr lang="fr-FR" dirty="0"/>
          </a:p>
          <a:p>
            <a:endParaRPr lang="fr-FR" dirty="0"/>
          </a:p>
          <a:p>
            <a:endParaRPr lang="fr-FR" dirty="0"/>
          </a:p>
        </p:txBody>
      </p:sp>
      <p:sp>
        <p:nvSpPr>
          <p:cNvPr id="4" name="Espace réservé de la date 3">
            <a:extLst>
              <a:ext uri="{FF2B5EF4-FFF2-40B4-BE49-F238E27FC236}">
                <a16:creationId xmlns:a16="http://schemas.microsoft.com/office/drawing/2014/main" id="{93B1F9AE-85EE-4453-8B46-61DD2E1E72FE}"/>
              </a:ext>
            </a:extLst>
          </p:cNvPr>
          <p:cNvSpPr>
            <a:spLocks noGrp="1"/>
          </p:cNvSpPr>
          <p:nvPr>
            <p:ph type="dt" sz="half" idx="2"/>
          </p:nvPr>
        </p:nvSpPr>
        <p:spPr/>
        <p:txBody>
          <a:bodyPr/>
          <a:lstStyle/>
          <a:p>
            <a:pPr rtl="0"/>
            <a:fld id="{FAD3C3A8-62C4-487B-B2DF-B38D2FA9968D}"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7E5BACAC-EFCB-4349-B9B7-BF0FC32FC443}"/>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68A09269-9785-4D3E-ACEF-169D7E6998A4}"/>
              </a:ext>
            </a:extLst>
          </p:cNvPr>
          <p:cNvSpPr>
            <a:spLocks noGrp="1"/>
          </p:cNvSpPr>
          <p:nvPr>
            <p:ph type="sldNum" sz="quarter" idx="4"/>
          </p:nvPr>
        </p:nvSpPr>
        <p:spPr/>
        <p:txBody>
          <a:bodyPr/>
          <a:lstStyle/>
          <a:p>
            <a:pPr rtl="0"/>
            <a:fld id="{9860EDB8-5305-433F-BE41-D7A86D811DB3}" type="slidenum">
              <a:rPr lang="fr-FR" noProof="0" smtClean="0"/>
              <a:pPr rtl="0"/>
              <a:t>41</a:t>
            </a:fld>
            <a:endParaRPr lang="fr-FR" noProof="0" dirty="0"/>
          </a:p>
        </p:txBody>
      </p:sp>
      <p:sp>
        <p:nvSpPr>
          <p:cNvPr id="10" name="Rectangle 9">
            <a:extLst>
              <a:ext uri="{FF2B5EF4-FFF2-40B4-BE49-F238E27FC236}">
                <a16:creationId xmlns:a16="http://schemas.microsoft.com/office/drawing/2014/main" id="{EBCD6406-0AD4-4D28-94C1-F81D9DFB6FF6}"/>
              </a:ext>
            </a:extLst>
          </p:cNvPr>
          <p:cNvSpPr/>
          <p:nvPr/>
        </p:nvSpPr>
        <p:spPr>
          <a:xfrm>
            <a:off x="7725103" y="1620273"/>
            <a:ext cx="3779236" cy="40010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require</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path</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br>
              <a:rPr lang="fr-FR" sz="1200" dirty="0">
                <a:solidFill>
                  <a:srgbClr val="000000"/>
                </a:solidFill>
                <a:latin typeface="Consolas" panose="020B0609020204030204" pitchFamily="49" charset="0"/>
              </a:rPr>
            </a:br>
            <a:r>
              <a:rPr lang="fr-FR" sz="1200" dirty="0" err="1">
                <a:solidFill>
                  <a:srgbClr val="000000"/>
                </a:solidFill>
                <a:latin typeface="Consolas" panose="020B0609020204030204" pitchFamily="49" charset="0"/>
              </a:rPr>
              <a:t>module.exports</a:t>
            </a:r>
            <a:r>
              <a:rPr lang="fr-FR" sz="1200" dirty="0">
                <a:solidFill>
                  <a:srgbClr val="000000"/>
                </a:solidFill>
                <a:latin typeface="Consolas" panose="020B0609020204030204" pitchFamily="49" charset="0"/>
              </a:rPr>
              <a:t> = {</a:t>
            </a:r>
          </a:p>
          <a:p>
            <a:r>
              <a:rPr lang="fr-FR" sz="1200" dirty="0">
                <a:solidFill>
                  <a:srgbClr val="000000"/>
                </a:solidFill>
                <a:latin typeface="Consolas" panose="020B0609020204030204" pitchFamily="49" charset="0"/>
              </a:rPr>
              <a:t>  entry: </a:t>
            </a:r>
            <a:r>
              <a:rPr lang="fr-FR" sz="1200" dirty="0">
                <a:solidFill>
                  <a:srgbClr val="A31515"/>
                </a:solidFill>
                <a:latin typeface="Consolas" panose="020B0609020204030204" pitchFamily="49" charset="0"/>
              </a:rPr>
              <a:t>'./src/</a:t>
            </a:r>
            <a:r>
              <a:rPr lang="fr-FR" sz="1200" dirty="0" err="1">
                <a:solidFill>
                  <a:srgbClr val="A31515"/>
                </a:solidFill>
                <a:latin typeface="Consolas" panose="020B0609020204030204" pitchFamily="49" charset="0"/>
              </a:rPr>
              <a:t>script.ts</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module: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rules</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test:</a:t>
            </a:r>
            <a:r>
              <a:rPr lang="fr-FR" sz="1200" dirty="0">
                <a:solidFill>
                  <a:srgbClr val="811F3F"/>
                </a:solidFill>
                <a:latin typeface="Consolas" panose="020B0609020204030204" pitchFamily="49" charset="0"/>
              </a:rPr>
              <a:t> /\.</a:t>
            </a:r>
            <a:r>
              <a:rPr lang="fr-FR" sz="1200" dirty="0" err="1">
                <a:solidFill>
                  <a:srgbClr val="811F3F"/>
                </a:solidFill>
                <a:latin typeface="Consolas" panose="020B0609020204030204" pitchFamily="49" charset="0"/>
              </a:rPr>
              <a:t>tsx</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a:t>
            </a:r>
            <a:r>
              <a:rPr lang="fr-FR" sz="1200" dirty="0">
                <a:solidFill>
                  <a:srgbClr val="811F3F"/>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use: </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ts</a:t>
            </a:r>
            <a:r>
              <a:rPr lang="fr-FR" sz="1200" dirty="0">
                <a:solidFill>
                  <a:srgbClr val="A31515"/>
                </a:solidFill>
                <a:latin typeface="Consolas" panose="020B0609020204030204" pitchFamily="49" charset="0"/>
              </a:rPr>
              <a:t>-loader'</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exclude</a:t>
            </a:r>
            <a:r>
              <a:rPr lang="fr-FR" sz="1200" dirty="0">
                <a:solidFill>
                  <a:srgbClr val="000000"/>
                </a:solidFill>
                <a:latin typeface="Consolas" panose="020B0609020204030204" pitchFamily="49" charset="0"/>
              </a:rPr>
              <a:t>:</a:t>
            </a:r>
            <a:r>
              <a:rPr lang="fr-FR" sz="1200" dirty="0">
                <a:solidFill>
                  <a:srgbClr val="811F3F"/>
                </a:solidFill>
                <a:latin typeface="Consolas" panose="020B0609020204030204" pitchFamily="49" charset="0"/>
              </a:rPr>
              <a:t> /</a:t>
            </a:r>
            <a:r>
              <a:rPr lang="fr-FR" sz="1200" dirty="0" err="1">
                <a:solidFill>
                  <a:srgbClr val="811F3F"/>
                </a:solidFill>
                <a:latin typeface="Consolas" panose="020B0609020204030204" pitchFamily="49" charset="0"/>
              </a:rPr>
              <a:t>node_modules</a:t>
            </a:r>
            <a:r>
              <a:rPr lang="fr-FR" sz="1200" dirty="0">
                <a:solidFill>
                  <a:srgbClr val="811F3F"/>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resolve</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extensions: [ </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tsx</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ts</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js</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output: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filename</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'app.js'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path</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path.resolve</a:t>
            </a:r>
            <a:r>
              <a:rPr lang="fr-FR" sz="1200" dirty="0">
                <a:solidFill>
                  <a:srgbClr val="000000"/>
                </a:solidFill>
                <a:latin typeface="Consolas" panose="020B0609020204030204" pitchFamily="49" charset="0"/>
              </a:rPr>
              <a:t>(__</a:t>
            </a:r>
            <a:r>
              <a:rPr lang="fr-FR" sz="1200" dirty="0" err="1">
                <a:solidFill>
                  <a:srgbClr val="000000"/>
                </a:solidFill>
                <a:latin typeface="Consolas" panose="020B0609020204030204" pitchFamily="49" charset="0"/>
              </a:rPr>
              <a:t>dirname</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dist</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r>
              <a:rPr lang="fr-FR" sz="1400" dirty="0">
                <a:solidFill>
                  <a:srgbClr val="000000"/>
                </a:solidFill>
                <a:latin typeface="Consolas" panose="020B0609020204030204" pitchFamily="49" charset="0"/>
              </a:rPr>
              <a:t>;</a:t>
            </a:r>
          </a:p>
        </p:txBody>
      </p:sp>
      <p:sp>
        <p:nvSpPr>
          <p:cNvPr id="11" name="Rectangle 10">
            <a:extLst>
              <a:ext uri="{FF2B5EF4-FFF2-40B4-BE49-F238E27FC236}">
                <a16:creationId xmlns:a16="http://schemas.microsoft.com/office/drawing/2014/main" id="{B381B68C-6E46-4FFF-A796-AC4A943D8D98}"/>
              </a:ext>
            </a:extLst>
          </p:cNvPr>
          <p:cNvSpPr/>
          <p:nvPr/>
        </p:nvSpPr>
        <p:spPr>
          <a:xfrm>
            <a:off x="9434248" y="1250941"/>
            <a:ext cx="2128531" cy="369332"/>
          </a:xfrm>
          <a:prstGeom prst="rect">
            <a:avLst/>
          </a:prstGeom>
        </p:spPr>
        <p:txBody>
          <a:bodyPr wrap="none">
            <a:spAutoFit/>
          </a:bodyPr>
          <a:lstStyle/>
          <a:p>
            <a:r>
              <a:rPr lang="fr-FR" b="1" dirty="0">
                <a:solidFill>
                  <a:srgbClr val="007ACD"/>
                </a:solidFill>
              </a:rPr>
              <a:t>webpack.config.js</a:t>
            </a:r>
            <a:endParaRPr lang="en-US" dirty="0"/>
          </a:p>
        </p:txBody>
      </p:sp>
    </p:spTree>
    <p:extLst>
      <p:ext uri="{BB962C8B-B14F-4D97-AF65-F5344CB8AC3E}">
        <p14:creationId xmlns:p14="http://schemas.microsoft.com/office/powerpoint/2010/main" val="27435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D71BE-C8C3-487D-A32A-62810EFFD143}"/>
              </a:ext>
            </a:extLst>
          </p:cNvPr>
          <p:cNvSpPr>
            <a:spLocks noGrp="1"/>
          </p:cNvSpPr>
          <p:nvPr>
            <p:ph type="title"/>
          </p:nvPr>
        </p:nvSpPr>
        <p:spPr/>
        <p:txBody>
          <a:bodyPr/>
          <a:lstStyle/>
          <a:p>
            <a:r>
              <a:rPr lang="en-US" dirty="0"/>
              <a:t>11.6- </a:t>
            </a:r>
            <a:r>
              <a:rPr lang="fr-FR" dirty="0"/>
              <a:t>Exécution sous un Web-Server</a:t>
            </a:r>
            <a:endParaRPr lang="en-US" dirty="0"/>
          </a:p>
        </p:txBody>
      </p:sp>
      <p:sp>
        <p:nvSpPr>
          <p:cNvPr id="3" name="Espace réservé du contenu 2">
            <a:extLst>
              <a:ext uri="{FF2B5EF4-FFF2-40B4-BE49-F238E27FC236}">
                <a16:creationId xmlns:a16="http://schemas.microsoft.com/office/drawing/2014/main" id="{3B398BB7-CCFB-45BF-B4DD-1BD19A2234C6}"/>
              </a:ext>
            </a:extLst>
          </p:cNvPr>
          <p:cNvSpPr>
            <a:spLocks noGrp="1"/>
          </p:cNvSpPr>
          <p:nvPr>
            <p:ph sz="quarter" idx="10"/>
          </p:nvPr>
        </p:nvSpPr>
        <p:spPr/>
        <p:txBody>
          <a:bodyPr/>
          <a:lstStyle/>
          <a:p>
            <a:r>
              <a:rPr lang="fr-FR" dirty="0"/>
              <a:t>Tous les fichiers </a:t>
            </a:r>
            <a:r>
              <a:rPr lang="fr-FR" dirty="0">
                <a:solidFill>
                  <a:srgbClr val="007ACD"/>
                </a:solidFill>
              </a:rPr>
              <a:t>*.</a:t>
            </a:r>
            <a:r>
              <a:rPr lang="fr-FR" dirty="0" err="1">
                <a:solidFill>
                  <a:srgbClr val="007ACD"/>
                </a:solidFill>
              </a:rPr>
              <a:t>ts</a:t>
            </a:r>
            <a:r>
              <a:rPr lang="fr-FR" dirty="0">
                <a:solidFill>
                  <a:srgbClr val="007ACD"/>
                </a:solidFill>
              </a:rPr>
              <a:t> </a:t>
            </a:r>
            <a:r>
              <a:rPr lang="fr-FR" dirty="0"/>
              <a:t>sont d’abord </a:t>
            </a:r>
            <a:r>
              <a:rPr lang="fr-FR" b="1" dirty="0">
                <a:solidFill>
                  <a:srgbClr val="007ACD"/>
                </a:solidFill>
              </a:rPr>
              <a:t>transpilés</a:t>
            </a:r>
            <a:r>
              <a:rPr lang="fr-FR" dirty="0"/>
              <a:t> en JavaScript puis </a:t>
            </a:r>
            <a:r>
              <a:rPr lang="fr-FR" dirty="0">
                <a:solidFill>
                  <a:srgbClr val="007ACD"/>
                </a:solidFill>
              </a:rPr>
              <a:t>combinés</a:t>
            </a:r>
            <a:r>
              <a:rPr lang="fr-FR" dirty="0"/>
              <a:t> en un seul fichier </a:t>
            </a:r>
          </a:p>
          <a:p>
            <a:r>
              <a:rPr lang="fr-FR" dirty="0"/>
              <a:t>Maintenant pour tester notre application, nous allons avoir besoin d’un fichier </a:t>
            </a:r>
            <a:r>
              <a:rPr lang="fr-FR" dirty="0">
                <a:solidFill>
                  <a:srgbClr val="007ACD"/>
                </a:solidFill>
              </a:rPr>
              <a:t>index.html</a:t>
            </a:r>
          </a:p>
          <a:p>
            <a:pPr marL="285750" indent="-285750">
              <a:buFont typeface="Arial" panose="020B0604020202020204" pitchFamily="34" charset="0"/>
              <a:buChar char="•"/>
            </a:pPr>
            <a:r>
              <a:rPr lang="fr-FR" dirty="0"/>
              <a:t>Là-dedans faire la </a:t>
            </a:r>
            <a:r>
              <a:rPr lang="fr-FR" dirty="0">
                <a:solidFill>
                  <a:srgbClr val="007ACD"/>
                </a:solidFill>
              </a:rPr>
              <a:t>référence</a:t>
            </a:r>
            <a:r>
              <a:rPr lang="fr-FR" dirty="0"/>
              <a:t> au fichier javascript nouvellement généré </a:t>
            </a:r>
          </a:p>
          <a:p>
            <a:pPr marL="285750" indent="-285750">
              <a:buFont typeface="Arial" panose="020B0604020202020204" pitchFamily="34" charset="0"/>
              <a:buChar char="•"/>
            </a:pPr>
            <a:r>
              <a:rPr lang="fr-FR" dirty="0"/>
              <a:t>avec indication du bon chemin pour y accéder</a:t>
            </a:r>
          </a:p>
          <a:p>
            <a:r>
              <a:rPr lang="fr-FR" dirty="0"/>
              <a:t>Et pour faire tourner correctement notre fichier html, nous aurons besoin d’un </a:t>
            </a:r>
            <a:r>
              <a:rPr lang="fr-FR" b="1" dirty="0">
                <a:solidFill>
                  <a:srgbClr val="007ACD"/>
                </a:solidFill>
              </a:rPr>
              <a:t>Web-Sever</a:t>
            </a:r>
            <a:r>
              <a:rPr lang="fr-FR" dirty="0"/>
              <a:t>!</a:t>
            </a:r>
          </a:p>
          <a:p>
            <a:pPr marL="285750" indent="-285750">
              <a:buFont typeface="Arial" panose="020B0604020202020204" pitchFamily="34" charset="0"/>
              <a:buChar char="•"/>
            </a:pPr>
            <a:r>
              <a:rPr lang="fr-FR" dirty="0"/>
              <a:t>Et oui, même du coté client il y a un serveur! Ce n’est pas le même aussi lord et “musclé” que celui du serveur backend, mais quand-même c’est un serveur “light” (il y en a plusieurs). Par exemple: 	</a:t>
            </a:r>
          </a:p>
          <a:p>
            <a:r>
              <a:rPr lang="fr-FR" b="1" dirty="0">
                <a:solidFill>
                  <a:srgbClr val="007ACD"/>
                </a:solidFill>
              </a:rPr>
              <a:t>	</a:t>
            </a:r>
            <a:r>
              <a:rPr lang="fr-FR" b="1" dirty="0" err="1">
                <a:solidFill>
                  <a:srgbClr val="007ACD"/>
                </a:solidFill>
              </a:rPr>
              <a:t>npm</a:t>
            </a:r>
            <a:r>
              <a:rPr lang="fr-FR" b="1" dirty="0">
                <a:solidFill>
                  <a:srgbClr val="007ACD"/>
                </a:solidFill>
              </a:rPr>
              <a:t> </a:t>
            </a:r>
            <a:r>
              <a:rPr lang="fr-FR" b="1" dirty="0" err="1">
                <a:solidFill>
                  <a:srgbClr val="007ACD"/>
                </a:solidFill>
              </a:rPr>
              <a:t>install</a:t>
            </a:r>
            <a:r>
              <a:rPr lang="fr-FR" b="1" dirty="0">
                <a:solidFill>
                  <a:srgbClr val="007ACD"/>
                </a:solidFill>
              </a:rPr>
              <a:t> --</a:t>
            </a:r>
            <a:r>
              <a:rPr lang="fr-FR" b="1" dirty="0" err="1">
                <a:solidFill>
                  <a:srgbClr val="007ACD"/>
                </a:solidFill>
              </a:rPr>
              <a:t>save</a:t>
            </a:r>
            <a:r>
              <a:rPr lang="fr-FR" b="1" dirty="0">
                <a:solidFill>
                  <a:srgbClr val="007ACD"/>
                </a:solidFill>
              </a:rPr>
              <a:t>-dev http-server</a:t>
            </a:r>
          </a:p>
          <a:p>
            <a:r>
              <a:rPr lang="fr-FR" dirty="0"/>
              <a:t>Maintenant, nous pouvons le démarrer par appel de son nom dans l’invite de commandes : http-server</a:t>
            </a:r>
          </a:p>
          <a:p>
            <a:pPr marL="285750" indent="-285750">
              <a:buFont typeface="Arial" panose="020B0604020202020204" pitchFamily="34" charset="0"/>
              <a:buChar char="•"/>
            </a:pPr>
            <a:r>
              <a:rPr lang="fr-FR" dirty="0"/>
              <a:t>Nous recevons en retour un nombre d’adresse http suivie par le port d’accès. Par exemple: </a:t>
            </a:r>
          </a:p>
          <a:p>
            <a:r>
              <a:rPr lang="fr-FR" b="1" dirty="0">
                <a:solidFill>
                  <a:srgbClr val="007ACD"/>
                </a:solidFill>
              </a:rPr>
              <a:t>	</a:t>
            </a:r>
            <a:r>
              <a:rPr lang="fr-FR" b="1" dirty="0">
                <a:solidFill>
                  <a:srgbClr val="007ACD"/>
                </a:solidFill>
                <a:hlinkClick r:id="rId2">
                  <a:extLst>
                    <a:ext uri="{A12FA001-AC4F-418D-AE19-62706E023703}">
                      <ahyp:hlinkClr xmlns:ahyp="http://schemas.microsoft.com/office/drawing/2018/hyperlinkcolor" val="tx"/>
                    </a:ext>
                  </a:extLst>
                </a:hlinkClick>
              </a:rPr>
              <a:t> http://</a:t>
            </a:r>
            <a:r>
              <a:rPr lang="fr-FR" b="1" dirty="0">
                <a:solidFill>
                  <a:srgbClr val="007ACD"/>
                </a:solidFill>
              </a:rPr>
              <a:t>127.0.01:8080/ 	</a:t>
            </a:r>
            <a:r>
              <a:rPr lang="fr-FR" dirty="0"/>
              <a:t>ou avec </a:t>
            </a:r>
            <a:r>
              <a:rPr lang="fr-FR" dirty="0" err="1"/>
              <a:t>LiveServer</a:t>
            </a:r>
            <a:r>
              <a:rPr lang="fr-FR" dirty="0"/>
              <a:t> sous Visual Studio Code:  </a:t>
            </a:r>
            <a:r>
              <a:rPr lang="fr-FR" b="1" dirty="0">
                <a:solidFill>
                  <a:srgbClr val="007ACD"/>
                </a:solidFill>
              </a:rPr>
              <a:t>	</a:t>
            </a:r>
            <a:r>
              <a:rPr lang="fr-FR" b="1" dirty="0">
                <a:solidFill>
                  <a:srgbClr val="007ACD"/>
                </a:solidFill>
                <a:hlinkClick r:id="rId2">
                  <a:extLst>
                    <a:ext uri="{A12FA001-AC4F-418D-AE19-62706E023703}">
                      <ahyp:hlinkClr xmlns:ahyp="http://schemas.microsoft.com/office/drawing/2018/hyperlinkcolor" val="tx"/>
                    </a:ext>
                  </a:extLst>
                </a:hlinkClick>
              </a:rPr>
              <a:t> http://127.0.0.1:5500/</a:t>
            </a:r>
            <a:r>
              <a:rPr lang="fr-FR" b="1" dirty="0">
                <a:solidFill>
                  <a:srgbClr val="007ACD"/>
                </a:solidFill>
              </a:rPr>
              <a:t> </a:t>
            </a:r>
          </a:p>
          <a:p>
            <a:pPr marL="285750" indent="-285750">
              <a:buFont typeface="Arial" panose="020B0604020202020204" pitchFamily="34" charset="0"/>
              <a:buChar char="•"/>
            </a:pPr>
            <a:r>
              <a:rPr lang="fr-FR" dirty="0"/>
              <a:t>Il nous suffi d’y allez avec cette adresse dans le navigateur</a:t>
            </a:r>
          </a:p>
          <a:p>
            <a:endParaRPr lang="fr-FR" dirty="0"/>
          </a:p>
        </p:txBody>
      </p:sp>
      <p:sp>
        <p:nvSpPr>
          <p:cNvPr id="4" name="Espace réservé de la date 3">
            <a:extLst>
              <a:ext uri="{FF2B5EF4-FFF2-40B4-BE49-F238E27FC236}">
                <a16:creationId xmlns:a16="http://schemas.microsoft.com/office/drawing/2014/main" id="{09B489BF-FAF4-4495-AE25-9CF52EA56AC2}"/>
              </a:ext>
            </a:extLst>
          </p:cNvPr>
          <p:cNvSpPr>
            <a:spLocks noGrp="1"/>
          </p:cNvSpPr>
          <p:nvPr>
            <p:ph type="dt" sz="half" idx="2"/>
          </p:nvPr>
        </p:nvSpPr>
        <p:spPr/>
        <p:txBody>
          <a:bodyPr/>
          <a:lstStyle/>
          <a:p>
            <a:pPr rtl="0"/>
            <a:fld id="{FAD3C3A8-62C4-487B-B2DF-B38D2FA9968D}" type="datetime1">
              <a:rPr lang="fr-FR" noProof="0" smtClean="0"/>
              <a:t>29/06/2020</a:t>
            </a:fld>
            <a:endParaRPr lang="fr-FR" noProof="0" dirty="0"/>
          </a:p>
        </p:txBody>
      </p:sp>
      <p:sp>
        <p:nvSpPr>
          <p:cNvPr id="5" name="Espace réservé du pied de page 4">
            <a:extLst>
              <a:ext uri="{FF2B5EF4-FFF2-40B4-BE49-F238E27FC236}">
                <a16:creationId xmlns:a16="http://schemas.microsoft.com/office/drawing/2014/main" id="{09E1E074-93FD-4183-9497-F90940296DDE}"/>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FE5F5F31-4710-4F79-AA60-B319F07B847F}"/>
              </a:ext>
            </a:extLst>
          </p:cNvPr>
          <p:cNvSpPr>
            <a:spLocks noGrp="1"/>
          </p:cNvSpPr>
          <p:nvPr>
            <p:ph type="sldNum" sz="quarter" idx="4"/>
          </p:nvPr>
        </p:nvSpPr>
        <p:spPr/>
        <p:txBody>
          <a:bodyPr/>
          <a:lstStyle/>
          <a:p>
            <a:pPr rtl="0"/>
            <a:fld id="{9860EDB8-5305-433F-BE41-D7A86D811DB3}" type="slidenum">
              <a:rPr lang="fr-FR" noProof="0" smtClean="0"/>
              <a:pPr rtl="0"/>
              <a:t>42</a:t>
            </a:fld>
            <a:endParaRPr lang="fr-FR" noProof="0" dirty="0"/>
          </a:p>
        </p:txBody>
      </p:sp>
    </p:spTree>
    <p:extLst>
      <p:ext uri="{BB962C8B-B14F-4D97-AF65-F5344CB8AC3E}">
        <p14:creationId xmlns:p14="http://schemas.microsoft.com/office/powerpoint/2010/main" val="8198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0A1A52-F541-47DD-A1B3-E53B5DD05BD8}"/>
              </a:ext>
            </a:extLst>
          </p:cNvPr>
          <p:cNvSpPr>
            <a:spLocks noGrp="1"/>
          </p:cNvSpPr>
          <p:nvPr>
            <p:ph type="title"/>
          </p:nvPr>
        </p:nvSpPr>
        <p:spPr/>
        <p:txBody>
          <a:bodyPr>
            <a:normAutofit/>
          </a:bodyPr>
          <a:lstStyle/>
          <a:p>
            <a:r>
              <a:rPr lang="fr-FR" dirty="0"/>
              <a:t>11.7- Débugger un programme TypeScript, fichiers </a:t>
            </a:r>
            <a:r>
              <a:rPr lang="fr-FR" dirty="0" err="1"/>
              <a:t>map</a:t>
            </a:r>
            <a:endParaRPr lang="en-US" dirty="0"/>
          </a:p>
        </p:txBody>
      </p:sp>
      <p:sp>
        <p:nvSpPr>
          <p:cNvPr id="5" name="Espace réservé du contenu 4">
            <a:extLst>
              <a:ext uri="{FF2B5EF4-FFF2-40B4-BE49-F238E27FC236}">
                <a16:creationId xmlns:a16="http://schemas.microsoft.com/office/drawing/2014/main" id="{201D95F1-467B-4270-8899-1C4DCA7D0036}"/>
              </a:ext>
            </a:extLst>
          </p:cNvPr>
          <p:cNvSpPr>
            <a:spLocks noGrp="1"/>
          </p:cNvSpPr>
          <p:nvPr>
            <p:ph sz="quarter" idx="10"/>
          </p:nvPr>
        </p:nvSpPr>
        <p:spPr/>
        <p:txBody>
          <a:bodyPr/>
          <a:lstStyle/>
          <a:p>
            <a:r>
              <a:rPr lang="fr-FR" dirty="0"/>
              <a:t>Afin de pouvoir déboguer son programme et suivre l’évolutions des possible cibles d’erreur, on peut:</a:t>
            </a:r>
          </a:p>
          <a:p>
            <a:pPr marL="285750" indent="-285750">
              <a:buFont typeface="Arial" panose="020B0604020202020204" pitchFamily="34" charset="0"/>
              <a:buChar char="•"/>
            </a:pPr>
            <a:r>
              <a:rPr lang="fr-FR" dirty="0"/>
              <a:t>Placer l’instruction </a:t>
            </a:r>
            <a:r>
              <a:rPr lang="fr-FR" b="1" dirty="0">
                <a:solidFill>
                  <a:srgbClr val="007ACD"/>
                </a:solidFill>
              </a:rPr>
              <a:t>debugger; </a:t>
            </a:r>
            <a:r>
              <a:rPr lang="fr-FR" dirty="0"/>
              <a:t>à l’endroit ou l’ont veut avoir le point d’arrêt à l’exécution du code sous les fichiers </a:t>
            </a:r>
            <a:r>
              <a:rPr lang="fr-FR" dirty="0">
                <a:solidFill>
                  <a:srgbClr val="007ACD"/>
                </a:solidFill>
              </a:rPr>
              <a:t>TS</a:t>
            </a:r>
          </a:p>
          <a:p>
            <a:pPr marL="285750" indent="-285750">
              <a:buFont typeface="Arial" panose="020B0604020202020204" pitchFamily="34" charset="0"/>
              <a:buChar char="•"/>
            </a:pPr>
            <a:r>
              <a:rPr lang="fr-FR" dirty="0"/>
              <a:t>Ou, mieux encore, générer les fichiers </a:t>
            </a:r>
            <a:r>
              <a:rPr lang="fr-FR" dirty="0">
                <a:solidFill>
                  <a:srgbClr val="007ACD"/>
                </a:solidFill>
              </a:rPr>
              <a:t>*.</a:t>
            </a:r>
            <a:r>
              <a:rPr lang="fr-FR" dirty="0" err="1">
                <a:solidFill>
                  <a:srgbClr val="007ACD"/>
                </a:solidFill>
              </a:rPr>
              <a:t>map</a:t>
            </a:r>
            <a:r>
              <a:rPr lang="fr-FR" dirty="0">
                <a:solidFill>
                  <a:srgbClr val="007ACD"/>
                </a:solidFill>
              </a:rPr>
              <a:t> </a:t>
            </a:r>
            <a:r>
              <a:rPr lang="fr-FR" dirty="0"/>
              <a:t>qui vont nous permettre de tracer les chemins entre les </a:t>
            </a:r>
            <a:r>
              <a:rPr lang="fr-FR" dirty="0">
                <a:solidFill>
                  <a:srgbClr val="007ACD"/>
                </a:solidFill>
              </a:rPr>
              <a:t>*.</a:t>
            </a:r>
            <a:r>
              <a:rPr lang="fr-FR" dirty="0" err="1">
                <a:solidFill>
                  <a:srgbClr val="007ACD"/>
                </a:solidFill>
              </a:rPr>
              <a:t>ts</a:t>
            </a:r>
            <a:r>
              <a:rPr lang="fr-FR" dirty="0">
                <a:solidFill>
                  <a:srgbClr val="007ACD"/>
                </a:solidFill>
              </a:rPr>
              <a:t> </a:t>
            </a:r>
            <a:r>
              <a:rPr lang="fr-FR" dirty="0"/>
              <a:t>et leur </a:t>
            </a:r>
            <a:r>
              <a:rPr lang="fr-FR" dirty="0">
                <a:solidFill>
                  <a:srgbClr val="007ACD"/>
                </a:solidFill>
              </a:rPr>
              <a:t>*.</a:t>
            </a:r>
            <a:r>
              <a:rPr lang="fr-FR" dirty="0" err="1">
                <a:solidFill>
                  <a:srgbClr val="007ACD"/>
                </a:solidFill>
              </a:rPr>
              <a:t>js</a:t>
            </a:r>
            <a:r>
              <a:rPr lang="fr-FR" dirty="0">
                <a:solidFill>
                  <a:srgbClr val="007ACD"/>
                </a:solidFill>
              </a:rPr>
              <a:t> </a:t>
            </a:r>
            <a:r>
              <a:rPr lang="fr-FR" dirty="0"/>
              <a:t>correspondants.</a:t>
            </a:r>
          </a:p>
          <a:p>
            <a:r>
              <a:rPr lang="fr-FR" dirty="0"/>
              <a:t>Pour ce faire:</a:t>
            </a:r>
          </a:p>
          <a:p>
            <a:pPr marL="285750" indent="-285750">
              <a:buFont typeface="Arial" panose="020B0604020202020204" pitchFamily="34" charset="0"/>
              <a:buChar char="•"/>
            </a:pPr>
            <a:r>
              <a:rPr lang="fr-FR" dirty="0"/>
              <a:t>On place l’option </a:t>
            </a:r>
            <a:r>
              <a:rPr lang="fr-FR" b="1" dirty="0">
                <a:solidFill>
                  <a:srgbClr val="007ACD"/>
                </a:solidFill>
              </a:rPr>
              <a:t>"</a:t>
            </a:r>
            <a:r>
              <a:rPr lang="fr-FR" b="1" dirty="0" err="1">
                <a:solidFill>
                  <a:srgbClr val="007ACD"/>
                </a:solidFill>
              </a:rPr>
              <a:t>souceMap</a:t>
            </a:r>
            <a:r>
              <a:rPr lang="fr-FR" b="1" dirty="0">
                <a:solidFill>
                  <a:srgbClr val="007ACD"/>
                </a:solidFill>
              </a:rPr>
              <a:t>"  = </a:t>
            </a:r>
            <a:r>
              <a:rPr lang="fr-FR" b="1" dirty="0" err="1">
                <a:solidFill>
                  <a:srgbClr val="007ACD"/>
                </a:solidFill>
              </a:rPr>
              <a:t>true</a:t>
            </a:r>
            <a:r>
              <a:rPr lang="fr-FR" b="1" dirty="0">
                <a:solidFill>
                  <a:srgbClr val="007ACD"/>
                </a:solidFill>
              </a:rPr>
              <a:t>  </a:t>
            </a:r>
            <a:r>
              <a:rPr lang="fr-FR" dirty="0"/>
              <a:t>sous la section "</a:t>
            </a:r>
            <a:r>
              <a:rPr lang="fr-FR" dirty="0" err="1">
                <a:solidFill>
                  <a:srgbClr val="007ACD"/>
                </a:solidFill>
              </a:rPr>
              <a:t>compilerOptions</a:t>
            </a:r>
            <a:r>
              <a:rPr lang="fr-FR" dirty="0"/>
              <a:t>" du le fichier </a:t>
            </a:r>
            <a:r>
              <a:rPr lang="fr-FR" dirty="0" err="1">
                <a:solidFill>
                  <a:srgbClr val="007ACD"/>
                </a:solidFill>
              </a:rPr>
              <a:t>tsconfig.json</a:t>
            </a:r>
            <a:endParaRPr lang="fr-FR" dirty="0">
              <a:solidFill>
                <a:srgbClr val="007ACD"/>
              </a:solidFill>
            </a:endParaRPr>
          </a:p>
          <a:p>
            <a:pPr marL="285750" indent="-285750">
              <a:buFont typeface="Arial" panose="020B0604020202020204" pitchFamily="34" charset="0"/>
              <a:buChar char="•"/>
            </a:pPr>
            <a:r>
              <a:rPr lang="fr-FR" dirty="0"/>
              <a:t>Aussi, du coté du fichier de configuration de </a:t>
            </a:r>
            <a:r>
              <a:rPr lang="fr-FR" dirty="0">
                <a:solidFill>
                  <a:srgbClr val="007ACD"/>
                </a:solidFill>
              </a:rPr>
              <a:t>webpack.config.js</a:t>
            </a:r>
            <a:r>
              <a:rPr lang="fr-FR" dirty="0"/>
              <a:t>, on  rajoute l’indication </a:t>
            </a:r>
            <a:r>
              <a:rPr lang="fr-FR" b="1" dirty="0" err="1">
                <a:solidFill>
                  <a:srgbClr val="007ACD"/>
                </a:solidFill>
              </a:rPr>
              <a:t>devtool</a:t>
            </a:r>
            <a:r>
              <a:rPr lang="fr-FR" b="1" dirty="0">
                <a:solidFill>
                  <a:srgbClr val="007ACD"/>
                </a:solidFill>
              </a:rPr>
              <a:t> : ‘source-</a:t>
            </a:r>
            <a:r>
              <a:rPr lang="fr-FR" b="1" dirty="0" err="1">
                <a:solidFill>
                  <a:srgbClr val="007ACD"/>
                </a:solidFill>
              </a:rPr>
              <a:t>map</a:t>
            </a:r>
            <a:r>
              <a:rPr lang="fr-FR" dirty="0"/>
              <a:t>’ sous la section </a:t>
            </a:r>
            <a:r>
              <a:rPr lang="fr-FR" dirty="0" err="1">
                <a:solidFill>
                  <a:srgbClr val="007ACD"/>
                </a:solidFill>
              </a:rPr>
              <a:t>module.exports</a:t>
            </a:r>
            <a:endParaRPr lang="fr-FR" dirty="0">
              <a:solidFill>
                <a:srgbClr val="007ACD"/>
              </a:solidFill>
            </a:endParaRPr>
          </a:p>
          <a:p>
            <a:r>
              <a:rPr lang="fr-FR" dirty="0"/>
              <a:t>Maintenant, lorsque nous actualisons le </a:t>
            </a:r>
            <a:r>
              <a:rPr lang="fr-FR" dirty="0" err="1"/>
              <a:t>build</a:t>
            </a:r>
            <a:r>
              <a:rPr lang="fr-FR" dirty="0"/>
              <a:t> avec la commande </a:t>
            </a:r>
            <a:r>
              <a:rPr lang="fr-FR" dirty="0">
                <a:solidFill>
                  <a:srgbClr val="007ACD"/>
                </a:solidFill>
              </a:rPr>
              <a:t>webpack</a:t>
            </a:r>
            <a:r>
              <a:rPr lang="fr-FR" dirty="0"/>
              <a:t>, puis ouvrons notre navigateur, nous allons pouvoir accéder aux </a:t>
            </a:r>
            <a:r>
              <a:rPr lang="fr-FR" b="1" dirty="0">
                <a:solidFill>
                  <a:srgbClr val="007ACD"/>
                </a:solidFill>
              </a:rPr>
              <a:t>fichiers sources *.</a:t>
            </a:r>
            <a:r>
              <a:rPr lang="fr-FR" b="1" dirty="0" err="1">
                <a:solidFill>
                  <a:srgbClr val="007ACD"/>
                </a:solidFill>
              </a:rPr>
              <a:t>ts</a:t>
            </a:r>
            <a:r>
              <a:rPr lang="fr-FR" b="1" dirty="0">
                <a:solidFill>
                  <a:srgbClr val="007ACD"/>
                </a:solidFill>
              </a:rPr>
              <a:t> </a:t>
            </a:r>
            <a:r>
              <a:rPr lang="fr-FR" dirty="0"/>
              <a:t>qui ont permis la génération de fichiers *.</a:t>
            </a:r>
            <a:r>
              <a:rPr lang="fr-FR" dirty="0" err="1"/>
              <a:t>js</a:t>
            </a:r>
            <a:r>
              <a:rPr lang="fr-FR" dirty="0"/>
              <a:t> (non possible avant) </a:t>
            </a:r>
          </a:p>
          <a:p>
            <a:pPr marL="285750" indent="-285750">
              <a:buFont typeface="Arial" panose="020B0604020202020204" pitchFamily="34" charset="0"/>
              <a:buChar char="•"/>
            </a:pPr>
            <a:r>
              <a:rPr lang="fr-FR" dirty="0"/>
              <a:t>Et donc, nous pourrons tracer le chemin dans le code original en TypeScript lors de notre débogage</a:t>
            </a:r>
          </a:p>
          <a:p>
            <a:endParaRPr lang="fr-FR" dirty="0"/>
          </a:p>
        </p:txBody>
      </p:sp>
      <p:sp>
        <p:nvSpPr>
          <p:cNvPr id="2" name="Espace réservé de la date 1">
            <a:extLst>
              <a:ext uri="{FF2B5EF4-FFF2-40B4-BE49-F238E27FC236}">
                <a16:creationId xmlns:a16="http://schemas.microsoft.com/office/drawing/2014/main" id="{133000B1-2DC6-4877-9AB4-9EF17854EEBF}"/>
              </a:ext>
            </a:extLst>
          </p:cNvPr>
          <p:cNvSpPr>
            <a:spLocks noGrp="1"/>
          </p:cNvSpPr>
          <p:nvPr>
            <p:ph type="dt" sz="half" idx="2"/>
          </p:nvPr>
        </p:nvSpPr>
        <p:spPr/>
        <p:txBody>
          <a:bodyPr/>
          <a:lstStyle/>
          <a:p>
            <a:pPr rtl="0"/>
            <a:fld id="{9231D777-92DB-4DFB-BDCF-0BC9A4C40716}" type="datetime1">
              <a:rPr lang="fr-FR" noProof="0" smtClean="0"/>
              <a:t>29/06/2020</a:t>
            </a:fld>
            <a:endParaRPr lang="fr-FR" noProof="0" dirty="0"/>
          </a:p>
        </p:txBody>
      </p:sp>
      <p:sp>
        <p:nvSpPr>
          <p:cNvPr id="3" name="Espace réservé du pied de page 2">
            <a:extLst>
              <a:ext uri="{FF2B5EF4-FFF2-40B4-BE49-F238E27FC236}">
                <a16:creationId xmlns:a16="http://schemas.microsoft.com/office/drawing/2014/main" id="{DBE61C42-9A5E-45EB-B8FE-2DBFCECBA798}"/>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544F4C00-24D5-4AA5-940A-168AE54E6185}"/>
              </a:ext>
            </a:extLst>
          </p:cNvPr>
          <p:cNvSpPr>
            <a:spLocks noGrp="1"/>
          </p:cNvSpPr>
          <p:nvPr>
            <p:ph type="sldNum" sz="quarter" idx="4"/>
          </p:nvPr>
        </p:nvSpPr>
        <p:spPr/>
        <p:txBody>
          <a:bodyPr/>
          <a:lstStyle/>
          <a:p>
            <a:pPr rtl="0"/>
            <a:fld id="{9860EDB8-5305-433F-BE41-D7A86D811DB3}" type="slidenum">
              <a:rPr lang="fr-FR" noProof="0" smtClean="0"/>
              <a:pPr rtl="0"/>
              <a:t>43</a:t>
            </a:fld>
            <a:endParaRPr lang="fr-FR" noProof="0" dirty="0"/>
          </a:p>
        </p:txBody>
      </p:sp>
    </p:spTree>
    <p:extLst>
      <p:ext uri="{BB962C8B-B14F-4D97-AF65-F5344CB8AC3E}">
        <p14:creationId xmlns:p14="http://schemas.microsoft.com/office/powerpoint/2010/main" val="24178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80C79-814C-4C8F-A08B-FCE23453E373}"/>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4E019368-B854-40AF-87E4-17DBEB1A69DF}"/>
              </a:ext>
            </a:extLst>
          </p:cNvPr>
          <p:cNvSpPr>
            <a:spLocks noGrp="1"/>
          </p:cNvSpPr>
          <p:nvPr>
            <p:ph sz="quarter" idx="10"/>
          </p:nvPr>
        </p:nvSpPr>
        <p:spPr/>
        <p:txBody>
          <a:bodyPr/>
          <a:lstStyle/>
          <a:p>
            <a:r>
              <a:rPr lang="fr-FR" dirty="0"/>
              <a:t>Maintenant, si à chaque fois qu’on modifie notre projet, nous allons devoir faire un </a:t>
            </a:r>
            <a:r>
              <a:rPr lang="fr-FR" dirty="0">
                <a:solidFill>
                  <a:srgbClr val="007ACD"/>
                </a:solidFill>
              </a:rPr>
              <a:t>re-</a:t>
            </a:r>
            <a:r>
              <a:rPr lang="fr-FR" dirty="0" err="1">
                <a:solidFill>
                  <a:srgbClr val="007ACD"/>
                </a:solidFill>
              </a:rPr>
              <a:t>build</a:t>
            </a:r>
            <a:r>
              <a:rPr lang="fr-FR" dirty="0"/>
              <a:t> en relançant la commande webpack, après un moment ceci sera trop </a:t>
            </a:r>
            <a:r>
              <a:rPr lang="fr-FR" dirty="0">
                <a:solidFill>
                  <a:srgbClr val="007ACD"/>
                </a:solidFill>
              </a:rPr>
              <a:t>répétitif</a:t>
            </a:r>
            <a:r>
              <a:rPr lang="fr-FR" dirty="0"/>
              <a:t>, alors?</a:t>
            </a:r>
          </a:p>
          <a:p>
            <a:pPr marL="285750" indent="-285750">
              <a:buFont typeface="Arial" panose="020B0604020202020204" pitchFamily="34" charset="0"/>
              <a:buChar char="•"/>
            </a:pPr>
            <a:r>
              <a:rPr lang="fr-FR" dirty="0"/>
              <a:t>On voudrais que webpack “surveille” (</a:t>
            </a:r>
            <a:r>
              <a:rPr lang="fr-FR" dirty="0" err="1">
                <a:solidFill>
                  <a:srgbClr val="007ACD"/>
                </a:solidFill>
              </a:rPr>
              <a:t>watch</a:t>
            </a:r>
            <a:r>
              <a:rPr lang="fr-FR" dirty="0"/>
              <a:t>) tous nos fichiers *.</a:t>
            </a:r>
            <a:r>
              <a:rPr lang="fr-FR" dirty="0" err="1"/>
              <a:t>ts</a:t>
            </a:r>
            <a:r>
              <a:rPr lang="fr-FR" dirty="0"/>
              <a:t> pour tout changement réalisé </a:t>
            </a:r>
          </a:p>
          <a:p>
            <a:pPr marL="285750" indent="-285750">
              <a:buFont typeface="Arial" panose="020B0604020202020204" pitchFamily="34" charset="0"/>
              <a:buChar char="•"/>
            </a:pPr>
            <a:r>
              <a:rPr lang="fr-FR" dirty="0"/>
              <a:t>et automatiques refaire la construction de notre </a:t>
            </a:r>
            <a:r>
              <a:rPr lang="fr-FR" dirty="0" err="1"/>
              <a:t>build</a:t>
            </a:r>
            <a:r>
              <a:rPr lang="fr-FR" dirty="0"/>
              <a:t> afin de </a:t>
            </a:r>
            <a:r>
              <a:rPr lang="fr-FR" dirty="0">
                <a:solidFill>
                  <a:srgbClr val="007ACD"/>
                </a:solidFill>
              </a:rPr>
              <a:t>transpiler</a:t>
            </a:r>
            <a:r>
              <a:rPr lang="fr-FR" dirty="0"/>
              <a:t> rapidement le résultat dans le navigateur</a:t>
            </a:r>
          </a:p>
          <a:p>
            <a:r>
              <a:rPr lang="fr-FR" dirty="0"/>
              <a:t>Pour cela, encore sous le fichier de </a:t>
            </a:r>
            <a:r>
              <a:rPr lang="fr-FR" dirty="0">
                <a:solidFill>
                  <a:srgbClr val="007ACD"/>
                </a:solidFill>
              </a:rPr>
              <a:t>webpack.config.js</a:t>
            </a:r>
            <a:r>
              <a:rPr lang="fr-FR" dirty="0"/>
              <a:t>, on  rajoute à a fin l’argument </a:t>
            </a:r>
            <a:r>
              <a:rPr lang="fr-FR" b="1" dirty="0" err="1">
                <a:solidFill>
                  <a:srgbClr val="007ACD"/>
                </a:solidFill>
              </a:rPr>
              <a:t>watch</a:t>
            </a:r>
            <a:r>
              <a:rPr lang="fr-FR" b="1" dirty="0">
                <a:solidFill>
                  <a:srgbClr val="007ACD"/>
                </a:solidFill>
              </a:rPr>
              <a:t>: </a:t>
            </a:r>
            <a:r>
              <a:rPr lang="fr-FR" b="1" dirty="0" err="1">
                <a:solidFill>
                  <a:srgbClr val="007ACD"/>
                </a:solidFill>
              </a:rPr>
              <a:t>true</a:t>
            </a:r>
            <a:endParaRPr lang="fr-FR" b="1" dirty="0">
              <a:solidFill>
                <a:srgbClr val="007ACD"/>
              </a:solidFill>
            </a:endParaRPr>
          </a:p>
          <a:p>
            <a:endParaRPr lang="fr-FR" dirty="0"/>
          </a:p>
          <a:p>
            <a:endParaRPr lang="fr-FR" dirty="0"/>
          </a:p>
          <a:p>
            <a:endParaRPr lang="fr-FR" dirty="0"/>
          </a:p>
        </p:txBody>
      </p:sp>
      <p:sp>
        <p:nvSpPr>
          <p:cNvPr id="4" name="Espace réservé de la date 3">
            <a:extLst>
              <a:ext uri="{FF2B5EF4-FFF2-40B4-BE49-F238E27FC236}">
                <a16:creationId xmlns:a16="http://schemas.microsoft.com/office/drawing/2014/main" id="{B8844A81-0785-49E0-8C23-CBDCB9D18403}"/>
              </a:ext>
            </a:extLst>
          </p:cNvPr>
          <p:cNvSpPr>
            <a:spLocks noGrp="1"/>
          </p:cNvSpPr>
          <p:nvPr>
            <p:ph type="dt" sz="half" idx="2"/>
          </p:nvPr>
        </p:nvSpPr>
        <p:spPr/>
        <p:txBody>
          <a:bodyPr/>
          <a:lstStyle/>
          <a:p>
            <a:pPr rtl="0"/>
            <a:fld id="{FAD3C3A8-62C4-487B-B2DF-B38D2FA9968D}"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952BFB69-2E6B-4997-A608-DDE7AEA48BC0}"/>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B8A0E8DE-7AEA-4514-BDEF-1E5757E71B0E}"/>
              </a:ext>
            </a:extLst>
          </p:cNvPr>
          <p:cNvSpPr>
            <a:spLocks noGrp="1"/>
          </p:cNvSpPr>
          <p:nvPr>
            <p:ph type="sldNum" sz="quarter" idx="4"/>
          </p:nvPr>
        </p:nvSpPr>
        <p:spPr/>
        <p:txBody>
          <a:bodyPr/>
          <a:lstStyle/>
          <a:p>
            <a:pPr rtl="0"/>
            <a:fld id="{9860EDB8-5305-433F-BE41-D7A86D811DB3}" type="slidenum">
              <a:rPr lang="fr-FR" noProof="0" smtClean="0"/>
              <a:pPr rtl="0"/>
              <a:t>44</a:t>
            </a:fld>
            <a:endParaRPr lang="fr-FR" noProof="0" dirty="0"/>
          </a:p>
        </p:txBody>
      </p:sp>
    </p:spTree>
    <p:extLst>
      <p:ext uri="{BB962C8B-B14F-4D97-AF65-F5344CB8AC3E}">
        <p14:creationId xmlns:p14="http://schemas.microsoft.com/office/powerpoint/2010/main" val="1713226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bâtiment&#10;&#10;Description générée automatiquement">
            <a:extLst>
              <a:ext uri="{FF2B5EF4-FFF2-40B4-BE49-F238E27FC236}">
                <a16:creationId xmlns:a16="http://schemas.microsoft.com/office/drawing/2014/main" id="{133D2D2D-0C1E-4616-8F1E-1F07FCD34D98}"/>
              </a:ext>
            </a:extLst>
          </p:cNvPr>
          <p:cNvPicPr>
            <a:picLocks noChangeAspect="1"/>
          </p:cNvPicPr>
          <p:nvPr/>
        </p:nvPicPr>
        <p:blipFill rotWithShape="1">
          <a:blip r:embed="rId3">
            <a:extLst>
              <a:ext uri="{28A0092B-C50C-407E-A947-70E740481C1C}">
                <a14:useLocalDpi xmlns:a14="http://schemas.microsoft.com/office/drawing/2010/main" val="0"/>
              </a:ext>
            </a:extLst>
          </a:blip>
          <a:srcRect t="10849"/>
          <a:stretch/>
        </p:blipFill>
        <p:spPr>
          <a:xfrm>
            <a:off x="-116114" y="0"/>
            <a:ext cx="12308114" cy="6858000"/>
          </a:xfrm>
          <a:prstGeom prst="rect">
            <a:avLst/>
          </a:prstGeom>
        </p:spPr>
      </p:pic>
      <p:sp>
        <p:nvSpPr>
          <p:cNvPr id="10" name="Titre 9"/>
          <p:cNvSpPr>
            <a:spLocks noGrp="1"/>
          </p:cNvSpPr>
          <p:nvPr>
            <p:ph type="title"/>
          </p:nvPr>
        </p:nvSpPr>
        <p:spPr>
          <a:xfrm>
            <a:off x="521207" y="1536192"/>
            <a:ext cx="9372805" cy="640080"/>
          </a:xfrm>
        </p:spPr>
        <p:txBody>
          <a:bodyPr rtlCol="0">
            <a:normAutofit/>
          </a:bodyPr>
          <a:lstStyle/>
          <a:p>
            <a:pPr rtl="0"/>
            <a:r>
              <a:rPr lang="fr-FR" dirty="0">
                <a:solidFill>
                  <a:schemeClr val="tx1"/>
                </a:solidFill>
                <a:latin typeface="Segoe UI Light" panose="020B0502040204020203" pitchFamily="34" charset="0"/>
                <a:cs typeface="Segoe UI Light" panose="020B0502040204020203" pitchFamily="34" charset="0"/>
              </a:rPr>
              <a:t>Vous avez des questions?</a:t>
            </a:r>
          </a:p>
        </p:txBody>
      </p:sp>
      <p:sp>
        <p:nvSpPr>
          <p:cNvPr id="5" name="Espace réservé du contenu 4"/>
          <p:cNvSpPr>
            <a:spLocks noGrp="1"/>
          </p:cNvSpPr>
          <p:nvPr>
            <p:ph sz="half" idx="4294967295"/>
          </p:nvPr>
        </p:nvSpPr>
        <p:spPr>
          <a:xfrm>
            <a:off x="541610" y="2614427"/>
            <a:ext cx="10564753" cy="3978275"/>
          </a:xfrm>
        </p:spPr>
        <p:txBody>
          <a:bodyPr rtlCol="0">
            <a:normAutofit fontScale="77500" lnSpcReduction="20000"/>
          </a:bodyPr>
          <a:lstStyle/>
          <a:p>
            <a:pPr>
              <a:lnSpc>
                <a:spcPts val="3600"/>
              </a:lnSpc>
              <a:spcAft>
                <a:spcPts val="0"/>
              </a:spcAft>
            </a:pPr>
            <a:r>
              <a:rPr lang="fr-FR" sz="2000" dirty="0">
                <a:latin typeface="Segoe UI Light" panose="020B0502040204020203" pitchFamily="34" charset="0"/>
                <a:cs typeface="Segoe UI Light" panose="020B0502040204020203" pitchFamily="34" charset="0"/>
              </a:rPr>
              <a:t>Téléchargez les exemples de codes présents sur l’espace GitHub relatif:</a:t>
            </a:r>
          </a:p>
          <a:p>
            <a:pPr>
              <a:lnSpc>
                <a:spcPts val="3600"/>
              </a:lnSpc>
            </a:pPr>
            <a:r>
              <a:rPr lang="fr-FR" sz="2000" dirty="0"/>
              <a:t>	</a:t>
            </a:r>
            <a:r>
              <a:rPr lang="fr-FR" sz="2000" dirty="0">
                <a:hlinkClick r:id="rId4"/>
              </a:rPr>
              <a:t>https://github.com/bassemSeddik/formationJS-TS</a:t>
            </a:r>
            <a:endParaRPr lang="fr-FR"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fr-FR" sz="2000" dirty="0">
                <a:latin typeface="Segoe UI Light" panose="020B0502040204020203" pitchFamily="34" charset="0"/>
                <a:cs typeface="Segoe UI Light" panose="020B0502040204020203" pitchFamily="34" charset="0"/>
              </a:rPr>
              <a:t>	contact formateur: </a:t>
            </a:r>
            <a:r>
              <a:rPr lang="fr-FR" sz="2000" b="1" dirty="0">
                <a:latin typeface="Segoe UI Light" panose="020B0502040204020203" pitchFamily="34" charset="0"/>
                <a:cs typeface="Segoe UI Light" panose="020B0502040204020203" pitchFamily="34" charset="0"/>
              </a:rPr>
              <a:t>bassem.seddik@sousse.r-iset.tn </a:t>
            </a:r>
          </a:p>
          <a:p>
            <a:pPr>
              <a:lnSpc>
                <a:spcPts val="3600"/>
              </a:lnSpc>
            </a:pPr>
            <a:r>
              <a:rPr lang="fr-FR" sz="2000" dirty="0">
                <a:latin typeface="Segoe UI Light" panose="020B0502040204020203" pitchFamily="34" charset="0"/>
                <a:cs typeface="Segoe UI Light" panose="020B0502040204020203" pitchFamily="34" charset="0"/>
              </a:rPr>
              <a:t>Références</a:t>
            </a:r>
          </a:p>
          <a:p>
            <a:pPr marL="342900" indent="-342900">
              <a:spcBef>
                <a:spcPts val="0"/>
              </a:spcBef>
              <a:buFont typeface="Arial" panose="020B0604020202020204" pitchFamily="34" charset="0"/>
              <a:buChar char="•"/>
            </a:pPr>
            <a:r>
              <a:rPr lang="fr-FR" sz="1500" dirty="0">
                <a:latin typeface="+mj-lt"/>
              </a:rPr>
              <a:t>Introduction to TypeScript 2, </a:t>
            </a:r>
            <a:r>
              <a:rPr lang="en-US" sz="1500" dirty="0">
                <a:latin typeface="+mj-lt"/>
              </a:rPr>
              <a:t>Microsoft </a:t>
            </a:r>
            <a:r>
              <a:rPr lang="en-US" sz="1500" dirty="0" err="1">
                <a:latin typeface="+mj-lt"/>
              </a:rPr>
              <a:t>Edx</a:t>
            </a:r>
            <a:r>
              <a:rPr lang="en-US" sz="1500" dirty="0">
                <a:latin typeface="+mj-lt"/>
              </a:rPr>
              <a:t> course, 2017</a:t>
            </a:r>
          </a:p>
          <a:p>
            <a:pPr marL="342900" indent="-342900">
              <a:spcBef>
                <a:spcPts val="0"/>
              </a:spcBef>
              <a:buFont typeface="Arial" panose="020B0604020202020204" pitchFamily="34" charset="0"/>
              <a:buChar char="•"/>
            </a:pPr>
            <a:r>
              <a:rPr lang="fr-FR" sz="1500" dirty="0">
                <a:latin typeface="+mj-lt"/>
              </a:rPr>
              <a:t>Apprendre à coder en JavaScript | Cours complet , Pierre Giraud, 2020</a:t>
            </a:r>
          </a:p>
          <a:p>
            <a:pPr marL="342900" indent="-342900">
              <a:spcBef>
                <a:spcPts val="0"/>
              </a:spcBef>
              <a:buFont typeface="Arial" panose="020B0604020202020204" pitchFamily="34" charset="0"/>
              <a:buChar char="•"/>
            </a:pPr>
            <a:r>
              <a:rPr lang="fr-FR" sz="1500" dirty="0">
                <a:latin typeface="+mj-lt"/>
              </a:rPr>
              <a:t>Apprenez à programmer avec JavaScript, Will Alexander, </a:t>
            </a:r>
            <a:r>
              <a:rPr lang="fr-FR" sz="1500" dirty="0" err="1">
                <a:latin typeface="+mj-lt"/>
              </a:rPr>
              <a:t>Openclassrooms</a:t>
            </a:r>
            <a:r>
              <a:rPr lang="fr-FR" sz="1500" dirty="0">
                <a:latin typeface="+mj-lt"/>
              </a:rPr>
              <a:t>, 2020</a:t>
            </a:r>
          </a:p>
          <a:p>
            <a:pPr marL="342900" indent="-342900">
              <a:spcBef>
                <a:spcPts val="0"/>
              </a:spcBef>
              <a:buFont typeface="Arial" panose="020B0604020202020204" pitchFamily="34" charset="0"/>
              <a:buChar char="•"/>
            </a:pPr>
            <a:r>
              <a:rPr lang="fr-FR" sz="1500" dirty="0">
                <a:latin typeface="+mj-lt"/>
              </a:rPr>
              <a:t>JavaScript and the DOM: </a:t>
            </a:r>
            <a:r>
              <a:rPr lang="fr-FR" sz="1500" dirty="0" err="1">
                <a:latin typeface="+mj-lt"/>
              </a:rPr>
              <a:t>Dynamically</a:t>
            </a:r>
            <a:r>
              <a:rPr lang="fr-FR" sz="1500" dirty="0">
                <a:latin typeface="+mj-lt"/>
              </a:rPr>
              <a:t> control the browser,  </a:t>
            </a:r>
            <a:r>
              <a:rPr lang="fr-FR" sz="1500" dirty="0" err="1">
                <a:latin typeface="+mj-lt"/>
              </a:rPr>
              <a:t>Udacity</a:t>
            </a:r>
            <a:r>
              <a:rPr lang="fr-FR" sz="1500" dirty="0">
                <a:latin typeface="+mj-lt"/>
              </a:rPr>
              <a:t> course, 2019</a:t>
            </a:r>
          </a:p>
          <a:p>
            <a:pPr marL="342900" indent="-342900">
              <a:spcBef>
                <a:spcPts val="0"/>
              </a:spcBef>
              <a:buFont typeface="Arial" panose="020B0604020202020204" pitchFamily="34" charset="0"/>
              <a:buChar char="•"/>
            </a:pPr>
            <a:r>
              <a:rPr lang="fr-FR" sz="1500" dirty="0">
                <a:latin typeface="+mj-lt"/>
              </a:rPr>
              <a:t>Intro to JavaScript, </a:t>
            </a:r>
            <a:r>
              <a:rPr lang="fr-FR" sz="1500" dirty="0" err="1">
                <a:latin typeface="+mj-lt"/>
              </a:rPr>
              <a:t>Udacity</a:t>
            </a:r>
            <a:r>
              <a:rPr lang="fr-FR" sz="1500" dirty="0">
                <a:latin typeface="+mj-lt"/>
              </a:rPr>
              <a:t> course, 2019</a:t>
            </a:r>
          </a:p>
          <a:p>
            <a:pPr marL="342900" indent="-342900">
              <a:spcBef>
                <a:spcPts val="0"/>
              </a:spcBef>
              <a:buFont typeface="Arial" panose="020B0604020202020204" pitchFamily="34" charset="0"/>
              <a:buChar char="•"/>
            </a:pPr>
            <a:r>
              <a:rPr lang="fr-FR" sz="1500" dirty="0">
                <a:latin typeface="+mj-lt"/>
              </a:rPr>
              <a:t>Object-</a:t>
            </a:r>
            <a:r>
              <a:rPr lang="fr-FR" sz="1500" dirty="0" err="1">
                <a:latin typeface="+mj-lt"/>
              </a:rPr>
              <a:t>Oriented</a:t>
            </a:r>
            <a:r>
              <a:rPr lang="fr-FR" sz="1500" dirty="0">
                <a:latin typeface="+mj-lt"/>
              </a:rPr>
              <a:t> JavaScript, </a:t>
            </a:r>
            <a:r>
              <a:rPr lang="fr-FR" sz="1500" dirty="0" err="1">
                <a:latin typeface="+mj-lt"/>
              </a:rPr>
              <a:t>Udacity</a:t>
            </a:r>
            <a:r>
              <a:rPr lang="fr-FR" sz="1500" dirty="0">
                <a:latin typeface="+mj-lt"/>
              </a:rPr>
              <a:t> course, 2019</a:t>
            </a:r>
          </a:p>
          <a:p>
            <a:pPr marL="342900" indent="-342900">
              <a:spcBef>
                <a:spcPts val="0"/>
              </a:spcBef>
              <a:buFont typeface="Arial" panose="020B0604020202020204" pitchFamily="34" charset="0"/>
              <a:buChar char="•"/>
            </a:pPr>
            <a:r>
              <a:rPr lang="fr-FR" sz="1500" dirty="0">
                <a:latin typeface="+mj-lt"/>
              </a:rPr>
              <a:t>Référence JavaScript, Mozilla MDN web Docs, 2020</a:t>
            </a:r>
          </a:p>
          <a:p>
            <a:pPr>
              <a:lnSpc>
                <a:spcPts val="3600"/>
              </a:lnSpc>
            </a:pPr>
            <a:endParaRPr lang="fr-FR" sz="2000" dirty="0">
              <a:latin typeface="Segoe UI Light" panose="020B0502040204020203" pitchFamily="34" charset="0"/>
              <a:cs typeface="Segoe UI Light" panose="020B0502040204020203" pitchFamily="34" charset="0"/>
            </a:endParaRPr>
          </a:p>
        </p:txBody>
      </p:sp>
      <p:pic>
        <p:nvPicPr>
          <p:cNvPr id="2" name="Image 1" descr="Bouton Recherch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03491" y="61727"/>
            <a:ext cx="1269672" cy="1189747"/>
          </a:xfrm>
          <a:prstGeom prst="rect">
            <a:avLst/>
          </a:prstGeom>
        </p:spPr>
      </p:pic>
      <p:pic>
        <p:nvPicPr>
          <p:cNvPr id="12" name="Image 11" descr="Flèche pointant vers la droite avec un lien hypertexte pour envoyer des commentaires sur cette visite guidée. Sélectionnez l’image pour envoyer des commentaires sur cette visite guidée">
            <a:hlinkClick r:id="rId6" tooltip="Sélectionnez ici pour consulter le blog de l’équipe PowerPoint."/>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667" y="3132820"/>
            <a:ext cx="661940" cy="661940"/>
          </a:xfrm>
          <a:prstGeom prst="rect">
            <a:avLst/>
          </a:prstGeom>
        </p:spPr>
      </p:pic>
      <p:pic>
        <p:nvPicPr>
          <p:cNvPr id="6" name="Image 11" descr="Flèche pointant vers la droite avec un lien hypertexte pour envoyer des commentaires sur cette visite guidée. Sélectionnez l’image pour envoyer des commentaires sur cette visite guidée">
            <a:hlinkClick r:id="rId6" tooltip="Sélectionnez ici pour consulter le blog de l’équipe PowerPoint."/>
            <a:extLst>
              <a:ext uri="{FF2B5EF4-FFF2-40B4-BE49-F238E27FC236}">
                <a16:creationId xmlns:a16="http://schemas.microsoft.com/office/drawing/2014/main" id="{8000FC9B-129C-4D9C-BEA9-B863BB3061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667" y="3794760"/>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9320E-EF91-4445-A051-1BB71C2530A0}"/>
              </a:ext>
            </a:extLst>
          </p:cNvPr>
          <p:cNvSpPr>
            <a:spLocks noGrp="1"/>
          </p:cNvSpPr>
          <p:nvPr>
            <p:ph type="title"/>
          </p:nvPr>
        </p:nvSpPr>
        <p:spPr/>
        <p:txBody>
          <a:bodyPr>
            <a:normAutofit/>
          </a:bodyPr>
          <a:lstStyle/>
          <a:p>
            <a:r>
              <a:rPr lang="fr-FR" dirty="0"/>
              <a:t>Histoire de TypeScript</a:t>
            </a:r>
            <a:endParaRPr lang="en-US" dirty="0"/>
          </a:p>
        </p:txBody>
      </p:sp>
      <p:sp>
        <p:nvSpPr>
          <p:cNvPr id="3" name="Espace réservé du contenu 2">
            <a:extLst>
              <a:ext uri="{FF2B5EF4-FFF2-40B4-BE49-F238E27FC236}">
                <a16:creationId xmlns:a16="http://schemas.microsoft.com/office/drawing/2014/main" id="{9468397E-ABAD-4FAF-94CF-3F24481DEE1E}"/>
              </a:ext>
            </a:extLst>
          </p:cNvPr>
          <p:cNvSpPr>
            <a:spLocks noGrp="1"/>
          </p:cNvSpPr>
          <p:nvPr>
            <p:ph sz="quarter" idx="10"/>
          </p:nvPr>
        </p:nvSpPr>
        <p:spPr>
          <a:xfrm>
            <a:off x="539495" y="1435607"/>
            <a:ext cx="10964843" cy="4521841"/>
          </a:xfrm>
        </p:spPr>
        <p:txBody>
          <a:bodyPr>
            <a:normAutofit/>
          </a:bodyPr>
          <a:lstStyle/>
          <a:p>
            <a:pPr marL="285750" indent="-285750">
              <a:buFont typeface="Arial" panose="020B0604020202020204" pitchFamily="34" charset="0"/>
              <a:buChar char="•"/>
            </a:pPr>
            <a:r>
              <a:rPr lang="fr-FR" dirty="0"/>
              <a:t>TypeScript a été rendu public pour la première fois en octobre 2012 (à la version 0.8), après deux ans de développement interne chez Microsoft.</a:t>
            </a:r>
          </a:p>
          <a:p>
            <a:pPr marL="285750" indent="-285750">
              <a:buFont typeface="Arial" panose="020B0604020202020204" pitchFamily="34" charset="0"/>
              <a:buChar char="•"/>
            </a:pPr>
            <a:r>
              <a:rPr lang="fr-FR" dirty="0"/>
              <a:t>TypeScript 0.9, sorti en 2013, a ajouté la prise en charge des génériques (</a:t>
            </a:r>
            <a:r>
              <a:rPr lang="fr-FR" dirty="0" err="1"/>
              <a:t>generics</a:t>
            </a:r>
            <a:r>
              <a:rPr lang="fr-FR" dirty="0"/>
              <a:t>),</a:t>
            </a:r>
          </a:p>
          <a:p>
            <a:pPr marL="285750" indent="-285750">
              <a:buFont typeface="Arial" panose="020B0604020202020204" pitchFamily="34" charset="0"/>
              <a:buChar char="•"/>
            </a:pPr>
            <a:r>
              <a:rPr lang="fr-FR" dirty="0"/>
              <a:t>TypeScript 1.0 est sorti en 2014,</a:t>
            </a:r>
          </a:p>
          <a:p>
            <a:pPr marL="285750" indent="-285750">
              <a:buFont typeface="Arial" panose="020B0604020202020204" pitchFamily="34" charset="0"/>
              <a:buChar char="•"/>
            </a:pPr>
            <a:r>
              <a:rPr lang="fr-FR" dirty="0"/>
              <a:t>En juillet 2014, l'équipe de développement a annoncé un nouveau compilateur TypeScript avec 5 fois plus rapide. Simultanément, le code source, initialement hébergé sur </a:t>
            </a:r>
            <a:r>
              <a:rPr lang="fr-FR" dirty="0" err="1"/>
              <a:t>CodePlex</a:t>
            </a:r>
            <a:r>
              <a:rPr lang="fr-FR" dirty="0"/>
              <a:t>, a été déplacé vers GitHub.</a:t>
            </a:r>
          </a:p>
          <a:p>
            <a:pPr marL="285750" indent="-285750">
              <a:buFont typeface="Arial" panose="020B0604020202020204" pitchFamily="34" charset="0"/>
              <a:buChar char="•"/>
            </a:pPr>
            <a:r>
              <a:rPr lang="fr-FR" dirty="0"/>
              <a:t>Le 22 septembre 2016, TypeScript 2.0 est sorti; il a introduit plusieurs fonctionnalités, notamment la possibilité pour les programmeurs d'empêcher éventuellement l'attribution de valeurs nulles aux variables.</a:t>
            </a:r>
          </a:p>
          <a:p>
            <a:pPr marL="285750" indent="-285750">
              <a:buFont typeface="Arial" panose="020B0604020202020204" pitchFamily="34" charset="0"/>
              <a:buChar char="•"/>
            </a:pPr>
            <a:r>
              <a:rPr lang="fr-FR" dirty="0"/>
              <a:t>En décembre 2016, TypeScript 2.1 est sorti et peu après, TypeScript 2.2.</a:t>
            </a:r>
          </a:p>
          <a:p>
            <a:pPr marL="285750" indent="-285750">
              <a:buFont typeface="Arial" panose="020B0604020202020204" pitchFamily="34" charset="0"/>
              <a:buChar char="•"/>
            </a:pPr>
            <a:r>
              <a:rPr lang="fr-FR" dirty="0"/>
              <a:t>En avril 2017, TypeScript 2.3 est sorti. </a:t>
            </a:r>
          </a:p>
          <a:p>
            <a:pPr marL="285750" indent="-285750">
              <a:buFont typeface="Arial" panose="020B0604020202020204" pitchFamily="34" charset="0"/>
              <a:buChar char="•"/>
            </a:pPr>
            <a:r>
              <a:rPr lang="fr-FR" dirty="0"/>
              <a:t>Actuellement, la version la plus récente de TypeScript est la 3.1. Ce sera la version sur laquelle nous nous concentrerons dans ce cours.</a:t>
            </a:r>
            <a:endParaRPr lang="en-US" dirty="0"/>
          </a:p>
        </p:txBody>
      </p:sp>
      <p:sp>
        <p:nvSpPr>
          <p:cNvPr id="4" name="Espace réservé de la date 3">
            <a:extLst>
              <a:ext uri="{FF2B5EF4-FFF2-40B4-BE49-F238E27FC236}">
                <a16:creationId xmlns:a16="http://schemas.microsoft.com/office/drawing/2014/main" id="{72DC79D2-5F0E-4EEB-8A35-72E8C0685B3A}"/>
              </a:ext>
            </a:extLst>
          </p:cNvPr>
          <p:cNvSpPr>
            <a:spLocks noGrp="1"/>
          </p:cNvSpPr>
          <p:nvPr>
            <p:ph type="dt" sz="half" idx="2"/>
          </p:nvPr>
        </p:nvSpPr>
        <p:spPr/>
        <p:txBody>
          <a:bodyPr/>
          <a:lstStyle/>
          <a:p>
            <a:pPr rtl="0"/>
            <a:fld id="{E5799202-FA57-43A2-87A5-A0383F483CC5}"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0FB6FE25-E993-4216-90FE-F8A6E9A5DD87}"/>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343EA7C6-BB11-4AE6-8F60-CCD1CF3756E4}"/>
              </a:ext>
            </a:extLst>
          </p:cNvPr>
          <p:cNvSpPr>
            <a:spLocks noGrp="1"/>
          </p:cNvSpPr>
          <p:nvPr>
            <p:ph type="sldNum" sz="quarter" idx="4"/>
          </p:nvPr>
        </p:nvSpPr>
        <p:spPr/>
        <p:txBody>
          <a:bodyPr/>
          <a:lstStyle/>
          <a:p>
            <a:pPr rtl="0"/>
            <a:fld id="{9860EDB8-5305-433F-BE41-D7A86D811DB3}" type="slidenum">
              <a:rPr lang="fr-FR" noProof="0" smtClean="0"/>
              <a:pPr rtl="0"/>
              <a:t>5</a:t>
            </a:fld>
            <a:endParaRPr lang="fr-FR" noProof="0" dirty="0"/>
          </a:p>
        </p:txBody>
      </p:sp>
    </p:spTree>
    <p:extLst>
      <p:ext uri="{BB962C8B-B14F-4D97-AF65-F5344CB8AC3E}">
        <p14:creationId xmlns:p14="http://schemas.microsoft.com/office/powerpoint/2010/main" val="28442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BEA39-7146-4322-ABE7-E25E6A7A5732}"/>
              </a:ext>
            </a:extLst>
          </p:cNvPr>
          <p:cNvSpPr>
            <a:spLocks noGrp="1"/>
          </p:cNvSpPr>
          <p:nvPr>
            <p:ph type="title"/>
          </p:nvPr>
        </p:nvSpPr>
        <p:spPr/>
        <p:txBody>
          <a:bodyPr>
            <a:normAutofit/>
          </a:bodyPr>
          <a:lstStyle/>
          <a:p>
            <a:r>
              <a:rPr lang="fr-FR" dirty="0"/>
              <a:t>6.3- TypeScript vs JavaScript: </a:t>
            </a:r>
            <a:r>
              <a:rPr lang="en-US" dirty="0"/>
              <a:t>Test sur le Playground du site </a:t>
            </a:r>
            <a:r>
              <a:rPr lang="fr-FR" dirty="0" err="1"/>
              <a:t>offciel</a:t>
            </a:r>
            <a:endParaRPr lang="fr-FR" dirty="0"/>
          </a:p>
        </p:txBody>
      </p:sp>
      <p:sp>
        <p:nvSpPr>
          <p:cNvPr id="3" name="Espace réservé du contenu 2">
            <a:extLst>
              <a:ext uri="{FF2B5EF4-FFF2-40B4-BE49-F238E27FC236}">
                <a16:creationId xmlns:a16="http://schemas.microsoft.com/office/drawing/2014/main" id="{2E9CC34B-22C7-4905-8795-FEB9DC863848}"/>
              </a:ext>
            </a:extLst>
          </p:cNvPr>
          <p:cNvSpPr>
            <a:spLocks noGrp="1"/>
          </p:cNvSpPr>
          <p:nvPr>
            <p:ph sz="quarter" idx="10"/>
          </p:nvPr>
        </p:nvSpPr>
        <p:spPr>
          <a:xfrm>
            <a:off x="806704" y="1468949"/>
            <a:ext cx="7613904" cy="412640"/>
          </a:xfrm>
        </p:spPr>
        <p:txBody>
          <a:bodyPr/>
          <a:lstStyle/>
          <a:p>
            <a:r>
              <a:rPr lang="en-US" dirty="0">
                <a:solidFill>
                  <a:srgbClr val="007ACD"/>
                </a:solidFill>
                <a:latin typeface="Segoe UI Semibold" panose="020B0702040204020203" pitchFamily="34" charset="0"/>
                <a:cs typeface="Segoe UI Semibold" panose="020B0702040204020203" pitchFamily="34" charset="0"/>
                <a:hlinkClick r:id="rId2">
                  <a:extLst>
                    <a:ext uri="{A12FA001-AC4F-418D-AE19-62706E023703}">
                      <ahyp:hlinkClr xmlns:ahyp="http://schemas.microsoft.com/office/drawing/2018/hyperlinkcolor" val="tx"/>
                    </a:ext>
                  </a:extLst>
                </a:hlinkClick>
              </a:rPr>
              <a:t>www.typescriptlang.org/play</a:t>
            </a:r>
            <a:endParaRPr lang="en-US" dirty="0">
              <a:solidFill>
                <a:srgbClr val="007ACD"/>
              </a:solidFill>
              <a:latin typeface="Segoe UI Semibold" panose="020B0702040204020203" pitchFamily="34" charset="0"/>
              <a:cs typeface="Segoe UI Semibold" panose="020B0702040204020203" pitchFamily="34" charset="0"/>
            </a:endParaRPr>
          </a:p>
        </p:txBody>
      </p:sp>
      <p:pic>
        <p:nvPicPr>
          <p:cNvPr id="4" name="Image 3">
            <a:extLst>
              <a:ext uri="{FF2B5EF4-FFF2-40B4-BE49-F238E27FC236}">
                <a16:creationId xmlns:a16="http://schemas.microsoft.com/office/drawing/2014/main" id="{A92D3527-5431-44D6-8C9F-F283EC63B3D2}"/>
              </a:ext>
            </a:extLst>
          </p:cNvPr>
          <p:cNvPicPr>
            <a:picLocks noChangeAspect="1"/>
          </p:cNvPicPr>
          <p:nvPr/>
        </p:nvPicPr>
        <p:blipFill rotWithShape="1">
          <a:blip r:embed="rId3"/>
          <a:srcRect b="9443"/>
          <a:stretch/>
        </p:blipFill>
        <p:spPr>
          <a:xfrm>
            <a:off x="806704" y="2025748"/>
            <a:ext cx="10845800" cy="4062854"/>
          </a:xfrm>
          <a:prstGeom prst="rect">
            <a:avLst/>
          </a:prstGeom>
          <a:effectLst>
            <a:outerShdw blurRad="50800" dist="38100" dir="18900000" algn="bl" rotWithShape="0">
              <a:prstClr val="black">
                <a:alpha val="40000"/>
              </a:prstClr>
            </a:outerShdw>
          </a:effectLst>
        </p:spPr>
      </p:pic>
      <p:sp>
        <p:nvSpPr>
          <p:cNvPr id="5" name="Rectangle 4">
            <a:extLst>
              <a:ext uri="{FF2B5EF4-FFF2-40B4-BE49-F238E27FC236}">
                <a16:creationId xmlns:a16="http://schemas.microsoft.com/office/drawing/2014/main" id="{C07DAFD2-9BE7-4B5F-B053-5FF8EAC2217F}"/>
              </a:ext>
            </a:extLst>
          </p:cNvPr>
          <p:cNvSpPr/>
          <p:nvPr/>
        </p:nvSpPr>
        <p:spPr>
          <a:xfrm rot="5400000" flipH="1">
            <a:off x="5861595" y="568569"/>
            <a:ext cx="640081" cy="11284281"/>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Espace réservé de la date 5">
            <a:extLst>
              <a:ext uri="{FF2B5EF4-FFF2-40B4-BE49-F238E27FC236}">
                <a16:creationId xmlns:a16="http://schemas.microsoft.com/office/drawing/2014/main" id="{DD28F93D-6304-4C64-AB52-5BE9828BE489}"/>
              </a:ext>
            </a:extLst>
          </p:cNvPr>
          <p:cNvSpPr>
            <a:spLocks noGrp="1"/>
          </p:cNvSpPr>
          <p:nvPr>
            <p:ph type="dt" sz="half" idx="2"/>
          </p:nvPr>
        </p:nvSpPr>
        <p:spPr/>
        <p:txBody>
          <a:bodyPr/>
          <a:lstStyle/>
          <a:p>
            <a:pPr rtl="0"/>
            <a:fld id="{951B2687-E1BE-498D-B49E-4D820484F60B}" type="datetime1">
              <a:rPr lang="fr-FR" noProof="0" smtClean="0"/>
              <a:t>28/06/2020</a:t>
            </a:fld>
            <a:endParaRPr lang="fr-FR" noProof="0" dirty="0"/>
          </a:p>
        </p:txBody>
      </p:sp>
      <p:sp>
        <p:nvSpPr>
          <p:cNvPr id="7" name="Espace réservé du pied de page 6">
            <a:extLst>
              <a:ext uri="{FF2B5EF4-FFF2-40B4-BE49-F238E27FC236}">
                <a16:creationId xmlns:a16="http://schemas.microsoft.com/office/drawing/2014/main" id="{909ABA02-405A-40EA-A309-26B688F4553C}"/>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8" name="Espace réservé du numéro de diapositive 7">
            <a:extLst>
              <a:ext uri="{FF2B5EF4-FFF2-40B4-BE49-F238E27FC236}">
                <a16:creationId xmlns:a16="http://schemas.microsoft.com/office/drawing/2014/main" id="{FE8367D7-4A47-4ED3-B360-2F875AE2A835}"/>
              </a:ext>
            </a:extLst>
          </p:cNvPr>
          <p:cNvSpPr>
            <a:spLocks noGrp="1"/>
          </p:cNvSpPr>
          <p:nvPr>
            <p:ph type="sldNum" sz="quarter" idx="4"/>
          </p:nvPr>
        </p:nvSpPr>
        <p:spPr/>
        <p:txBody>
          <a:bodyPr/>
          <a:lstStyle/>
          <a:p>
            <a:pPr rtl="0"/>
            <a:fld id="{9860EDB8-5305-433F-BE41-D7A86D811DB3}" type="slidenum">
              <a:rPr lang="fr-FR" noProof="0" smtClean="0"/>
              <a:pPr rtl="0"/>
              <a:t>6</a:t>
            </a:fld>
            <a:endParaRPr lang="fr-FR" noProof="0" dirty="0"/>
          </a:p>
        </p:txBody>
      </p:sp>
    </p:spTree>
    <p:extLst>
      <p:ext uri="{BB962C8B-B14F-4D97-AF65-F5344CB8AC3E}">
        <p14:creationId xmlns:p14="http://schemas.microsoft.com/office/powerpoint/2010/main" val="249565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A0A6D77-B47C-455C-8322-1076921B2F96}"/>
              </a:ext>
            </a:extLst>
          </p:cNvPr>
          <p:cNvPicPr>
            <a:picLocks noChangeAspect="1"/>
          </p:cNvPicPr>
          <p:nvPr/>
        </p:nvPicPr>
        <p:blipFill>
          <a:blip r:embed="rId3"/>
          <a:stretch>
            <a:fillRect/>
          </a:stretch>
        </p:blipFill>
        <p:spPr>
          <a:xfrm>
            <a:off x="7043972" y="1336684"/>
            <a:ext cx="4085161" cy="2856871"/>
          </a:xfrm>
          <a:prstGeom prst="rect">
            <a:avLst/>
          </a:prstGeom>
          <a:effectLst>
            <a:outerShdw blurRad="50800" dist="38100" dir="18900000" algn="bl" rotWithShape="0">
              <a:prstClr val="black">
                <a:alpha val="40000"/>
              </a:prstClr>
            </a:outerShdw>
          </a:effectLst>
        </p:spPr>
      </p:pic>
      <p:sp>
        <p:nvSpPr>
          <p:cNvPr id="8" name="Titre 7"/>
          <p:cNvSpPr>
            <a:spLocks noGrp="1"/>
          </p:cNvSpPr>
          <p:nvPr>
            <p:ph type="title"/>
          </p:nvPr>
        </p:nvSpPr>
        <p:spPr>
          <a:xfrm>
            <a:off x="521207" y="448056"/>
            <a:ext cx="10878313" cy="640080"/>
          </a:xfrm>
        </p:spPr>
        <p:txBody>
          <a:bodyPr rtlCol="0">
            <a:noAutofit/>
          </a:bodyPr>
          <a:lstStyle/>
          <a:p>
            <a:r>
              <a:rPr lang="fr-FR" dirty="0"/>
              <a:t>6.4- L’environnement de développement pour développer en TypeScript</a:t>
            </a:r>
            <a:endParaRPr lang="fr-FR" dirty="0">
              <a:cs typeface="Segoe UI Light" panose="020B0502040204020203" pitchFamily="34" charset="0"/>
            </a:endParaRPr>
          </a:p>
        </p:txBody>
      </p:sp>
      <p:sp>
        <p:nvSpPr>
          <p:cNvPr id="7" name="Rectangle 6">
            <a:extLst>
              <a:ext uri="{FF2B5EF4-FFF2-40B4-BE49-F238E27FC236}">
                <a16:creationId xmlns:a16="http://schemas.microsoft.com/office/drawing/2014/main" id="{D68FCC1F-4164-44CD-A65B-5255F58779D8}"/>
              </a:ext>
            </a:extLst>
          </p:cNvPr>
          <p:cNvSpPr/>
          <p:nvPr/>
        </p:nvSpPr>
        <p:spPr>
          <a:xfrm>
            <a:off x="6916972" y="1285883"/>
            <a:ext cx="1394542" cy="3452397"/>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Espace réservé du contenu 17"/>
          <p:cNvSpPr txBox="1">
            <a:spLocks/>
          </p:cNvSpPr>
          <p:nvPr/>
        </p:nvSpPr>
        <p:spPr>
          <a:xfrm>
            <a:off x="541609" y="1524707"/>
            <a:ext cx="6375363" cy="45776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fr-FR" sz="1600" dirty="0">
                <a:cs typeface="Segoe UI" panose="020B0502040204020203" pitchFamily="34" charset="0"/>
              </a:rPr>
              <a:t>Commencer à utiliser TypeScript?</a:t>
            </a:r>
          </a:p>
          <a:p>
            <a:pPr>
              <a:spcAft>
                <a:spcPts val="600"/>
              </a:spcAft>
              <a:defRPr/>
            </a:pPr>
            <a:r>
              <a:rPr lang="fr-FR" dirty="0">
                <a:solidFill>
                  <a:schemeClr val="tx1"/>
                </a:solidFill>
                <a:cs typeface="Segoe UI Semibold" panose="020B0702040204020203" pitchFamily="34" charset="0"/>
              </a:rPr>
              <a:t>Se rendre au site </a:t>
            </a:r>
            <a:r>
              <a:rPr lang="fr-FR" dirty="0">
                <a:solidFill>
                  <a:srgbClr val="007ACD"/>
                </a:solidFill>
                <a:latin typeface="Segoe UI Semibold" panose="020B0702040204020203" pitchFamily="34" charset="0"/>
                <a:cs typeface="Segoe UI Semibold" panose="020B0702040204020203" pitchFamily="34" charset="0"/>
                <a:hlinkClick r:id="rId4">
                  <a:extLst>
                    <a:ext uri="{A12FA001-AC4F-418D-AE19-62706E023703}">
                      <ahyp:hlinkClr xmlns:ahyp="http://schemas.microsoft.com/office/drawing/2018/hyperlinkcolor" val="tx"/>
                    </a:ext>
                  </a:extLst>
                </a:hlinkClick>
              </a:rPr>
              <a:t>www.typescriptlang.org</a:t>
            </a:r>
            <a:endParaRPr lang="fr-FR" dirty="0">
              <a:solidFill>
                <a:srgbClr val="007ACD"/>
              </a:solidFill>
              <a:latin typeface="Segoe UI Semibold" panose="020B0702040204020203" pitchFamily="34" charset="0"/>
              <a:cs typeface="Segoe UI Semibold" panose="020B0702040204020203" pitchFamily="34" charset="0"/>
            </a:endParaRPr>
          </a:p>
          <a:p>
            <a:pPr lvl="1">
              <a:spcAft>
                <a:spcPts val="600"/>
              </a:spcAft>
              <a:defRPr/>
            </a:pPr>
            <a:r>
              <a:rPr lang="fr-FR" dirty="0"/>
              <a:t>Vous allez trouver que l’installation est basée sur l’outil  </a:t>
            </a:r>
            <a:r>
              <a:rPr lang="fr-FR" dirty="0" err="1"/>
              <a:t>npm</a:t>
            </a:r>
            <a:endParaRPr lang="fr-FR" dirty="0"/>
          </a:p>
          <a:p>
            <a:pPr marL="457200" lvl="1" indent="0">
              <a:spcAft>
                <a:spcPts val="600"/>
              </a:spcAft>
              <a:buNone/>
              <a:defRPr/>
            </a:pPr>
            <a:r>
              <a:rPr lang="fr-FR" dirty="0" err="1">
                <a:solidFill>
                  <a:srgbClr val="007ACD"/>
                </a:solidFill>
                <a:latin typeface="Segoe UI Semibold" panose="020B0702040204020203" pitchFamily="34" charset="0"/>
                <a:cs typeface="Segoe UI Semibold" panose="020B0702040204020203" pitchFamily="34" charset="0"/>
              </a:rPr>
              <a:t>npm</a:t>
            </a:r>
            <a:r>
              <a:rPr lang="fr-FR" dirty="0">
                <a:solidFill>
                  <a:srgbClr val="007ACD"/>
                </a:solidFill>
                <a:latin typeface="Segoe UI Semibold" panose="020B0702040204020203" pitchFamily="34" charset="0"/>
                <a:cs typeface="Segoe UI Semibold" panose="020B0702040204020203" pitchFamily="34" charset="0"/>
              </a:rPr>
              <a:t> </a:t>
            </a:r>
            <a:r>
              <a:rPr lang="fr-FR" dirty="0" err="1">
                <a:solidFill>
                  <a:srgbClr val="007ACD"/>
                </a:solidFill>
                <a:latin typeface="Segoe UI Semibold" panose="020B0702040204020203" pitchFamily="34" charset="0"/>
                <a:cs typeface="Segoe UI Semibold" panose="020B0702040204020203" pitchFamily="34" charset="0"/>
              </a:rPr>
              <a:t>install</a:t>
            </a:r>
            <a:r>
              <a:rPr lang="fr-FR" dirty="0">
                <a:solidFill>
                  <a:srgbClr val="007ACD"/>
                </a:solidFill>
                <a:latin typeface="Segoe UI Semibold" panose="020B0702040204020203" pitchFamily="34" charset="0"/>
                <a:cs typeface="Segoe UI Semibold" panose="020B0702040204020203" pitchFamily="34" charset="0"/>
              </a:rPr>
              <a:t> -g </a:t>
            </a:r>
            <a:r>
              <a:rPr lang="fr-FR" dirty="0" err="1">
                <a:solidFill>
                  <a:srgbClr val="007ACD"/>
                </a:solidFill>
                <a:latin typeface="Segoe UI Semibold" panose="020B0702040204020203" pitchFamily="34" charset="0"/>
                <a:cs typeface="Segoe UI Semibold" panose="020B0702040204020203" pitchFamily="34" charset="0"/>
              </a:rPr>
              <a:t>typescript</a:t>
            </a:r>
            <a:endParaRPr lang="fr-FR" dirty="0">
              <a:solidFill>
                <a:srgbClr val="007ACD"/>
              </a:solidFill>
              <a:latin typeface="Segoe UI Semibold" panose="020B0702040204020203" pitchFamily="34" charset="0"/>
              <a:cs typeface="Segoe UI Semibold" panose="020B0702040204020203" pitchFamily="34" charset="0"/>
            </a:endParaRPr>
          </a:p>
          <a:p>
            <a:pPr>
              <a:spcAft>
                <a:spcPts val="600"/>
              </a:spcAft>
              <a:defRPr/>
            </a:pPr>
            <a:r>
              <a:rPr lang="fr-FR" dirty="0"/>
              <a:t>L’outil </a:t>
            </a:r>
            <a:r>
              <a:rPr lang="fr-FR" dirty="0" err="1">
                <a:solidFill>
                  <a:srgbClr val="007ACD"/>
                </a:solidFill>
                <a:latin typeface="Segoe UI Semibold" panose="020B0702040204020203" pitchFamily="34" charset="0"/>
                <a:cs typeface="Segoe UI Semibold" panose="020B0702040204020203" pitchFamily="34" charset="0"/>
              </a:rPr>
              <a:t>npm</a:t>
            </a:r>
            <a:r>
              <a:rPr lang="fr-FR" dirty="0"/>
              <a:t> est présent sous l’installation de node.js présent sur le site </a:t>
            </a:r>
            <a:r>
              <a:rPr lang="fr-FR" dirty="0">
                <a:solidFill>
                  <a:srgbClr val="007ACD"/>
                </a:solidFill>
                <a:latin typeface="Segoe UI Semibold" panose="020B0702040204020203" pitchFamily="34" charset="0"/>
                <a:cs typeface="Segoe UI Semibold" panose="020B0702040204020203" pitchFamily="34" charset="0"/>
                <a:hlinkClick r:id="rId5">
                  <a:extLst>
                    <a:ext uri="{A12FA001-AC4F-418D-AE19-62706E023703}">
                      <ahyp:hlinkClr xmlns:ahyp="http://schemas.microsoft.com/office/drawing/2018/hyperlinkcolor" val="tx"/>
                    </a:ext>
                  </a:extLst>
                </a:hlinkClick>
              </a:rPr>
              <a:t>nodejs.org</a:t>
            </a:r>
            <a:endParaRPr lang="fr-FR" dirty="0">
              <a:solidFill>
                <a:srgbClr val="007ACD"/>
              </a:solidFill>
            </a:endParaRPr>
          </a:p>
          <a:p>
            <a:pPr lvl="1">
              <a:spcAft>
                <a:spcPts val="600"/>
              </a:spcAft>
              <a:defRPr/>
            </a:pPr>
            <a:r>
              <a:rPr lang="fr-FR" dirty="0"/>
              <a:t>C’est un environnement d’exécution (« runtime ») à base de JavaScript </a:t>
            </a:r>
          </a:p>
          <a:p>
            <a:pPr>
              <a:spcAft>
                <a:spcPts val="600"/>
              </a:spcAft>
              <a:defRPr/>
            </a:pPr>
            <a:r>
              <a:rPr lang="fr-FR" dirty="0"/>
              <a:t>Une fois les composants nécessaires installé, on peut alors compiler du code TypeScript à l’aide du compilateur </a:t>
            </a:r>
            <a:r>
              <a:rPr lang="fr-FR" dirty="0" err="1">
                <a:solidFill>
                  <a:srgbClr val="007ACD"/>
                </a:solidFill>
                <a:latin typeface="Segoe UI Semibold" panose="020B0702040204020203" pitchFamily="34" charset="0"/>
                <a:cs typeface="Segoe UI Semibold" panose="020B0702040204020203" pitchFamily="34" charset="0"/>
              </a:rPr>
              <a:t>tsc</a:t>
            </a:r>
            <a:r>
              <a:rPr lang="fr-FR" dirty="0"/>
              <a:t> (« Type Script Compiler »)</a:t>
            </a:r>
          </a:p>
          <a:p>
            <a:pPr lvl="1">
              <a:spcAft>
                <a:spcPts val="600"/>
              </a:spcAft>
              <a:defRPr/>
            </a:pPr>
            <a:r>
              <a:rPr lang="fr-FR" dirty="0" err="1"/>
              <a:t>tsc</a:t>
            </a:r>
            <a:r>
              <a:rPr lang="fr-FR" dirty="0"/>
              <a:t> </a:t>
            </a:r>
            <a:r>
              <a:rPr lang="fr-FR" dirty="0" err="1"/>
              <a:t>helloworld.ts</a:t>
            </a:r>
            <a:endParaRPr lang="fr-FR" dirty="0"/>
          </a:p>
          <a:p>
            <a:pPr>
              <a:spcAft>
                <a:spcPts val="600"/>
              </a:spcAft>
              <a:defRPr/>
            </a:pPr>
            <a:endParaRPr lang="fr-FR" dirty="0">
              <a:solidFill>
                <a:schemeClr val="tx1"/>
              </a:solidFill>
              <a:cs typeface="Segoe UI" panose="020B0502040204020203" pitchFamily="34" charset="0"/>
            </a:endParaRPr>
          </a:p>
        </p:txBody>
      </p:sp>
      <p:pic>
        <p:nvPicPr>
          <p:cNvPr id="4" name="Image 3">
            <a:extLst>
              <a:ext uri="{FF2B5EF4-FFF2-40B4-BE49-F238E27FC236}">
                <a16:creationId xmlns:a16="http://schemas.microsoft.com/office/drawing/2014/main" id="{00E0B808-E7CE-4AB6-8526-B81061792A58}"/>
              </a:ext>
            </a:extLst>
          </p:cNvPr>
          <p:cNvPicPr>
            <a:picLocks noChangeAspect="1"/>
          </p:cNvPicPr>
          <p:nvPr/>
        </p:nvPicPr>
        <p:blipFill>
          <a:blip r:embed="rId6"/>
          <a:stretch>
            <a:fillRect/>
          </a:stretch>
        </p:blipFill>
        <p:spPr>
          <a:xfrm>
            <a:off x="7142870" y="4285530"/>
            <a:ext cx="4435291" cy="2201492"/>
          </a:xfrm>
          <a:prstGeom prst="rect">
            <a:avLst/>
          </a:prstGeom>
        </p:spPr>
      </p:pic>
      <p:sp>
        <p:nvSpPr>
          <p:cNvPr id="9" name="Rectangle 8">
            <a:extLst>
              <a:ext uri="{FF2B5EF4-FFF2-40B4-BE49-F238E27FC236}">
                <a16:creationId xmlns:a16="http://schemas.microsoft.com/office/drawing/2014/main" id="{0EA794C1-BD4F-4CDE-B899-04960ED27CF7}"/>
              </a:ext>
            </a:extLst>
          </p:cNvPr>
          <p:cNvSpPr/>
          <p:nvPr/>
        </p:nvSpPr>
        <p:spPr>
          <a:xfrm flipH="1">
            <a:off x="10375900" y="4285530"/>
            <a:ext cx="1202261" cy="2201492"/>
          </a:xfrm>
          <a:prstGeom prst="rect">
            <a:avLst/>
          </a:prstGeom>
          <a:gradFill flip="none" rotWithShape="1">
            <a:gsLst>
              <a:gs pos="25000">
                <a:srgbClr val="F5F5F5"/>
              </a:gs>
              <a:gs pos="0">
                <a:srgbClr val="F5F5F5"/>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Espace réservé de la date 1">
            <a:extLst>
              <a:ext uri="{FF2B5EF4-FFF2-40B4-BE49-F238E27FC236}">
                <a16:creationId xmlns:a16="http://schemas.microsoft.com/office/drawing/2014/main" id="{636C1ED5-0629-4629-8E8A-2367225B109E}"/>
              </a:ext>
            </a:extLst>
          </p:cNvPr>
          <p:cNvSpPr>
            <a:spLocks noGrp="1"/>
          </p:cNvSpPr>
          <p:nvPr>
            <p:ph type="dt" sz="half" idx="2"/>
          </p:nvPr>
        </p:nvSpPr>
        <p:spPr/>
        <p:txBody>
          <a:bodyPr/>
          <a:lstStyle/>
          <a:p>
            <a:pPr rtl="0"/>
            <a:fld id="{3BAC7C58-5539-4E91-B5F8-BC7D1F04EA83}" type="datetime1">
              <a:rPr lang="fr-FR" noProof="0" smtClean="0"/>
              <a:t>28/06/2020</a:t>
            </a:fld>
            <a:endParaRPr lang="fr-FR" noProof="0" dirty="0"/>
          </a:p>
        </p:txBody>
      </p:sp>
      <p:sp>
        <p:nvSpPr>
          <p:cNvPr id="5" name="Espace réservé du pied de page 4">
            <a:extLst>
              <a:ext uri="{FF2B5EF4-FFF2-40B4-BE49-F238E27FC236}">
                <a16:creationId xmlns:a16="http://schemas.microsoft.com/office/drawing/2014/main" id="{1B35720D-E7E8-4355-AB49-CAD8138D9013}"/>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6" name="Espace réservé du numéro de diapositive 5">
            <a:extLst>
              <a:ext uri="{FF2B5EF4-FFF2-40B4-BE49-F238E27FC236}">
                <a16:creationId xmlns:a16="http://schemas.microsoft.com/office/drawing/2014/main" id="{2080D34C-D1CA-49EF-8081-CB9B9FA142B8}"/>
              </a:ext>
            </a:extLst>
          </p:cNvPr>
          <p:cNvSpPr>
            <a:spLocks noGrp="1"/>
          </p:cNvSpPr>
          <p:nvPr>
            <p:ph type="sldNum" sz="quarter" idx="4"/>
          </p:nvPr>
        </p:nvSpPr>
        <p:spPr/>
        <p:txBody>
          <a:bodyPr/>
          <a:lstStyle/>
          <a:p>
            <a:pPr rtl="0"/>
            <a:fld id="{9860EDB8-5305-433F-BE41-D7A86D811DB3}" type="slidenum">
              <a:rPr lang="fr-FR" noProof="0" smtClean="0"/>
              <a:pPr rtl="0"/>
              <a:t>7</a:t>
            </a:fld>
            <a:endParaRPr lang="fr-FR" noProof="0" dirty="0"/>
          </a:p>
        </p:txBody>
      </p:sp>
    </p:spTree>
    <p:extLst>
      <p:ext uri="{BB962C8B-B14F-4D97-AF65-F5344CB8AC3E}">
        <p14:creationId xmlns:p14="http://schemas.microsoft.com/office/powerpoint/2010/main" val="330321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AA5F9-DB8D-4E2D-94D5-7B5AA434612C}"/>
              </a:ext>
            </a:extLst>
          </p:cNvPr>
          <p:cNvSpPr>
            <a:spLocks noGrp="1"/>
          </p:cNvSpPr>
          <p:nvPr>
            <p:ph type="title"/>
          </p:nvPr>
        </p:nvSpPr>
        <p:spPr/>
        <p:txBody>
          <a:bodyPr>
            <a:normAutofit/>
          </a:bodyPr>
          <a:lstStyle/>
          <a:p>
            <a:r>
              <a:rPr lang="fr-FR" dirty="0"/>
              <a:t>6.5- Les fonctionnalités de TypeScript: </a:t>
            </a:r>
            <a:r>
              <a:rPr lang="en-US" dirty="0"/>
              <a:t>Premier </a:t>
            </a:r>
            <a:r>
              <a:rPr lang="en-US" dirty="0" err="1"/>
              <a:t>exemple</a:t>
            </a:r>
            <a:r>
              <a:rPr lang="en-US" dirty="0"/>
              <a:t> </a:t>
            </a:r>
          </a:p>
        </p:txBody>
      </p:sp>
      <p:sp>
        <p:nvSpPr>
          <p:cNvPr id="3" name="Espace réservé du contenu 2">
            <a:extLst>
              <a:ext uri="{FF2B5EF4-FFF2-40B4-BE49-F238E27FC236}">
                <a16:creationId xmlns:a16="http://schemas.microsoft.com/office/drawing/2014/main" id="{49D0DFD9-C6A9-4D90-A09E-D8190907E2A5}"/>
              </a:ext>
            </a:extLst>
          </p:cNvPr>
          <p:cNvSpPr>
            <a:spLocks noGrp="1"/>
          </p:cNvSpPr>
          <p:nvPr>
            <p:ph sz="quarter" idx="10"/>
          </p:nvPr>
        </p:nvSpPr>
        <p:spPr>
          <a:xfrm>
            <a:off x="539496" y="1435608"/>
            <a:ext cx="6588134" cy="3234866"/>
          </a:xfrm>
        </p:spPr>
        <p:txBody>
          <a:bodyPr>
            <a:normAutofit/>
          </a:bodyPr>
          <a:lstStyle/>
          <a:p>
            <a:r>
              <a:rPr lang="en-US" sz="1600" dirty="0"/>
              <a:t>(</a:t>
            </a:r>
            <a:r>
              <a:rPr lang="en-US" sz="1600" dirty="0">
                <a:hlinkClick r:id="rId2"/>
              </a:rPr>
              <a:t>Lien</a:t>
            </a:r>
            <a:r>
              <a:rPr lang="en-US" sz="1600" dirty="0"/>
              <a:t>)</a:t>
            </a:r>
          </a:p>
          <a:p>
            <a:r>
              <a:rPr lang="en-US" sz="1600" dirty="0"/>
              <a:t>Dans </a:t>
            </a:r>
            <a:r>
              <a:rPr lang="en-US" sz="1600" dirty="0" err="1"/>
              <a:t>votre</a:t>
            </a:r>
            <a:r>
              <a:rPr lang="en-US" sz="1600" dirty="0"/>
              <a:t> </a:t>
            </a:r>
            <a:r>
              <a:rPr lang="en-US" sz="1600" dirty="0" err="1"/>
              <a:t>éditeur</a:t>
            </a:r>
            <a:r>
              <a:rPr lang="en-US" sz="1600" dirty="0"/>
              <a:t>, </a:t>
            </a:r>
            <a:r>
              <a:rPr lang="en-US" sz="1600" dirty="0" err="1"/>
              <a:t>tapez</a:t>
            </a:r>
            <a:r>
              <a:rPr lang="en-US" sz="1600" dirty="0"/>
              <a:t> le code </a:t>
            </a:r>
            <a:r>
              <a:rPr lang="en-US" sz="1600" dirty="0" err="1"/>
              <a:t>suivant</a:t>
            </a:r>
            <a:r>
              <a:rPr lang="en-US" sz="1600" dirty="0"/>
              <a:t> dans un </a:t>
            </a:r>
            <a:r>
              <a:rPr lang="en-US" sz="1600" dirty="0" err="1"/>
              <a:t>fichier</a:t>
            </a:r>
            <a:r>
              <a:rPr lang="en-US" sz="1600" dirty="0"/>
              <a:t> </a:t>
            </a:r>
            <a:r>
              <a:rPr lang="en-US" sz="1600" b="1" dirty="0" err="1"/>
              <a:t>greeter.ts</a:t>
            </a:r>
            <a:endParaRPr lang="en-US" sz="1600" b="1" dirty="0"/>
          </a:p>
          <a:p>
            <a:r>
              <a:rPr lang="fr-FR" sz="1600" dirty="0"/>
              <a:t>Compilation de votre code:</a:t>
            </a:r>
          </a:p>
          <a:p>
            <a:r>
              <a:rPr lang="fr-FR" sz="1600" dirty="0"/>
              <a:t>Nous avons utilisé une extension .</a:t>
            </a:r>
            <a:r>
              <a:rPr lang="fr-FR" sz="1600" dirty="0" err="1"/>
              <a:t>ts</a:t>
            </a:r>
            <a:r>
              <a:rPr lang="fr-FR" sz="1600" dirty="0"/>
              <a:t>, mais ce code n'est que JavaScript. Vous auriez pu copier/coller directement à partir d'une application JavaScript existante.</a:t>
            </a:r>
          </a:p>
          <a:p>
            <a:endParaRPr lang="en-US" sz="1600" dirty="0"/>
          </a:p>
        </p:txBody>
      </p:sp>
      <p:sp>
        <p:nvSpPr>
          <p:cNvPr id="4" name="Rectangle 3">
            <a:extLst>
              <a:ext uri="{FF2B5EF4-FFF2-40B4-BE49-F238E27FC236}">
                <a16:creationId xmlns:a16="http://schemas.microsoft.com/office/drawing/2014/main" id="{E50F3438-6FFF-4AD7-8E00-A768FA3007D4}"/>
              </a:ext>
            </a:extLst>
          </p:cNvPr>
          <p:cNvSpPr/>
          <p:nvPr/>
        </p:nvSpPr>
        <p:spPr>
          <a:xfrm>
            <a:off x="7127630" y="1435608"/>
            <a:ext cx="441655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solidFill>
                  <a:srgbClr val="2F4F4F"/>
                </a:solidFill>
                <a:latin typeface="Menlo"/>
              </a:rPr>
              <a:t>function</a:t>
            </a:r>
            <a:r>
              <a:rPr lang="fr-FR" dirty="0">
                <a:solidFill>
                  <a:srgbClr val="2F4F4F"/>
                </a:solidFill>
                <a:latin typeface="Menlo"/>
              </a:rPr>
              <a:t> </a:t>
            </a:r>
            <a:r>
              <a:rPr lang="fr-FR" b="1" dirty="0" err="1">
                <a:solidFill>
                  <a:srgbClr val="000000"/>
                </a:solidFill>
                <a:latin typeface="Menlo"/>
              </a:rPr>
              <a:t>greeter</a:t>
            </a:r>
            <a:r>
              <a:rPr lang="fr-FR" dirty="0">
                <a:solidFill>
                  <a:srgbClr val="2F4F4F"/>
                </a:solidFill>
                <a:latin typeface="Menlo"/>
              </a:rPr>
              <a:t>(</a:t>
            </a:r>
            <a:r>
              <a:rPr lang="fr-FR" dirty="0" err="1">
                <a:solidFill>
                  <a:srgbClr val="2F4F4F"/>
                </a:solidFill>
                <a:latin typeface="Menlo"/>
              </a:rPr>
              <a:t>person</a:t>
            </a:r>
            <a:r>
              <a:rPr lang="fr-FR" dirty="0">
                <a:solidFill>
                  <a:srgbClr val="2F4F4F"/>
                </a:solidFill>
                <a:latin typeface="Menlo"/>
              </a:rPr>
              <a:t>) { </a:t>
            </a:r>
          </a:p>
          <a:p>
            <a:r>
              <a:rPr lang="fr-FR" b="1" dirty="0">
                <a:solidFill>
                  <a:srgbClr val="2F4F4F"/>
                </a:solidFill>
                <a:latin typeface="Menlo"/>
              </a:rPr>
              <a:t>	return</a:t>
            </a:r>
            <a:r>
              <a:rPr lang="fr-FR" dirty="0">
                <a:solidFill>
                  <a:srgbClr val="2F4F4F"/>
                </a:solidFill>
                <a:latin typeface="Menlo"/>
              </a:rPr>
              <a:t> </a:t>
            </a:r>
            <a:r>
              <a:rPr lang="fr-FR" dirty="0">
                <a:solidFill>
                  <a:srgbClr val="000000"/>
                </a:solidFill>
                <a:latin typeface="Menlo"/>
              </a:rPr>
              <a:t>"Hello, "</a:t>
            </a:r>
            <a:r>
              <a:rPr lang="fr-FR" dirty="0">
                <a:solidFill>
                  <a:srgbClr val="2F4F4F"/>
                </a:solidFill>
                <a:latin typeface="Menlo"/>
              </a:rPr>
              <a:t> + </a:t>
            </a:r>
            <a:r>
              <a:rPr lang="fr-FR" dirty="0" err="1">
                <a:solidFill>
                  <a:srgbClr val="2F4F4F"/>
                </a:solidFill>
                <a:latin typeface="Menlo"/>
              </a:rPr>
              <a:t>person</a:t>
            </a:r>
            <a:r>
              <a:rPr lang="fr-FR" dirty="0">
                <a:solidFill>
                  <a:srgbClr val="2F4F4F"/>
                </a:solidFill>
                <a:latin typeface="Menlo"/>
              </a:rPr>
              <a:t>;</a:t>
            </a:r>
          </a:p>
          <a:p>
            <a:r>
              <a:rPr lang="fr-FR" dirty="0">
                <a:solidFill>
                  <a:srgbClr val="2F4F4F"/>
                </a:solidFill>
                <a:latin typeface="Menlo"/>
              </a:rPr>
              <a:t> } </a:t>
            </a:r>
          </a:p>
          <a:p>
            <a:endParaRPr lang="fr-FR" dirty="0">
              <a:solidFill>
                <a:srgbClr val="2F4F4F"/>
              </a:solidFill>
              <a:latin typeface="Menlo"/>
            </a:endParaRPr>
          </a:p>
          <a:p>
            <a:r>
              <a:rPr lang="fr-FR" b="1" dirty="0">
                <a:solidFill>
                  <a:srgbClr val="2F4F4F"/>
                </a:solidFill>
                <a:latin typeface="Menlo"/>
              </a:rPr>
              <a:t>let</a:t>
            </a:r>
            <a:r>
              <a:rPr lang="fr-FR" dirty="0">
                <a:solidFill>
                  <a:srgbClr val="2F4F4F"/>
                </a:solidFill>
                <a:latin typeface="Menlo"/>
              </a:rPr>
              <a:t> user = </a:t>
            </a:r>
            <a:r>
              <a:rPr lang="fr-FR" dirty="0">
                <a:solidFill>
                  <a:srgbClr val="000000"/>
                </a:solidFill>
                <a:latin typeface="Menlo"/>
              </a:rPr>
              <a:t>"Jane User"</a:t>
            </a:r>
            <a:r>
              <a:rPr lang="fr-FR" dirty="0">
                <a:solidFill>
                  <a:srgbClr val="2F4F4F"/>
                </a:solidFill>
                <a:latin typeface="Menlo"/>
              </a:rPr>
              <a:t>; </a:t>
            </a:r>
          </a:p>
          <a:p>
            <a:endParaRPr lang="fr-FR" dirty="0">
              <a:solidFill>
                <a:srgbClr val="2F4F4F"/>
              </a:solidFill>
              <a:latin typeface="Menlo"/>
            </a:endParaRPr>
          </a:p>
          <a:p>
            <a:r>
              <a:rPr lang="fr-FR" dirty="0" err="1">
                <a:solidFill>
                  <a:srgbClr val="000000"/>
                </a:solidFill>
                <a:latin typeface="Menlo"/>
              </a:rPr>
              <a:t>document</a:t>
            </a:r>
            <a:r>
              <a:rPr lang="fr-FR" dirty="0" err="1">
                <a:solidFill>
                  <a:srgbClr val="2F4F4F"/>
                </a:solidFill>
                <a:latin typeface="Menlo"/>
              </a:rPr>
              <a:t>.body.textContent</a:t>
            </a:r>
            <a:r>
              <a:rPr lang="fr-FR" dirty="0">
                <a:solidFill>
                  <a:srgbClr val="2F4F4F"/>
                </a:solidFill>
                <a:latin typeface="Menlo"/>
              </a:rPr>
              <a:t> = </a:t>
            </a:r>
            <a:r>
              <a:rPr lang="fr-FR" dirty="0" err="1">
                <a:solidFill>
                  <a:srgbClr val="2F4F4F"/>
                </a:solidFill>
                <a:latin typeface="Menlo"/>
              </a:rPr>
              <a:t>greeter</a:t>
            </a:r>
            <a:r>
              <a:rPr lang="fr-FR" dirty="0">
                <a:solidFill>
                  <a:srgbClr val="2F4F4F"/>
                </a:solidFill>
                <a:latin typeface="Menlo"/>
              </a:rPr>
              <a:t>(user)</a:t>
            </a:r>
            <a:endParaRPr lang="en-US" dirty="0"/>
          </a:p>
        </p:txBody>
      </p:sp>
      <p:sp>
        <p:nvSpPr>
          <p:cNvPr id="7" name="Espace réservé du contenu 2">
            <a:extLst>
              <a:ext uri="{FF2B5EF4-FFF2-40B4-BE49-F238E27FC236}">
                <a16:creationId xmlns:a16="http://schemas.microsoft.com/office/drawing/2014/main" id="{8A464F8F-CFF2-45F3-AD27-C858C136558A}"/>
              </a:ext>
            </a:extLst>
          </p:cNvPr>
          <p:cNvSpPr txBox="1">
            <a:spLocks/>
          </p:cNvSpPr>
          <p:nvPr/>
        </p:nvSpPr>
        <p:spPr>
          <a:xfrm>
            <a:off x="521206" y="4465788"/>
            <a:ext cx="11022975" cy="194415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sz="1600" dirty="0"/>
              <a:t>Le résultat sera un fichier </a:t>
            </a:r>
            <a:r>
              <a:rPr lang="fr-FR" sz="1600" b="1" dirty="0"/>
              <a:t>greeter.js </a:t>
            </a:r>
            <a:r>
              <a:rPr lang="fr-FR" sz="1600" dirty="0"/>
              <a:t>qui contient le même JavaScript que celui que vous avez alimenté. Nous sommes prêts à utiliser TypeScript dans notre application JavaScript!</a:t>
            </a:r>
          </a:p>
        </p:txBody>
      </p:sp>
      <p:sp>
        <p:nvSpPr>
          <p:cNvPr id="5" name="Espace réservé de la date 4">
            <a:extLst>
              <a:ext uri="{FF2B5EF4-FFF2-40B4-BE49-F238E27FC236}">
                <a16:creationId xmlns:a16="http://schemas.microsoft.com/office/drawing/2014/main" id="{CDF2C34C-F3DC-482A-8953-B81FB67A1873}"/>
              </a:ext>
            </a:extLst>
          </p:cNvPr>
          <p:cNvSpPr>
            <a:spLocks noGrp="1"/>
          </p:cNvSpPr>
          <p:nvPr>
            <p:ph type="dt" sz="half" idx="2"/>
          </p:nvPr>
        </p:nvSpPr>
        <p:spPr/>
        <p:txBody>
          <a:bodyPr/>
          <a:lstStyle/>
          <a:p>
            <a:pPr rtl="0"/>
            <a:fld id="{9295E3E7-F229-40AD-8F79-46D33E40DEEB}" type="datetime1">
              <a:rPr lang="fr-FR" noProof="0" smtClean="0"/>
              <a:t>28/06/2020</a:t>
            </a:fld>
            <a:endParaRPr lang="fr-FR" noProof="0" dirty="0"/>
          </a:p>
        </p:txBody>
      </p:sp>
      <p:sp>
        <p:nvSpPr>
          <p:cNvPr id="8" name="Espace réservé du pied de page 7">
            <a:extLst>
              <a:ext uri="{FF2B5EF4-FFF2-40B4-BE49-F238E27FC236}">
                <a16:creationId xmlns:a16="http://schemas.microsoft.com/office/drawing/2014/main" id="{DB03CF90-297A-4D7A-9818-486B81FB463E}"/>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9" name="Espace réservé du numéro de diapositive 8">
            <a:extLst>
              <a:ext uri="{FF2B5EF4-FFF2-40B4-BE49-F238E27FC236}">
                <a16:creationId xmlns:a16="http://schemas.microsoft.com/office/drawing/2014/main" id="{3EB17DB5-28DC-436F-ACCA-D0A18794149D}"/>
              </a:ext>
            </a:extLst>
          </p:cNvPr>
          <p:cNvSpPr>
            <a:spLocks noGrp="1"/>
          </p:cNvSpPr>
          <p:nvPr>
            <p:ph type="sldNum" sz="quarter" idx="4"/>
          </p:nvPr>
        </p:nvSpPr>
        <p:spPr/>
        <p:txBody>
          <a:bodyPr/>
          <a:lstStyle/>
          <a:p>
            <a:pPr rtl="0"/>
            <a:fld id="{9860EDB8-5305-433F-BE41-D7A86D811DB3}" type="slidenum">
              <a:rPr lang="fr-FR" noProof="0" smtClean="0"/>
              <a:pPr rtl="0"/>
              <a:t>8</a:t>
            </a:fld>
            <a:endParaRPr lang="fr-FR" noProof="0" dirty="0"/>
          </a:p>
        </p:txBody>
      </p:sp>
      <p:sp>
        <p:nvSpPr>
          <p:cNvPr id="10" name="Rectangle 9">
            <a:extLst>
              <a:ext uri="{FF2B5EF4-FFF2-40B4-BE49-F238E27FC236}">
                <a16:creationId xmlns:a16="http://schemas.microsoft.com/office/drawing/2014/main" id="{F9F20875-061B-4D5A-8408-68801C7B1902}"/>
              </a:ext>
            </a:extLst>
          </p:cNvPr>
          <p:cNvSpPr/>
          <p:nvPr/>
        </p:nvSpPr>
        <p:spPr>
          <a:xfrm>
            <a:off x="3046841" y="3781695"/>
            <a:ext cx="1573444" cy="369332"/>
          </a:xfrm>
          <a:prstGeom prst="rect">
            <a:avLst/>
          </a:prstGeom>
        </p:spPr>
        <p:txBody>
          <a:bodyPr wrap="none">
            <a:spAutoFit/>
          </a:bodyPr>
          <a:lstStyle/>
          <a:p>
            <a:r>
              <a:rPr lang="en-US" b="1" dirty="0" err="1">
                <a:solidFill>
                  <a:srgbClr val="007ACD"/>
                </a:solidFill>
              </a:rPr>
              <a:t>tsc</a:t>
            </a:r>
            <a:r>
              <a:rPr lang="en-US" b="1" dirty="0">
                <a:solidFill>
                  <a:srgbClr val="007ACD"/>
                </a:solidFill>
              </a:rPr>
              <a:t> </a:t>
            </a:r>
            <a:r>
              <a:rPr lang="en-US" b="1" dirty="0" err="1">
                <a:solidFill>
                  <a:srgbClr val="007ACD"/>
                </a:solidFill>
              </a:rPr>
              <a:t>greeter.ts</a:t>
            </a:r>
            <a:endParaRPr lang="en-US" b="1" dirty="0">
              <a:solidFill>
                <a:srgbClr val="007ACD"/>
              </a:solidFill>
            </a:endParaRPr>
          </a:p>
        </p:txBody>
      </p:sp>
    </p:spTree>
    <p:extLst>
      <p:ext uri="{BB962C8B-B14F-4D97-AF65-F5344CB8AC3E}">
        <p14:creationId xmlns:p14="http://schemas.microsoft.com/office/powerpoint/2010/main" val="34208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AA5F9-DB8D-4E2D-94D5-7B5AA434612C}"/>
              </a:ext>
            </a:extLst>
          </p:cNvPr>
          <p:cNvSpPr>
            <a:spLocks noGrp="1"/>
          </p:cNvSpPr>
          <p:nvPr>
            <p:ph type="title"/>
          </p:nvPr>
        </p:nvSpPr>
        <p:spPr/>
        <p:txBody>
          <a:bodyPr/>
          <a:lstStyle/>
          <a:p>
            <a:r>
              <a:rPr lang="en-US" dirty="0"/>
              <a:t>Suite </a:t>
            </a:r>
            <a:r>
              <a:rPr lang="en-US" dirty="0" err="1"/>
              <a:t>exemple</a:t>
            </a:r>
            <a:r>
              <a:rPr lang="en-US" dirty="0"/>
              <a:t> </a:t>
            </a:r>
          </a:p>
        </p:txBody>
      </p:sp>
      <p:sp>
        <p:nvSpPr>
          <p:cNvPr id="3" name="Espace réservé du contenu 2">
            <a:extLst>
              <a:ext uri="{FF2B5EF4-FFF2-40B4-BE49-F238E27FC236}">
                <a16:creationId xmlns:a16="http://schemas.microsoft.com/office/drawing/2014/main" id="{49D0DFD9-C6A9-4D90-A09E-D8190907E2A5}"/>
              </a:ext>
            </a:extLst>
          </p:cNvPr>
          <p:cNvSpPr>
            <a:spLocks noGrp="1"/>
          </p:cNvSpPr>
          <p:nvPr>
            <p:ph sz="quarter" idx="10"/>
          </p:nvPr>
        </p:nvSpPr>
        <p:spPr>
          <a:xfrm>
            <a:off x="539496" y="1435608"/>
            <a:ext cx="6588134" cy="1673352"/>
          </a:xfrm>
        </p:spPr>
        <p:txBody>
          <a:bodyPr>
            <a:normAutofit/>
          </a:bodyPr>
          <a:lstStyle/>
          <a:p>
            <a:r>
              <a:rPr lang="en-US" sz="1600" dirty="0"/>
              <a:t>(</a:t>
            </a:r>
            <a:r>
              <a:rPr lang="en-US" sz="1600" dirty="0">
                <a:hlinkClick r:id="rId2"/>
              </a:rPr>
              <a:t>Lien</a:t>
            </a:r>
            <a:r>
              <a:rPr lang="en-US" sz="1600" dirty="0"/>
              <a:t>)</a:t>
            </a:r>
          </a:p>
          <a:p>
            <a:r>
              <a:rPr lang="fr-FR" sz="1600" dirty="0"/>
              <a:t>Rajouter un typage de type String à l'argument de fonction «personne» comme indiqué ici</a:t>
            </a:r>
          </a:p>
          <a:p>
            <a:endParaRPr lang="fr-FR" sz="1600" dirty="0"/>
          </a:p>
          <a:p>
            <a:endParaRPr lang="en-US" sz="1600" dirty="0"/>
          </a:p>
        </p:txBody>
      </p:sp>
      <p:sp>
        <p:nvSpPr>
          <p:cNvPr id="4" name="Rectangle 3">
            <a:extLst>
              <a:ext uri="{FF2B5EF4-FFF2-40B4-BE49-F238E27FC236}">
                <a16:creationId xmlns:a16="http://schemas.microsoft.com/office/drawing/2014/main" id="{E50F3438-6FFF-4AD7-8E00-A768FA3007D4}"/>
              </a:ext>
            </a:extLst>
          </p:cNvPr>
          <p:cNvSpPr/>
          <p:nvPr/>
        </p:nvSpPr>
        <p:spPr>
          <a:xfrm>
            <a:off x="7127630" y="1435608"/>
            <a:ext cx="441655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solidFill>
                  <a:srgbClr val="2F4F4F"/>
                </a:solidFill>
                <a:latin typeface="Menlo"/>
              </a:rPr>
              <a:t>function</a:t>
            </a:r>
            <a:r>
              <a:rPr lang="fr-FR" dirty="0">
                <a:solidFill>
                  <a:srgbClr val="2F4F4F"/>
                </a:solidFill>
                <a:latin typeface="Menlo"/>
              </a:rPr>
              <a:t> </a:t>
            </a:r>
            <a:r>
              <a:rPr lang="fr-FR" b="1" dirty="0" err="1">
                <a:solidFill>
                  <a:srgbClr val="000000"/>
                </a:solidFill>
                <a:latin typeface="Menlo"/>
              </a:rPr>
              <a:t>greeter</a:t>
            </a:r>
            <a:r>
              <a:rPr lang="fr-FR" b="1" dirty="0">
                <a:solidFill>
                  <a:srgbClr val="000000"/>
                </a:solidFill>
                <a:latin typeface="Menlo"/>
              </a:rPr>
              <a:t> </a:t>
            </a:r>
            <a:r>
              <a:rPr lang="fr-FR" dirty="0">
                <a:solidFill>
                  <a:srgbClr val="2F4F4F"/>
                </a:solidFill>
                <a:latin typeface="Menlo"/>
              </a:rPr>
              <a:t>(</a:t>
            </a:r>
            <a:r>
              <a:rPr lang="fr-FR" dirty="0" err="1">
                <a:solidFill>
                  <a:srgbClr val="2F4F4F"/>
                </a:solidFill>
                <a:latin typeface="Menlo"/>
              </a:rPr>
              <a:t>person</a:t>
            </a:r>
            <a:r>
              <a:rPr lang="fr-FR" dirty="0">
                <a:solidFill>
                  <a:srgbClr val="2F4F4F"/>
                </a:solidFill>
                <a:latin typeface="Menlo"/>
              </a:rPr>
              <a:t>: </a:t>
            </a:r>
            <a:r>
              <a:rPr lang="fr-FR" sz="3600" b="1" dirty="0">
                <a:solidFill>
                  <a:srgbClr val="000000"/>
                </a:solidFill>
                <a:latin typeface="Menlo"/>
              </a:rPr>
              <a:t>string</a:t>
            </a:r>
            <a:r>
              <a:rPr lang="fr-FR" dirty="0">
                <a:solidFill>
                  <a:srgbClr val="2F4F4F"/>
                </a:solidFill>
                <a:latin typeface="Menlo"/>
              </a:rPr>
              <a:t>) { </a:t>
            </a:r>
          </a:p>
          <a:p>
            <a:r>
              <a:rPr lang="fr-FR" b="1" dirty="0">
                <a:solidFill>
                  <a:srgbClr val="2F4F4F"/>
                </a:solidFill>
                <a:latin typeface="Menlo"/>
              </a:rPr>
              <a:t>return</a:t>
            </a:r>
            <a:r>
              <a:rPr lang="fr-FR" dirty="0">
                <a:solidFill>
                  <a:srgbClr val="2F4F4F"/>
                </a:solidFill>
                <a:latin typeface="Menlo"/>
              </a:rPr>
              <a:t> </a:t>
            </a:r>
            <a:r>
              <a:rPr lang="fr-FR" dirty="0">
                <a:solidFill>
                  <a:srgbClr val="000000"/>
                </a:solidFill>
                <a:latin typeface="Menlo"/>
              </a:rPr>
              <a:t>"Hello, "</a:t>
            </a:r>
            <a:r>
              <a:rPr lang="fr-FR" dirty="0">
                <a:solidFill>
                  <a:srgbClr val="2F4F4F"/>
                </a:solidFill>
                <a:latin typeface="Menlo"/>
              </a:rPr>
              <a:t> + </a:t>
            </a:r>
            <a:r>
              <a:rPr lang="fr-FR" dirty="0" err="1">
                <a:solidFill>
                  <a:srgbClr val="2F4F4F"/>
                </a:solidFill>
                <a:latin typeface="Menlo"/>
              </a:rPr>
              <a:t>person</a:t>
            </a:r>
            <a:r>
              <a:rPr lang="fr-FR" dirty="0">
                <a:solidFill>
                  <a:srgbClr val="2F4F4F"/>
                </a:solidFill>
                <a:latin typeface="Menlo"/>
              </a:rPr>
              <a:t>; </a:t>
            </a:r>
          </a:p>
          <a:p>
            <a:r>
              <a:rPr lang="fr-FR" dirty="0">
                <a:solidFill>
                  <a:srgbClr val="2F4F4F"/>
                </a:solidFill>
                <a:latin typeface="Menlo"/>
              </a:rPr>
              <a:t>} </a:t>
            </a:r>
            <a:endParaRPr lang="fr-FR" b="1" dirty="0">
              <a:solidFill>
                <a:srgbClr val="2F4F4F"/>
              </a:solidFill>
              <a:latin typeface="Menlo"/>
            </a:endParaRPr>
          </a:p>
          <a:p>
            <a:r>
              <a:rPr lang="fr-FR" b="1" dirty="0">
                <a:solidFill>
                  <a:srgbClr val="2F4F4F"/>
                </a:solidFill>
                <a:latin typeface="Menlo"/>
              </a:rPr>
              <a:t>let</a:t>
            </a:r>
            <a:r>
              <a:rPr lang="fr-FR" dirty="0">
                <a:solidFill>
                  <a:srgbClr val="2F4F4F"/>
                </a:solidFill>
                <a:latin typeface="Menlo"/>
              </a:rPr>
              <a:t> user = </a:t>
            </a:r>
            <a:r>
              <a:rPr lang="fr-FR" dirty="0">
                <a:solidFill>
                  <a:srgbClr val="000000"/>
                </a:solidFill>
                <a:latin typeface="Menlo"/>
              </a:rPr>
              <a:t>"Jane User"</a:t>
            </a:r>
            <a:r>
              <a:rPr lang="fr-FR" dirty="0">
                <a:solidFill>
                  <a:srgbClr val="2F4F4F"/>
                </a:solidFill>
                <a:latin typeface="Menlo"/>
              </a:rPr>
              <a:t>;</a:t>
            </a:r>
          </a:p>
          <a:p>
            <a:r>
              <a:rPr lang="fr-FR" dirty="0">
                <a:solidFill>
                  <a:srgbClr val="2F4F4F"/>
                </a:solidFill>
                <a:latin typeface="Menlo"/>
              </a:rPr>
              <a:t> </a:t>
            </a:r>
            <a:r>
              <a:rPr lang="fr-FR" dirty="0" err="1">
                <a:solidFill>
                  <a:srgbClr val="000000"/>
                </a:solidFill>
                <a:latin typeface="Menlo"/>
              </a:rPr>
              <a:t>document</a:t>
            </a:r>
            <a:r>
              <a:rPr lang="fr-FR" dirty="0" err="1">
                <a:solidFill>
                  <a:srgbClr val="2F4F4F"/>
                </a:solidFill>
                <a:latin typeface="Menlo"/>
              </a:rPr>
              <a:t>.body.textContent</a:t>
            </a:r>
            <a:r>
              <a:rPr lang="fr-FR" dirty="0">
                <a:solidFill>
                  <a:srgbClr val="2F4F4F"/>
                </a:solidFill>
                <a:latin typeface="Menlo"/>
              </a:rPr>
              <a:t> = </a:t>
            </a:r>
            <a:r>
              <a:rPr lang="fr-FR" dirty="0" err="1">
                <a:solidFill>
                  <a:srgbClr val="2F4F4F"/>
                </a:solidFill>
                <a:latin typeface="Menlo"/>
              </a:rPr>
              <a:t>greeter</a:t>
            </a:r>
            <a:r>
              <a:rPr lang="fr-FR" dirty="0">
                <a:solidFill>
                  <a:srgbClr val="2F4F4F"/>
                </a:solidFill>
                <a:latin typeface="Menlo"/>
              </a:rPr>
              <a:t>(user);</a:t>
            </a:r>
            <a:endParaRPr lang="en-US" dirty="0"/>
          </a:p>
        </p:txBody>
      </p:sp>
      <p:sp>
        <p:nvSpPr>
          <p:cNvPr id="7" name="Espace réservé du contenu 2">
            <a:extLst>
              <a:ext uri="{FF2B5EF4-FFF2-40B4-BE49-F238E27FC236}">
                <a16:creationId xmlns:a16="http://schemas.microsoft.com/office/drawing/2014/main" id="{8A464F8F-CFF2-45F3-AD27-C858C136558A}"/>
              </a:ext>
            </a:extLst>
          </p:cNvPr>
          <p:cNvSpPr txBox="1">
            <a:spLocks/>
          </p:cNvSpPr>
          <p:nvPr/>
        </p:nvSpPr>
        <p:spPr>
          <a:xfrm>
            <a:off x="521206" y="4465788"/>
            <a:ext cx="11022975" cy="194415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fr-FR" sz="1600" dirty="0"/>
          </a:p>
        </p:txBody>
      </p:sp>
      <p:sp>
        <p:nvSpPr>
          <p:cNvPr id="8" name="Espace réservé du contenu 2">
            <a:extLst>
              <a:ext uri="{FF2B5EF4-FFF2-40B4-BE49-F238E27FC236}">
                <a16:creationId xmlns:a16="http://schemas.microsoft.com/office/drawing/2014/main" id="{D2B5FA49-23FE-48A5-91DE-86FE7CBC0DA3}"/>
              </a:ext>
            </a:extLst>
          </p:cNvPr>
          <p:cNvSpPr txBox="1">
            <a:spLocks/>
          </p:cNvSpPr>
          <p:nvPr/>
        </p:nvSpPr>
        <p:spPr>
          <a:xfrm>
            <a:off x="502917" y="2906014"/>
            <a:ext cx="6588134" cy="313880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sz="1600" dirty="0"/>
              <a:t>‘</a:t>
            </a:r>
            <a:r>
              <a:rPr lang="fr-FR" sz="1600" b="1" dirty="0">
                <a:solidFill>
                  <a:srgbClr val="007ACD"/>
                </a:solidFill>
              </a:rPr>
              <a:t>Typage</a:t>
            </a:r>
            <a:r>
              <a:rPr lang="fr-FR" sz="1600" dirty="0"/>
              <a:t>’ de variables</a:t>
            </a:r>
          </a:p>
          <a:p>
            <a:r>
              <a:rPr lang="fr-FR" sz="1600" dirty="0"/>
              <a:t>Les annotations de type dans TypeScript sont des moyens légers d'enregistrer le contrat prévu de la fonction ou de la variable. </a:t>
            </a:r>
          </a:p>
          <a:p>
            <a:r>
              <a:rPr lang="fr-FR" sz="1600" dirty="0"/>
              <a:t>Dans ce cas, nous souhaitons que la fonction </a:t>
            </a:r>
            <a:r>
              <a:rPr lang="fr-FR" sz="1600" dirty="0" err="1"/>
              <a:t>greeter</a:t>
            </a:r>
            <a:r>
              <a:rPr lang="fr-FR" sz="1600" dirty="0"/>
              <a:t> soit appelée avec un seul paramètre de chaîne. Nous pouvons essayer de changer le </a:t>
            </a:r>
            <a:r>
              <a:rPr lang="fr-FR" sz="1600" dirty="0" err="1"/>
              <a:t>greeter</a:t>
            </a:r>
            <a:r>
              <a:rPr lang="fr-FR" sz="1600" dirty="0"/>
              <a:t> d'appel pour passer un tableau à la place: </a:t>
            </a:r>
          </a:p>
          <a:p>
            <a:r>
              <a:rPr lang="fr-FR" sz="1600" dirty="0">
                <a:sym typeface="Wingdings" panose="05000000000000000000" pitchFamily="2" charset="2"/>
              </a:rPr>
              <a:t> Bonne nouvelle: </a:t>
            </a:r>
            <a:r>
              <a:rPr lang="fr-FR" sz="1600" b="1" dirty="0">
                <a:solidFill>
                  <a:srgbClr val="007ACD"/>
                </a:solidFill>
                <a:sym typeface="Wingdings" panose="05000000000000000000" pitchFamily="2" charset="2"/>
              </a:rPr>
              <a:t>Erreur !</a:t>
            </a:r>
            <a:endParaRPr lang="fr-FR" sz="1600" b="1" dirty="0">
              <a:solidFill>
                <a:srgbClr val="007ACD"/>
              </a:solidFill>
            </a:endParaRPr>
          </a:p>
        </p:txBody>
      </p:sp>
      <p:sp>
        <p:nvSpPr>
          <p:cNvPr id="9" name="Rectangle 8">
            <a:extLst>
              <a:ext uri="{FF2B5EF4-FFF2-40B4-BE49-F238E27FC236}">
                <a16:creationId xmlns:a16="http://schemas.microsoft.com/office/drawing/2014/main" id="{1CB5899E-8FCA-4DE9-8811-0F4A524A4CEC}"/>
              </a:ext>
            </a:extLst>
          </p:cNvPr>
          <p:cNvSpPr/>
          <p:nvPr/>
        </p:nvSpPr>
        <p:spPr>
          <a:xfrm>
            <a:off x="7109340" y="3427944"/>
            <a:ext cx="441655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solidFill>
                  <a:srgbClr val="2F4F4F"/>
                </a:solidFill>
                <a:latin typeface="Menlo"/>
              </a:rPr>
              <a:t>function</a:t>
            </a:r>
            <a:r>
              <a:rPr lang="fr-FR" dirty="0">
                <a:solidFill>
                  <a:srgbClr val="2F4F4F"/>
                </a:solidFill>
                <a:latin typeface="Menlo"/>
              </a:rPr>
              <a:t> </a:t>
            </a:r>
            <a:r>
              <a:rPr lang="fr-FR" b="1" dirty="0" err="1">
                <a:solidFill>
                  <a:srgbClr val="2F4F4F"/>
                </a:solidFill>
                <a:latin typeface="Menlo"/>
              </a:rPr>
              <a:t>function</a:t>
            </a:r>
            <a:r>
              <a:rPr lang="fr-FR" dirty="0">
                <a:solidFill>
                  <a:srgbClr val="2F4F4F"/>
                </a:solidFill>
                <a:latin typeface="Menlo"/>
              </a:rPr>
              <a:t> </a:t>
            </a:r>
            <a:r>
              <a:rPr lang="fr-FR" b="1" dirty="0" err="1">
                <a:solidFill>
                  <a:srgbClr val="000000"/>
                </a:solidFill>
                <a:latin typeface="Menlo"/>
              </a:rPr>
              <a:t>greeter</a:t>
            </a:r>
            <a:r>
              <a:rPr lang="fr-FR" dirty="0">
                <a:solidFill>
                  <a:srgbClr val="2F4F4F"/>
                </a:solidFill>
                <a:latin typeface="Menlo"/>
              </a:rPr>
              <a:t>(</a:t>
            </a:r>
            <a:r>
              <a:rPr lang="fr-FR" dirty="0" err="1">
                <a:solidFill>
                  <a:srgbClr val="2F4F4F"/>
                </a:solidFill>
                <a:latin typeface="Menlo"/>
              </a:rPr>
              <a:t>person</a:t>
            </a:r>
            <a:r>
              <a:rPr lang="fr-FR" dirty="0">
                <a:solidFill>
                  <a:srgbClr val="2F4F4F"/>
                </a:solidFill>
                <a:latin typeface="Menlo"/>
              </a:rPr>
              <a:t>: </a:t>
            </a:r>
            <a:r>
              <a:rPr lang="fr-FR" dirty="0">
                <a:solidFill>
                  <a:srgbClr val="000000"/>
                </a:solidFill>
                <a:latin typeface="Menlo"/>
              </a:rPr>
              <a:t>string</a:t>
            </a:r>
            <a:r>
              <a:rPr lang="fr-FR" dirty="0">
                <a:solidFill>
                  <a:srgbClr val="2F4F4F"/>
                </a:solidFill>
                <a:latin typeface="Menlo"/>
              </a:rPr>
              <a:t>) {</a:t>
            </a:r>
          </a:p>
          <a:p>
            <a:r>
              <a:rPr lang="fr-FR" dirty="0">
                <a:solidFill>
                  <a:srgbClr val="2F4F4F"/>
                </a:solidFill>
                <a:latin typeface="Menlo"/>
              </a:rPr>
              <a:t> </a:t>
            </a:r>
            <a:r>
              <a:rPr lang="fr-FR" b="1" dirty="0">
                <a:solidFill>
                  <a:srgbClr val="2F4F4F"/>
                </a:solidFill>
                <a:latin typeface="Menlo"/>
              </a:rPr>
              <a:t>return</a:t>
            </a:r>
            <a:r>
              <a:rPr lang="fr-FR" dirty="0">
                <a:solidFill>
                  <a:srgbClr val="2F4F4F"/>
                </a:solidFill>
                <a:latin typeface="Menlo"/>
              </a:rPr>
              <a:t> </a:t>
            </a:r>
            <a:r>
              <a:rPr lang="fr-FR" dirty="0">
                <a:solidFill>
                  <a:srgbClr val="000000"/>
                </a:solidFill>
                <a:latin typeface="Menlo"/>
              </a:rPr>
              <a:t>"Hello, "</a:t>
            </a:r>
            <a:r>
              <a:rPr lang="fr-FR" dirty="0">
                <a:solidFill>
                  <a:srgbClr val="2F4F4F"/>
                </a:solidFill>
                <a:latin typeface="Menlo"/>
              </a:rPr>
              <a:t> + </a:t>
            </a:r>
            <a:r>
              <a:rPr lang="fr-FR" dirty="0" err="1">
                <a:solidFill>
                  <a:srgbClr val="2F4F4F"/>
                </a:solidFill>
                <a:latin typeface="Menlo"/>
              </a:rPr>
              <a:t>person</a:t>
            </a:r>
            <a:r>
              <a:rPr lang="fr-FR" dirty="0">
                <a:solidFill>
                  <a:srgbClr val="2F4F4F"/>
                </a:solidFill>
                <a:latin typeface="Menlo"/>
              </a:rPr>
              <a:t>; </a:t>
            </a:r>
          </a:p>
          <a:p>
            <a:r>
              <a:rPr lang="fr-FR" dirty="0">
                <a:solidFill>
                  <a:srgbClr val="2F4F4F"/>
                </a:solidFill>
                <a:latin typeface="Menlo"/>
              </a:rPr>
              <a:t>}</a:t>
            </a:r>
          </a:p>
          <a:p>
            <a:r>
              <a:rPr lang="fr-FR" dirty="0">
                <a:solidFill>
                  <a:srgbClr val="2F4F4F"/>
                </a:solidFill>
                <a:latin typeface="Menlo"/>
              </a:rPr>
              <a:t> </a:t>
            </a:r>
            <a:r>
              <a:rPr lang="fr-FR" b="1" dirty="0">
                <a:solidFill>
                  <a:srgbClr val="2F4F4F"/>
                </a:solidFill>
                <a:latin typeface="Menlo"/>
              </a:rPr>
              <a:t>let</a:t>
            </a:r>
            <a:r>
              <a:rPr lang="fr-FR" dirty="0">
                <a:solidFill>
                  <a:srgbClr val="2F4F4F"/>
                </a:solidFill>
                <a:latin typeface="Menlo"/>
              </a:rPr>
              <a:t> user = [0, 1, 2];</a:t>
            </a:r>
          </a:p>
          <a:p>
            <a:r>
              <a:rPr lang="fr-FR" dirty="0">
                <a:solidFill>
                  <a:srgbClr val="2F4F4F"/>
                </a:solidFill>
                <a:latin typeface="Menlo"/>
              </a:rPr>
              <a:t> </a:t>
            </a:r>
            <a:r>
              <a:rPr lang="fr-FR" dirty="0" err="1">
                <a:solidFill>
                  <a:srgbClr val="000000"/>
                </a:solidFill>
                <a:latin typeface="Menlo"/>
              </a:rPr>
              <a:t>document</a:t>
            </a:r>
            <a:r>
              <a:rPr lang="fr-FR" dirty="0" err="1">
                <a:solidFill>
                  <a:srgbClr val="2F4F4F"/>
                </a:solidFill>
                <a:latin typeface="Menlo"/>
              </a:rPr>
              <a:t>.body.textContent</a:t>
            </a:r>
            <a:r>
              <a:rPr lang="fr-FR" dirty="0">
                <a:solidFill>
                  <a:srgbClr val="2F4F4F"/>
                </a:solidFill>
                <a:latin typeface="Menlo"/>
              </a:rPr>
              <a:t> = </a:t>
            </a:r>
            <a:r>
              <a:rPr lang="fr-FR" dirty="0" err="1">
                <a:solidFill>
                  <a:srgbClr val="2F4F4F"/>
                </a:solidFill>
                <a:latin typeface="Menlo"/>
              </a:rPr>
              <a:t>greeter</a:t>
            </a:r>
            <a:r>
              <a:rPr lang="fr-FR" dirty="0">
                <a:solidFill>
                  <a:srgbClr val="2F4F4F"/>
                </a:solidFill>
                <a:latin typeface="Menlo"/>
              </a:rPr>
              <a:t>(user);</a:t>
            </a:r>
            <a:endParaRPr lang="en-US" dirty="0"/>
          </a:p>
        </p:txBody>
      </p:sp>
      <p:sp>
        <p:nvSpPr>
          <p:cNvPr id="10" name="Rectangle 2">
            <a:extLst>
              <a:ext uri="{FF2B5EF4-FFF2-40B4-BE49-F238E27FC236}">
                <a16:creationId xmlns:a16="http://schemas.microsoft.com/office/drawing/2014/main" id="{ABB36D45-7401-4363-B997-55DAC4E42C9A}"/>
              </a:ext>
            </a:extLst>
          </p:cNvPr>
          <p:cNvSpPr>
            <a:spLocks noChangeArrowheads="1"/>
          </p:cNvSpPr>
          <p:nvPr/>
        </p:nvSpPr>
        <p:spPr bwMode="auto">
          <a:xfrm>
            <a:off x="7087787" y="5159823"/>
            <a:ext cx="4416552" cy="73866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bg1"/>
                </a:solidFill>
                <a:effectLst/>
                <a:latin typeface="Menlo"/>
              </a:rPr>
              <a:t>error</a:t>
            </a:r>
            <a:r>
              <a:rPr kumimoji="0" lang="fr-FR" altLang="fr-FR" b="0" i="0" u="none" strike="noStrike" cap="none" normalizeH="0" baseline="0" dirty="0">
                <a:ln>
                  <a:noFill/>
                </a:ln>
                <a:solidFill>
                  <a:schemeClr val="bg1"/>
                </a:solidFill>
                <a:effectLst/>
                <a:latin typeface="Menlo"/>
              </a:rPr>
              <a:t> TS2345: Argument of type '</a:t>
            </a:r>
            <a:r>
              <a:rPr kumimoji="0" lang="fr-FR" altLang="fr-FR" b="0" i="0" u="none" strike="noStrike" cap="none" normalizeH="0" baseline="0" dirty="0" err="1">
                <a:ln>
                  <a:noFill/>
                </a:ln>
                <a:solidFill>
                  <a:schemeClr val="bg1"/>
                </a:solidFill>
                <a:effectLst/>
                <a:latin typeface="Menlo"/>
              </a:rPr>
              <a:t>number</a:t>
            </a:r>
            <a:r>
              <a:rPr kumimoji="0" lang="fr-FR" altLang="fr-FR" b="0" i="0" u="none" strike="noStrike" cap="none" normalizeH="0" baseline="0" dirty="0">
                <a:ln>
                  <a:noFill/>
                </a:ln>
                <a:solidFill>
                  <a:schemeClr val="bg1"/>
                </a:solidFill>
                <a:effectLst/>
                <a:latin typeface="Menlo"/>
              </a:rPr>
              <a:t>[]' </a:t>
            </a:r>
            <a:r>
              <a:rPr kumimoji="0" lang="fr-FR" altLang="fr-FR" b="0" i="0" u="none" strike="noStrike" cap="none" normalizeH="0" baseline="0" dirty="0" err="1">
                <a:ln>
                  <a:noFill/>
                </a:ln>
                <a:solidFill>
                  <a:schemeClr val="bg1"/>
                </a:solidFill>
                <a:effectLst/>
                <a:latin typeface="Menlo"/>
              </a:rPr>
              <a:t>is</a:t>
            </a:r>
            <a:r>
              <a:rPr kumimoji="0" lang="fr-FR" altLang="fr-FR" b="0" i="0" u="none" strike="noStrike" cap="none" normalizeH="0" baseline="0" dirty="0">
                <a:ln>
                  <a:noFill/>
                </a:ln>
                <a:solidFill>
                  <a:schemeClr val="bg1"/>
                </a:solidFill>
                <a:effectLst/>
                <a:latin typeface="Menlo"/>
              </a:rPr>
              <a:t> not assignable to </a:t>
            </a:r>
            <a:r>
              <a:rPr kumimoji="0" lang="fr-FR" altLang="fr-FR" b="0" i="0" u="none" strike="noStrike" cap="none" normalizeH="0" baseline="0" dirty="0" err="1">
                <a:ln>
                  <a:noFill/>
                </a:ln>
                <a:solidFill>
                  <a:schemeClr val="bg1"/>
                </a:solidFill>
                <a:effectLst/>
                <a:latin typeface="Menlo"/>
              </a:rPr>
              <a:t>parameter</a:t>
            </a:r>
            <a:r>
              <a:rPr kumimoji="0" lang="fr-FR" altLang="fr-FR" b="0" i="0" u="none" strike="noStrike" cap="none" normalizeH="0" baseline="0" dirty="0">
                <a:ln>
                  <a:noFill/>
                </a:ln>
                <a:solidFill>
                  <a:schemeClr val="bg1"/>
                </a:solidFill>
                <a:effectLst/>
                <a:latin typeface="Menlo"/>
              </a:rPr>
              <a:t> of type 'string'.</a:t>
            </a:r>
            <a:r>
              <a:rPr kumimoji="0" lang="fr-FR" altLang="fr-FR" sz="2400" b="0" i="0" u="none" strike="noStrike" cap="none" normalizeH="0" baseline="0" dirty="0">
                <a:ln>
                  <a:noFill/>
                </a:ln>
                <a:solidFill>
                  <a:schemeClr val="bg1"/>
                </a:solidFill>
                <a:effectLst/>
              </a:rPr>
              <a:t> </a:t>
            </a:r>
            <a:endParaRPr kumimoji="0" lang="fr-FR" altLang="fr-FR" sz="4000" b="0" i="0" u="none" strike="noStrike" cap="none" normalizeH="0" baseline="0" dirty="0">
              <a:ln>
                <a:noFill/>
              </a:ln>
              <a:solidFill>
                <a:schemeClr val="bg1"/>
              </a:solidFill>
              <a:effectLst/>
              <a:latin typeface="Arial" panose="020B0604020202020204" pitchFamily="34" charset="0"/>
            </a:endParaRPr>
          </a:p>
        </p:txBody>
      </p:sp>
      <p:sp>
        <p:nvSpPr>
          <p:cNvPr id="5" name="Espace réservé de la date 4">
            <a:extLst>
              <a:ext uri="{FF2B5EF4-FFF2-40B4-BE49-F238E27FC236}">
                <a16:creationId xmlns:a16="http://schemas.microsoft.com/office/drawing/2014/main" id="{A5A3B4B4-B661-4406-85C5-B1B0C56FD5AA}"/>
              </a:ext>
            </a:extLst>
          </p:cNvPr>
          <p:cNvSpPr>
            <a:spLocks noGrp="1"/>
          </p:cNvSpPr>
          <p:nvPr>
            <p:ph type="dt" sz="half" idx="2"/>
          </p:nvPr>
        </p:nvSpPr>
        <p:spPr/>
        <p:txBody>
          <a:bodyPr/>
          <a:lstStyle/>
          <a:p>
            <a:pPr rtl="0"/>
            <a:fld id="{CB452A1E-DB37-4B9E-AE2D-2A7D94A74641}" type="datetime1">
              <a:rPr lang="fr-FR" noProof="0" smtClean="0"/>
              <a:t>28/06/2020</a:t>
            </a:fld>
            <a:endParaRPr lang="fr-FR" noProof="0" dirty="0"/>
          </a:p>
        </p:txBody>
      </p:sp>
      <p:sp>
        <p:nvSpPr>
          <p:cNvPr id="6" name="Espace réservé du pied de page 5">
            <a:extLst>
              <a:ext uri="{FF2B5EF4-FFF2-40B4-BE49-F238E27FC236}">
                <a16:creationId xmlns:a16="http://schemas.microsoft.com/office/drawing/2014/main" id="{4600BC91-28DA-4B8A-AF59-D36750205108}"/>
              </a:ext>
            </a:extLst>
          </p:cNvPr>
          <p:cNvSpPr>
            <a:spLocks noGrp="1"/>
          </p:cNvSpPr>
          <p:nvPr>
            <p:ph type="ftr" sz="quarter" idx="3"/>
          </p:nvPr>
        </p:nvSpPr>
        <p:spPr/>
        <p:txBody>
          <a:bodyPr/>
          <a:lstStyle/>
          <a:p>
            <a:pPr rtl="0"/>
            <a:r>
              <a:rPr lang="fr-FR" noProof="0"/>
              <a:t>ORSYS Formation - Bassem Seddik - Depuis JavaScript vers TypeScript</a:t>
            </a:r>
            <a:endParaRPr lang="fr-FR" noProof="0" dirty="0"/>
          </a:p>
        </p:txBody>
      </p:sp>
      <p:sp>
        <p:nvSpPr>
          <p:cNvPr id="11" name="Espace réservé du numéro de diapositive 10">
            <a:extLst>
              <a:ext uri="{FF2B5EF4-FFF2-40B4-BE49-F238E27FC236}">
                <a16:creationId xmlns:a16="http://schemas.microsoft.com/office/drawing/2014/main" id="{A7740F92-EC2C-4992-A735-6704A9B10511}"/>
              </a:ext>
            </a:extLst>
          </p:cNvPr>
          <p:cNvSpPr>
            <a:spLocks noGrp="1"/>
          </p:cNvSpPr>
          <p:nvPr>
            <p:ph type="sldNum" sz="quarter" idx="4"/>
          </p:nvPr>
        </p:nvSpPr>
        <p:spPr/>
        <p:txBody>
          <a:bodyPr/>
          <a:lstStyle/>
          <a:p>
            <a:pPr rtl="0"/>
            <a:fld id="{9860EDB8-5305-433F-BE41-D7A86D811DB3}" type="slidenum">
              <a:rPr lang="fr-FR" noProof="0" smtClean="0"/>
              <a:pPr rtl="0"/>
              <a:t>9</a:t>
            </a:fld>
            <a:endParaRPr lang="fr-FR" noProof="0" dirty="0"/>
          </a:p>
        </p:txBody>
      </p:sp>
    </p:spTree>
    <p:extLst>
      <p:ext uri="{BB962C8B-B14F-4D97-AF65-F5344CB8AC3E}">
        <p14:creationId xmlns:p14="http://schemas.microsoft.com/office/powerpoint/2010/main" val="324901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theme/theme1.xml><?xml version="1.0" encoding="utf-8"?>
<a:theme xmlns:a="http://schemas.openxmlformats.org/drawingml/2006/main" name="DocBienvenue">
  <a:themeElements>
    <a:clrScheme name="Personnalisé 4">
      <a:dk1>
        <a:sysClr val="windowText" lastClr="000000"/>
      </a:dk1>
      <a:lt1>
        <a:sysClr val="window" lastClr="FFFFFF"/>
      </a:lt1>
      <a:dk2>
        <a:srgbClr val="FFC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Bienvenue dans PowerPoint</Template>
  <TotalTime>5148</TotalTime>
  <Words>3851</Words>
  <Application>Microsoft Office PowerPoint</Application>
  <PresentationFormat>Grand écran</PresentationFormat>
  <Paragraphs>755</Paragraphs>
  <Slides>45</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45</vt:i4>
      </vt:variant>
    </vt:vector>
  </HeadingPairs>
  <TitlesOfParts>
    <vt:vector size="54" baseType="lpstr">
      <vt:lpstr>Arial</vt:lpstr>
      <vt:lpstr>Calibri</vt:lpstr>
      <vt:lpstr>Consolas</vt:lpstr>
      <vt:lpstr>Courier New</vt:lpstr>
      <vt:lpstr>Menlo</vt:lpstr>
      <vt:lpstr>Segoe UI</vt:lpstr>
      <vt:lpstr>Segoe UI Light</vt:lpstr>
      <vt:lpstr>Segoe UI Semibold</vt:lpstr>
      <vt:lpstr>DocBienvenue</vt:lpstr>
      <vt:lpstr>PATIE2: Passage à TypeScript</vt:lpstr>
      <vt:lpstr>6) Introduction à TypeScript</vt:lpstr>
      <vt:lpstr>6.1- Pourquoi utiliser TypeScript</vt:lpstr>
      <vt:lpstr>6.2- Les origines de TypeScript</vt:lpstr>
      <vt:lpstr>Histoire de TypeScript</vt:lpstr>
      <vt:lpstr>6.3- TypeScript vs JavaScript: Test sur le Playground du site offciel</vt:lpstr>
      <vt:lpstr>6.4- L’environnement de développement pour développer en TypeScript</vt:lpstr>
      <vt:lpstr>6.5- Les fonctionnalités de TypeScript: Premier exemple </vt:lpstr>
      <vt:lpstr>Suite exemple </vt:lpstr>
      <vt:lpstr>7) Les bases de TypeScript </vt:lpstr>
      <vt:lpstr>7.1-Les types de base</vt:lpstr>
      <vt:lpstr>Présentation PowerPoint</vt:lpstr>
      <vt:lpstr>7.2- Déclaration de variables</vt:lpstr>
      <vt:lpstr>Présentation PowerPoint</vt:lpstr>
      <vt:lpstr>Présentation PowerPoint</vt:lpstr>
      <vt:lpstr>string , Array</vt:lpstr>
      <vt:lpstr>Any, </vt:lpstr>
      <vt:lpstr>7.3- Les fonctions : les bases, this, surcharge</vt:lpstr>
      <vt:lpstr>8) Les bases de la POO en TypeScript  </vt:lpstr>
      <vt:lpstr>8.1- Interfaces  sous TypeScript</vt:lpstr>
      <vt:lpstr>8.2- Classes  sous TypeScript</vt:lpstr>
      <vt:lpstr>Présentation PowerPoint</vt:lpstr>
      <vt:lpstr>Présentation PowerPoint</vt:lpstr>
      <vt:lpstr>Présentation PowerPoint</vt:lpstr>
      <vt:lpstr>8.3- Les énumérations et les Tuples</vt:lpstr>
      <vt:lpstr>8.4- Les generics</vt:lpstr>
      <vt:lpstr>9) Les Types</vt:lpstr>
      <vt:lpstr>9.1- Inférence de type</vt:lpstr>
      <vt:lpstr>9.2- Compatibilité entre types</vt:lpstr>
      <vt:lpstr>9.4- Types utilitaires</vt:lpstr>
      <vt:lpstr>10) Modularité</vt:lpstr>
      <vt:lpstr>10.4- Les nameSpaces</vt:lpstr>
      <vt:lpstr>10.1- Les modules </vt:lpstr>
      <vt:lpstr>10.1- Les modules </vt:lpstr>
      <vt:lpstr>10.2- La résolution des modules</vt:lpstr>
      <vt:lpstr>11) Configurer un projet TypeScript</vt:lpstr>
      <vt:lpstr>11.1- Initialiser son projet</vt:lpstr>
      <vt:lpstr>11.2- tsconfig.json</vt:lpstr>
      <vt:lpstr>11.3- Références de projets</vt:lpstr>
      <vt:lpstr>11.4- Options de compilation</vt:lpstr>
      <vt:lpstr>11.5- Intégration avec des outils de build (exemple de Webpack)</vt:lpstr>
      <vt:lpstr>11.6- Exécution sous un Web-Server</vt:lpstr>
      <vt:lpstr>11.7- Débugger un programme TypeScript, fichiers map</vt:lpstr>
      <vt:lpstr>Présentation PowerPoint</vt:lpstr>
      <vt:lpstr>Vous avez des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Depuis JavaScipt vers typeScript</dc:title>
  <dc:creator>bassem seddik</dc:creator>
  <cp:keywords/>
  <cp:lastModifiedBy>bassem seddik</cp:lastModifiedBy>
  <cp:revision>733</cp:revision>
  <dcterms:created xsi:type="dcterms:W3CDTF">2020-06-22T18:55:06Z</dcterms:created>
  <dcterms:modified xsi:type="dcterms:W3CDTF">2020-06-29T10:46:21Z</dcterms:modified>
  <cp:version/>
</cp:coreProperties>
</file>