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78" r:id="rId2"/>
    <p:sldId id="280" r:id="rId3"/>
    <p:sldId id="281" r:id="rId4"/>
    <p:sldId id="279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3" r:id="rId14"/>
    <p:sldId id="290" r:id="rId15"/>
    <p:sldId id="291" r:id="rId16"/>
    <p:sldId id="292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16" r:id="rId31"/>
    <p:sldId id="317" r:id="rId32"/>
    <p:sldId id="307" r:id="rId33"/>
    <p:sldId id="308" r:id="rId34"/>
    <p:sldId id="309" r:id="rId35"/>
    <p:sldId id="310" r:id="rId36"/>
    <p:sldId id="311" r:id="rId37"/>
    <p:sldId id="312" r:id="rId38"/>
    <p:sldId id="313" r:id="rId39"/>
    <p:sldId id="314" r:id="rId40"/>
    <p:sldId id="315" r:id="rId41"/>
    <p:sldId id="318" r:id="rId42"/>
    <p:sldId id="319" r:id="rId43"/>
    <p:sldId id="320" r:id="rId44"/>
    <p:sldId id="321" r:id="rId45"/>
    <p:sldId id="322" r:id="rId46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122" y="78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08E46-AF0F-4C5E-BCB6-9D4D6AE72E6F}" type="datetimeFigureOut">
              <a:rPr lang="fr-FR" smtClean="0"/>
              <a:t>25/06/2020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1E1A64-7E7E-440D-A313-AE64DDAAD4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2216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87501"/>
            <a:ext cx="7543800" cy="2161646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10000"/>
            <a:ext cx="6461760" cy="8890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77D15-3928-449A-930F-4746977C7500}" type="datetime1">
              <a:rPr lang="fr-FR" smtClean="0"/>
              <a:t>25/06/2020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ISET Sousse - B.Seddik - Dev Web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5FCB-0159-4F81-83AE-67C33C270F1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CC8ED-0A67-4A25-9A1A-D20F3FAFCD7F}" type="datetime1">
              <a:rPr lang="fr-FR" smtClean="0"/>
              <a:t>25/06/2020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ISET Sousse - B.Seddik - Dev Web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5FCB-0159-4F81-83AE-67C33C270F1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1752600" cy="4876271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A4651-A354-4F9F-87DA-9B4BA861ECF6}" type="datetime1">
              <a:rPr lang="fr-FR" smtClean="0"/>
              <a:t>25/06/2020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ISET Sousse - B.Seddik - Dev Web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5FCB-0159-4F81-83AE-67C33C270F1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AC499-294D-485E-BAC9-6BE69C11756B}" type="datetime1">
              <a:rPr lang="fr-FR" smtClean="0"/>
              <a:t>25/06/2020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ISET Sousse - B.Seddik - Dev Web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5FCB-0159-4F81-83AE-67C33C270F1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5" y="4572000"/>
            <a:ext cx="7659687" cy="973667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5" y="3210719"/>
            <a:ext cx="6135687" cy="136128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DA088-5656-4D4E-94A3-B76D85338BB2}" type="datetime1">
              <a:rPr lang="fr-FR" smtClean="0"/>
              <a:t>25/06/2020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ISET Sousse - B.Seddik - Dev Web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5FCB-0159-4F81-83AE-67C33C270F1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80160"/>
            <a:ext cx="3657600" cy="38252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280160"/>
            <a:ext cx="3657600" cy="38252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5D776-585F-46FA-94C0-889CDA403116}" type="datetime1">
              <a:rPr lang="fr-FR" smtClean="0"/>
              <a:t>25/06/2020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ISET Sousse - B.Seddik - Dev Web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5FCB-0159-4F81-83AE-67C33C270F1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3657600" cy="533136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3657600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279261"/>
            <a:ext cx="3657600" cy="533136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1812396"/>
            <a:ext cx="3657600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9473E-38B5-4D5A-8587-48E3FFC68934}" type="datetime1">
              <a:rPr lang="fr-FR" smtClean="0"/>
              <a:t>25/06/2020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ISET Sousse - B.Seddik - Dev Web 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5FCB-0159-4F81-83AE-67C33C270F1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35F0-02BC-46A5-89A0-11F6316F004A}" type="datetime1">
              <a:rPr lang="fr-FR" smtClean="0"/>
              <a:t>25/06/2020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ISET Sousse - B.Seddik - Dev Web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5FCB-0159-4F81-83AE-67C33C270F1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2E555-776A-4CF6-AEC6-E4B326EDA40B}" type="datetime1">
              <a:rPr lang="fr-FR" smtClean="0"/>
              <a:t>25/06/2020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ISET Sousse - B.Seddik - Dev Web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5FCB-0159-4F81-83AE-67C33C270F1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4579620"/>
            <a:ext cx="7772400" cy="49530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5080000"/>
            <a:ext cx="7772401" cy="5080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3FC6-8E3D-4411-883D-34A86C46C3A5}" type="datetime1">
              <a:rPr lang="fr-FR" smtClean="0"/>
              <a:t>25/06/2020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ISET Sousse - B.Seddik - Dev Web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5FCB-0159-4F81-83AE-67C33C270F12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17500"/>
            <a:ext cx="7772400" cy="4119033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4579398"/>
            <a:ext cx="7772400" cy="495522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5080000"/>
            <a:ext cx="7772400" cy="51054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E967-5023-4685-AEA5-1041A3476DBC}" type="datetime1">
              <a:rPr lang="fr-FR" smtClean="0"/>
              <a:t>25/06/2020</a:t>
            </a:fld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DE5FCB-0159-4F81-83AE-67C33C270F12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/>
              <a:t>ISET Sousse - B.Seddik - Dev Web 2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76200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7620000" cy="4000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5715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4572000"/>
            <a:ext cx="685800" cy="57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4707467"/>
            <a:ext cx="548640" cy="33020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FDE5FCB-0159-4F81-83AE-67C33C270F12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784185" y="3343487"/>
            <a:ext cx="1972734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fr-FR"/>
              <a:t>ISET Sousse - B.Seddik - Dev Web 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754553" y="1341120"/>
            <a:ext cx="20319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5D429E1-62C1-4E0F-A523-26CE1672CC53}" type="datetime1">
              <a:rPr lang="fr-FR" smtClean="0"/>
              <a:t>25/06/2020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DOM HTML</a:t>
            </a: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Interaction JS avec le DOM</a:t>
            </a:r>
          </a:p>
        </p:txBody>
      </p:sp>
    </p:spTree>
    <p:extLst>
      <p:ext uri="{BB962C8B-B14F-4D97-AF65-F5344CB8AC3E}">
        <p14:creationId xmlns:p14="http://schemas.microsoft.com/office/powerpoint/2010/main" val="1558813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6386" name="Picture 2" descr="La mÃ©thode getElementsByTagName de lâobjet documen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26"/>
          <a:stretch/>
        </p:blipFill>
        <p:spPr bwMode="auto">
          <a:xfrm>
            <a:off x="477840" y="265212"/>
            <a:ext cx="6610350" cy="2011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getElementsByTagName retourne un tableau avec le type dâÃ©lÃ©ment chois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411710"/>
            <a:ext cx="66103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608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getElementsByClassName</a:t>
            </a:r>
            <a:r>
              <a:rPr lang="en-US" dirty="0"/>
              <a:t>()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Elle va nous permettre d’accéder aux éléments HTML disposant d’un attribut class en particulier. </a:t>
            </a:r>
          </a:p>
          <a:p>
            <a:r>
              <a:rPr lang="fr-FR" b="1" dirty="0" err="1"/>
              <a:t>getElementsByClassName</a:t>
            </a:r>
            <a:r>
              <a:rPr lang="fr-FR" b="1" dirty="0"/>
              <a:t>()</a:t>
            </a:r>
            <a:r>
              <a:rPr lang="fr-FR" dirty="0"/>
              <a:t> va prendre la valeur d’un attribut class en argument. </a:t>
            </a:r>
          </a:p>
          <a:p>
            <a:r>
              <a:rPr lang="fr-FR" dirty="0"/>
              <a:t>Elle permet de renvoyer également un tableau.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1637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7410" name="Picture 2" descr="La mÃ©thode getElementsByClassName() de lâobjet JavaScript documen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65"/>
          <a:stretch/>
        </p:blipFill>
        <p:spPr bwMode="auto">
          <a:xfrm>
            <a:off x="467544" y="265212"/>
            <a:ext cx="6610350" cy="2313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 descr="La mÃ©thode getElementsByClassName rÃ©cupÃ¨re les Ã©lÃ©ments HTML selon la valeur de leur attribut cla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680692"/>
            <a:ext cx="66103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555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CSS (Rappels)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9458" name="Picture 2" descr="On applique la mÃªme class Ã  diffÃ©rents Ã©lÃ©ments HT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5333"/>
            <a:ext cx="4536504" cy="211137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2" name="Picture 6" descr="Notre Ã©lÃ©ment HTML titre et nos paragraphe sâaffichent en rou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81636"/>
            <a:ext cx="4055229" cy="125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Tous les Ã©lÃ©ments HTML portant la class seront en roug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185"/>
          <a:stretch/>
        </p:blipFill>
        <p:spPr bwMode="auto">
          <a:xfrm>
            <a:off x="3995936" y="3272124"/>
            <a:ext cx="4104456" cy="1443156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6847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méthodes </a:t>
            </a:r>
            <a:r>
              <a:rPr lang="fr-FR" b="1" dirty="0" err="1"/>
              <a:t>querySelector</a:t>
            </a:r>
            <a:r>
              <a:rPr lang="fr-FR" dirty="0"/>
              <a:t>() et </a:t>
            </a:r>
            <a:r>
              <a:rPr lang="fr-FR" b="1" dirty="0" err="1"/>
              <a:t>querySelectorAll</a:t>
            </a:r>
            <a:r>
              <a:rPr lang="fr-FR" dirty="0"/>
              <a:t>()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fr-FR" dirty="0"/>
          </a:p>
          <a:p>
            <a:r>
              <a:rPr lang="fr-FR" dirty="0"/>
              <a:t>Ces méthodes vont nous permettre d’accéder à des éléments HTML correspondant à certain sélecteur CSS:</a:t>
            </a:r>
          </a:p>
          <a:p>
            <a:pPr lvl="1"/>
            <a:r>
              <a:rPr lang="fr-FR" dirty="0"/>
              <a:t>un id, </a:t>
            </a:r>
          </a:p>
          <a:p>
            <a:pPr lvl="1"/>
            <a:r>
              <a:rPr lang="fr-FR" dirty="0"/>
              <a:t>une class, </a:t>
            </a:r>
          </a:p>
          <a:p>
            <a:pPr lvl="1"/>
            <a:r>
              <a:rPr lang="fr-FR" dirty="0"/>
              <a:t>un type d’élément, </a:t>
            </a:r>
          </a:p>
          <a:p>
            <a:pPr lvl="1"/>
            <a:r>
              <a:rPr lang="fr-FR" dirty="0"/>
              <a:t>un attribut</a:t>
            </a:r>
          </a:p>
          <a:p>
            <a:r>
              <a:rPr lang="fr-FR" b="1" dirty="0" err="1"/>
              <a:t>querySelector</a:t>
            </a:r>
            <a:r>
              <a:rPr lang="fr-FR" dirty="0"/>
              <a:t>() va renvoyer des informations relatives au premier élément trouvé correspondant au sélecteur CSS sélectionné, </a:t>
            </a:r>
          </a:p>
          <a:p>
            <a:r>
              <a:rPr lang="fr-FR" b="1" dirty="0" err="1"/>
              <a:t>querySelectorAll</a:t>
            </a:r>
            <a:r>
              <a:rPr lang="fr-FR" dirty="0"/>
              <a:t>() va renvoyer des informations sur tous les éléments correspondants.</a:t>
            </a:r>
          </a:p>
        </p:txBody>
      </p:sp>
    </p:spTree>
    <p:extLst>
      <p:ext uri="{BB962C8B-B14F-4D97-AF65-F5344CB8AC3E}">
        <p14:creationId xmlns:p14="http://schemas.microsoft.com/office/powerpoint/2010/main" val="3051399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8434" name="Picture 2" descr="Utilisation des mÃ©thodes querySelector et querySelectorAll de lâobjet JavaScript documen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57"/>
          <a:stretch/>
        </p:blipFill>
        <p:spPr bwMode="auto">
          <a:xfrm>
            <a:off x="467544" y="193204"/>
            <a:ext cx="6610350" cy="309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On utilise querySelector et querYselectoAll pour accÃ©der Ã  des Ã©lÃ©ments HTML via un sÃ©lecteur C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400772"/>
            <a:ext cx="66103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237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Dans le code précédent:</a:t>
            </a:r>
          </a:p>
          <a:p>
            <a:pPr lvl="1"/>
            <a:r>
              <a:rPr lang="fr-FR" dirty="0"/>
              <a:t>on utilise </a:t>
            </a:r>
            <a:r>
              <a:rPr lang="fr-FR" b="1" dirty="0" err="1"/>
              <a:t>querySelector</a:t>
            </a:r>
            <a:r>
              <a:rPr lang="fr-FR" dirty="0"/>
              <a:t>() pour accéder au premier lien rencontré contenu dans un paragraphe (en utilisant le sélecteur CSS </a:t>
            </a:r>
            <a:r>
              <a:rPr lang="fr-FR" b="1" dirty="0"/>
              <a:t>p a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on utilise </a:t>
            </a:r>
            <a:r>
              <a:rPr lang="fr-FR" b="1" dirty="0" err="1"/>
              <a:t>querySelectorAll</a:t>
            </a:r>
            <a:r>
              <a:rPr lang="fr-FR" dirty="0"/>
              <a:t>() pour accéder à tous les paragraphes </a:t>
            </a:r>
            <a:r>
              <a:rPr lang="fr-FR" dirty="0" err="1"/>
              <a:t>disopsant</a:t>
            </a:r>
            <a:r>
              <a:rPr lang="fr-FR" dirty="0"/>
              <a:t> d'un attribut class= "para"(sélecteur CSS </a:t>
            </a:r>
            <a:r>
              <a:rPr lang="fr-FR" b="1" dirty="0"/>
              <a:t>.para</a:t>
            </a:r>
            <a:r>
              <a:rPr lang="fr-F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448448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Accéder au contenu des éléments HTML et au texte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/>
          </a:p>
          <a:p>
            <a:r>
              <a:rPr lang="fr-FR" dirty="0"/>
              <a:t>Jusqu’à présent, nous avons pu accéder à des éléments HTML et retourner des informations liées aux objets </a:t>
            </a:r>
          </a:p>
          <a:p>
            <a:r>
              <a:rPr lang="fr-FR" dirty="0"/>
              <a:t>On va également pouvoir accéder au contenu des éléments HTML:</a:t>
            </a:r>
          </a:p>
          <a:p>
            <a:pPr lvl="1"/>
            <a:r>
              <a:rPr lang="fr-FR" dirty="0"/>
              <a:t>ce qui se situe entre les balises ouvrante et fermante d’un élément.</a:t>
            </a:r>
          </a:p>
          <a:p>
            <a:r>
              <a:rPr lang="fr-FR" dirty="0"/>
              <a:t>La manière la plus simple de procéder est d’utiliser:</a:t>
            </a:r>
          </a:p>
          <a:p>
            <a:pPr lvl="1"/>
            <a:r>
              <a:rPr lang="fr-FR" dirty="0"/>
              <a:t>La propriété </a:t>
            </a:r>
            <a:r>
              <a:rPr lang="fr-FR" b="1" dirty="0" err="1"/>
              <a:t>innerHTML</a:t>
            </a:r>
            <a:r>
              <a:rPr lang="fr-FR" dirty="0"/>
              <a:t> sur le résultat renvoyé par nos méthodes.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3283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482" name="Picture 2" descr="Utilisation de la propriÃ©tÃ© innerHTML en JavaScrip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48"/>
          <a:stretch/>
        </p:blipFill>
        <p:spPr bwMode="auto">
          <a:xfrm>
            <a:off x="467544" y="193204"/>
            <a:ext cx="6610350" cy="2422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4" name="Picture 4" descr="On utilise innerHTML pour rÃ©cupÃ©rer le contenu dâun Ã©lÃ©ment HTM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699742"/>
            <a:ext cx="66103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2467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Attention : </a:t>
            </a:r>
            <a:r>
              <a:rPr lang="fr-FR" b="1" dirty="0" err="1"/>
              <a:t>innerHTML</a:t>
            </a:r>
            <a:r>
              <a:rPr lang="fr-FR" dirty="0"/>
              <a:t> va récupérer tout le contenu d’un élément HTML et pas seulement le texte contenu </a:t>
            </a:r>
          </a:p>
          <a:p>
            <a:r>
              <a:rPr lang="fr-FR" dirty="0"/>
              <a:t>Par exemple, si on applique </a:t>
            </a:r>
            <a:r>
              <a:rPr lang="fr-FR" b="1" dirty="0" err="1"/>
              <a:t>innerHTML</a:t>
            </a:r>
            <a:r>
              <a:rPr lang="fr-FR" dirty="0"/>
              <a:t> en ciblant notre paragraphe contenant un lien, la propriété va nous retourner tout le code du lien</a:t>
            </a:r>
          </a:p>
        </p:txBody>
      </p:sp>
    </p:spTree>
    <p:extLst>
      <p:ext uri="{BB962C8B-B14F-4D97-AF65-F5344CB8AC3E}">
        <p14:creationId xmlns:p14="http://schemas.microsoft.com/office/powerpoint/2010/main" val="3067335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Utilité du DOM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Document Object Model, ou </a:t>
            </a:r>
            <a:r>
              <a:rPr lang="fr-FR" b="1" dirty="0"/>
              <a:t>DOM</a:t>
            </a:r>
          </a:p>
          <a:p>
            <a:pPr lvl="1"/>
            <a:r>
              <a:rPr lang="fr-FR" dirty="0"/>
              <a:t>une partie pour le XML, </a:t>
            </a:r>
          </a:p>
          <a:p>
            <a:pPr lvl="1"/>
            <a:r>
              <a:rPr lang="fr-FR" dirty="0"/>
              <a:t>une partie pour le </a:t>
            </a:r>
            <a:r>
              <a:rPr lang="fr-FR" b="1" dirty="0"/>
              <a:t>HTML </a:t>
            </a:r>
          </a:p>
          <a:p>
            <a:pPr lvl="1"/>
            <a:r>
              <a:rPr lang="fr-FR" dirty="0"/>
              <a:t>et une partie cœur</a:t>
            </a:r>
          </a:p>
          <a:p>
            <a:r>
              <a:rPr lang="fr-FR" dirty="0"/>
              <a:t>Créé automatiquement par votre navigateur lors du chargement de la page.	</a:t>
            </a:r>
          </a:p>
          <a:p>
            <a:r>
              <a:rPr lang="fr-FR" dirty="0"/>
              <a:t>C’est un standard de programmation reconnu par tous les navigateurs:</a:t>
            </a:r>
          </a:p>
          <a:p>
            <a:pPr lvl="1"/>
            <a:r>
              <a:rPr lang="fr-FR" dirty="0"/>
              <a:t>considère les éléments HTML comme des objets qui possèdent:</a:t>
            </a:r>
          </a:p>
          <a:p>
            <a:pPr lvl="2"/>
            <a:r>
              <a:rPr lang="fr-FR" dirty="0"/>
              <a:t>des propriétés </a:t>
            </a:r>
          </a:p>
          <a:p>
            <a:pPr lvl="2"/>
            <a:r>
              <a:rPr lang="fr-FR" dirty="0"/>
              <a:t>et des méthodes</a:t>
            </a:r>
          </a:p>
          <a:p>
            <a:pPr lvl="1"/>
            <a:r>
              <a:rPr lang="fr-FR" dirty="0"/>
              <a:t>nous permet de déclencher des événements</a:t>
            </a:r>
            <a:endParaRPr lang="fr-FR" b="1" dirty="0"/>
          </a:p>
          <a:p>
            <a:r>
              <a:rPr lang="fr-FR" dirty="0"/>
              <a:t>Il nous permettra de manipuler du code HTML (et CSS) avec le JavaScript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00875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1506" name="Picture 2" descr="La propriÃ©tÃ© innerHTML va rÃ©cupÃ©rer tout le contenu dâun Ã©lÃ©ment HT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5212"/>
            <a:ext cx="661035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Picture 4" descr="Notre lien contenu dans ontre paragraphe est affichÃ© tel quel avec innerHTM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544788"/>
            <a:ext cx="66103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672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 on souhaite ne récupérer que le contenu textuel présent dans un élément, on utilise la propriété </a:t>
            </a:r>
            <a:r>
              <a:rPr lang="fr-FR" b="1" dirty="0" err="1"/>
              <a:t>textContent</a:t>
            </a:r>
            <a:r>
              <a:rPr lang="fr-FR" dirty="0"/>
              <a:t>.</a:t>
            </a:r>
          </a:p>
          <a:p>
            <a:r>
              <a:rPr lang="fr-FR" dirty="0"/>
              <a:t>Notez qu’on applique les propriétés </a:t>
            </a:r>
            <a:r>
              <a:rPr lang="fr-FR" dirty="0" err="1"/>
              <a:t>innerHTML</a:t>
            </a:r>
            <a:r>
              <a:rPr lang="fr-FR" dirty="0"/>
              <a:t> et </a:t>
            </a:r>
            <a:r>
              <a:rPr lang="fr-FR" dirty="0" err="1"/>
              <a:t>textContent</a:t>
            </a:r>
            <a:r>
              <a:rPr lang="fr-FR" dirty="0"/>
              <a:t> sur des nœuds de type </a:t>
            </a:r>
            <a:r>
              <a:rPr lang="fr-FR" dirty="0" err="1"/>
              <a:t>Element</a:t>
            </a:r>
            <a:r>
              <a:rPr lang="fr-FR" dirty="0"/>
              <a:t> et non pas sur le document en soi</a:t>
            </a:r>
          </a:p>
          <a:p>
            <a:r>
              <a:rPr lang="fr-FR" dirty="0"/>
              <a:t>Car </a:t>
            </a:r>
            <a:r>
              <a:rPr lang="fr-FR" dirty="0" err="1"/>
              <a:t>innerHTML</a:t>
            </a:r>
            <a:r>
              <a:rPr lang="fr-FR" dirty="0"/>
              <a:t> et </a:t>
            </a:r>
            <a:r>
              <a:rPr lang="fr-FR" dirty="0" err="1"/>
              <a:t>textContent</a:t>
            </a:r>
            <a:r>
              <a:rPr lang="fr-FR" dirty="0"/>
              <a:t> sont des propriétés de l’objet </a:t>
            </a:r>
            <a:r>
              <a:rPr lang="fr-FR" b="1" dirty="0" err="1"/>
              <a:t>Element</a:t>
            </a:r>
            <a:r>
              <a:rPr lang="fr-FR" dirty="0"/>
              <a:t> et non pas </a:t>
            </a:r>
            <a:r>
              <a:rPr lang="fr-FR" b="1" dirty="0"/>
              <a:t>Document</a:t>
            </a:r>
            <a:r>
              <a:rPr lang="fr-FR" dirty="0"/>
              <a:t>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0283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2530" name="Picture 2" descr="textContent ne va rÃ©cupÃ©rer que le contenu textuel Ã  lâintÃ©rieur dâun Ã©lÃ©ment HTM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" t="28735" r="23"/>
          <a:stretch/>
        </p:blipFill>
        <p:spPr bwMode="auto">
          <a:xfrm>
            <a:off x="539552" y="409228"/>
            <a:ext cx="6610350" cy="2396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2" name="Picture 4" descr="Cette fois ci, seul le texte Ã  lâintÃ©rieur de notre paragraphe est rÃ©cupÃ©rÃ© avec textCont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001516"/>
            <a:ext cx="6610350" cy="224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89415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Accéder directement à des types d’éléments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fr-FR" dirty="0"/>
          </a:p>
          <a:p>
            <a:r>
              <a:rPr lang="fr-FR" dirty="0"/>
              <a:t>Le DOM nous offre la possibilité, via certaines de ses propriétés, d’accéder directement à un type ou une collection d’éléments HTML en particulier.</a:t>
            </a:r>
          </a:p>
          <a:p>
            <a:r>
              <a:rPr lang="fr-FR" dirty="0"/>
              <a:t>Par exemple, on va pouvoir accéder à </a:t>
            </a:r>
          </a:p>
          <a:p>
            <a:pPr lvl="1"/>
            <a:r>
              <a:rPr lang="fr-FR" dirty="0"/>
              <a:t>l’élément body grâce à la propriété du même nom </a:t>
            </a:r>
          </a:p>
          <a:p>
            <a:pPr lvl="1"/>
            <a:r>
              <a:rPr lang="fr-FR" dirty="0"/>
              <a:t>un élément de type lien grâce à la propriété links.</a:t>
            </a:r>
          </a:p>
          <a:p>
            <a:r>
              <a:rPr lang="fr-FR" dirty="0"/>
              <a:t>Nous allons voir dans le code suivant les propriétés </a:t>
            </a:r>
          </a:p>
          <a:p>
            <a:pPr lvl="1"/>
            <a:r>
              <a:rPr lang="fr-FR" dirty="0" err="1"/>
              <a:t>title</a:t>
            </a:r>
            <a:r>
              <a:rPr lang="fr-FR" dirty="0"/>
              <a:t>, </a:t>
            </a:r>
          </a:p>
          <a:p>
            <a:pPr lvl="1"/>
            <a:r>
              <a:rPr lang="fr-FR" dirty="0"/>
              <a:t>body et </a:t>
            </a:r>
          </a:p>
          <a:p>
            <a:pPr lvl="1"/>
            <a:r>
              <a:rPr lang="fr-FR" dirty="0"/>
              <a:t>links 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15401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3554" name="Picture 2" descr="Utilisation de certaines propriÃ©tÃ©s de lâobjet JavaScript documen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19"/>
          <a:stretch/>
        </p:blipFill>
        <p:spPr bwMode="auto">
          <a:xfrm>
            <a:off x="464896" y="265212"/>
            <a:ext cx="6610350" cy="259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6" name="Picture 4" descr="On peut accÃ©der directement Ã  des Ã©lÃ©ments HTML via les propriÃ©tÃ©s de lâobjet docu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934536"/>
            <a:ext cx="66103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3156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Modification des éléments HTML/CSS</a:t>
            </a: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Usage de JS</a:t>
            </a:r>
          </a:p>
        </p:txBody>
      </p:sp>
    </p:spTree>
    <p:extLst>
      <p:ext uri="{BB962C8B-B14F-4D97-AF65-F5344CB8AC3E}">
        <p14:creationId xmlns:p14="http://schemas.microsoft.com/office/powerpoint/2010/main" val="4234196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objets JavaScript </a:t>
            </a:r>
            <a:r>
              <a:rPr lang="fr-FR" b="1" dirty="0"/>
              <a:t>document</a:t>
            </a:r>
            <a:r>
              <a:rPr lang="fr-FR" dirty="0"/>
              <a:t> et </a:t>
            </a:r>
            <a:r>
              <a:rPr lang="fr-FR" b="1" dirty="0" err="1"/>
              <a:t>element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la propriété </a:t>
            </a:r>
            <a:r>
              <a:rPr lang="fr-FR" b="1" dirty="0" err="1"/>
              <a:t>innerHTML</a:t>
            </a:r>
            <a:r>
              <a:rPr lang="fr-FR" dirty="0"/>
              <a:t> appartient bien à l’objet </a:t>
            </a:r>
            <a:r>
              <a:rPr lang="fr-FR" b="1" dirty="0" err="1"/>
              <a:t>Element</a:t>
            </a:r>
            <a:r>
              <a:rPr lang="fr-FR" dirty="0"/>
              <a:t>, et non pas à Document.</a:t>
            </a:r>
          </a:p>
          <a:p>
            <a:r>
              <a:rPr lang="fr-FR" dirty="0"/>
              <a:t>L’objet </a:t>
            </a:r>
            <a:r>
              <a:rPr lang="fr-FR" b="1" dirty="0" err="1"/>
              <a:t>Element</a:t>
            </a:r>
            <a:r>
              <a:rPr lang="fr-FR" dirty="0"/>
              <a:t> hérite de son parent Document  et rajoute ses méthodes et propriétés</a:t>
            </a:r>
          </a:p>
          <a:p>
            <a:r>
              <a:rPr lang="fr-FR" dirty="0"/>
              <a:t>On écrira  </a:t>
            </a:r>
            <a:r>
              <a:rPr lang="fr-FR" b="1" dirty="0" err="1"/>
              <a:t>document.getElementByid</a:t>
            </a:r>
            <a:r>
              <a:rPr lang="fr-FR" dirty="0"/>
              <a:t>() pour accéder à un élément HTML dans une page.</a:t>
            </a:r>
          </a:p>
          <a:p>
            <a:r>
              <a:rPr lang="fr-FR" dirty="0"/>
              <a:t>On appliquera les propriétés et méthodes de l’objet </a:t>
            </a:r>
            <a:r>
              <a:rPr lang="fr-FR" b="1" dirty="0" err="1"/>
              <a:t>Element</a:t>
            </a:r>
            <a:r>
              <a:rPr lang="fr-FR" dirty="0"/>
              <a:t> sur les éléments HTML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19593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On rÃ©cupÃ¨re le contenu dâun Ã©lÃ©ment HTML grÃ¢ce aux propriÃ©tÃ© de lâobjet JavaScript ele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15909"/>
            <a:ext cx="6000601" cy="3934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n utilise innerHTML et textContent sur un Ã©lÃ©ment en particuli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732594"/>
            <a:ext cx="6322318" cy="182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58838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Modifier le contenu d’un élément HTML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Pour modifier le contenu dâun Ã©lÃ©ment HTML, on affecte tout simplement une nouvelle valeur avec innerHT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0" y="1398105"/>
            <a:ext cx="6610350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Nous avons modifiÃ© le contenu de notre titre h1 grÃ¢ce Ã  innerHTML en JavaScri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937620"/>
            <a:ext cx="6610350" cy="16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1972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Modifier la valeur d’un </a:t>
            </a:r>
            <a:r>
              <a:rPr lang="fr-FR" b="1" dirty="0"/>
              <a:t>attribut</a:t>
            </a:r>
            <a:r>
              <a:rPr lang="fr-FR" dirty="0"/>
              <a:t> HTML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utiliser la propriété </a:t>
            </a:r>
            <a:r>
              <a:rPr lang="fr-FR" b="1" dirty="0" err="1"/>
              <a:t>attribute</a:t>
            </a:r>
            <a:r>
              <a:rPr lang="fr-FR" dirty="0"/>
              <a:t> de l’objet </a:t>
            </a:r>
            <a:r>
              <a:rPr lang="fr-FR" b="1" dirty="0" err="1"/>
              <a:t>Element</a:t>
            </a:r>
            <a:r>
              <a:rPr lang="fr-FR" dirty="0"/>
              <a:t>.</a:t>
            </a:r>
          </a:p>
          <a:p>
            <a:r>
              <a:rPr lang="fr-FR" dirty="0"/>
              <a:t>affecter une nouvelle valeur à l’attribut ciblé.</a:t>
            </a:r>
          </a:p>
        </p:txBody>
      </p:sp>
      <p:pic>
        <p:nvPicPr>
          <p:cNvPr id="3074" name="Picture 2" descr="Utilisation de la propriÃ©tÃ© attribute de lâobjet JavaScript ele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209428"/>
            <a:ext cx="661035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971600" y="4297660"/>
            <a:ext cx="5688632" cy="14401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6663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structure du DOM HTML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tout dans une page HTML va être considéré comme un nœud, ou « </a:t>
            </a:r>
            <a:r>
              <a:rPr lang="fr-FR" dirty="0" err="1"/>
              <a:t>node</a:t>
            </a:r>
            <a:r>
              <a:rPr lang="fr-FR" dirty="0"/>
              <a:t> »:</a:t>
            </a:r>
          </a:p>
          <a:p>
            <a:pPr lvl="1"/>
            <a:r>
              <a:rPr lang="fr-FR" dirty="0"/>
              <a:t>le document HTML lui même, </a:t>
            </a:r>
          </a:p>
          <a:p>
            <a:pPr lvl="1"/>
            <a:r>
              <a:rPr lang="fr-FR" dirty="0"/>
              <a:t>les éléments HTML, </a:t>
            </a:r>
          </a:p>
          <a:p>
            <a:pPr lvl="1"/>
            <a:r>
              <a:rPr lang="fr-FR" dirty="0"/>
              <a:t>les attributs HTML, </a:t>
            </a:r>
          </a:p>
          <a:p>
            <a:pPr lvl="1"/>
            <a:r>
              <a:rPr lang="fr-FR" dirty="0"/>
              <a:t>le texte à l’intérieur des éléments, </a:t>
            </a:r>
          </a:p>
          <a:p>
            <a:pPr lvl="1"/>
            <a:r>
              <a:rPr lang="fr-FR" dirty="0"/>
              <a:t>etc.</a:t>
            </a:r>
          </a:p>
          <a:p>
            <a:r>
              <a:rPr lang="fr-FR" dirty="0"/>
              <a:t>Plusieurs types de nœuds existent pour les objets HTML : </a:t>
            </a:r>
          </a:p>
          <a:p>
            <a:pPr lvl="1"/>
            <a:r>
              <a:rPr lang="fr-FR" dirty="0"/>
              <a:t>le type  </a:t>
            </a:r>
            <a:r>
              <a:rPr lang="fr-FR" b="1" dirty="0"/>
              <a:t>ELEMENT_NODE</a:t>
            </a:r>
            <a:r>
              <a:rPr lang="fr-FR" dirty="0"/>
              <a:t> (pour les éléments HTML), </a:t>
            </a:r>
          </a:p>
          <a:p>
            <a:pPr lvl="1"/>
            <a:r>
              <a:rPr lang="fr-FR" dirty="0"/>
              <a:t>le type  </a:t>
            </a:r>
            <a:r>
              <a:rPr lang="fr-FR" b="1" dirty="0"/>
              <a:t>TEXT_NODE </a:t>
            </a:r>
            <a:r>
              <a:rPr lang="fr-FR" dirty="0"/>
              <a:t>(pour le texte), </a:t>
            </a:r>
          </a:p>
          <a:p>
            <a:pPr lvl="1"/>
            <a:r>
              <a:rPr lang="fr-FR" dirty="0"/>
              <a:t>etc. </a:t>
            </a:r>
          </a:p>
          <a:p>
            <a:r>
              <a:rPr lang="fr-FR" dirty="0"/>
              <a:t>construit comme une hiérarchie de nœuds (</a:t>
            </a:r>
            <a:r>
              <a:rPr lang="fr-FR" b="1" dirty="0"/>
              <a:t>Arbre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481027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getAttribute</a:t>
            </a:r>
            <a:r>
              <a:rPr lang="fr-FR" dirty="0"/>
              <a:t> et </a:t>
            </a:r>
            <a:r>
              <a:rPr lang="fr-FR" dirty="0" err="1"/>
              <a:t>setAttribute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fr-FR" dirty="0"/>
          </a:p>
          <a:p>
            <a:pPr marL="114300" indent="0">
              <a:buNone/>
            </a:pPr>
            <a:r>
              <a:rPr lang="fr-FR" dirty="0"/>
              <a:t>&lt;body&gt;</a:t>
            </a:r>
          </a:p>
          <a:p>
            <a:pPr marL="114300" indent="0">
              <a:buNone/>
            </a:pPr>
            <a:r>
              <a:rPr lang="fr-FR" dirty="0"/>
              <a:t>    &lt;a id="</a:t>
            </a:r>
            <a:r>
              <a:rPr lang="fr-FR" dirty="0" err="1"/>
              <a:t>myLink</a:t>
            </a:r>
            <a:r>
              <a:rPr lang="fr-FR" dirty="0"/>
              <a:t>" </a:t>
            </a:r>
            <a:r>
              <a:rPr lang="fr-FR" dirty="0" err="1"/>
              <a:t>href</a:t>
            </a:r>
            <a:r>
              <a:rPr lang="fr-FR" dirty="0"/>
              <a:t>="http://www.un_lien_quelconque.com"&gt;Un lien modifié dynamiquement&lt;/a&gt;</a:t>
            </a:r>
          </a:p>
          <a:p>
            <a:pPr marL="114300" indent="0">
              <a:buNone/>
            </a:pPr>
            <a:endParaRPr lang="fr-FR" dirty="0"/>
          </a:p>
          <a:p>
            <a:pPr marL="114300" indent="0">
              <a:buNone/>
            </a:pPr>
            <a:r>
              <a:rPr lang="fr-FR" dirty="0"/>
              <a:t>    &lt;script&gt;</a:t>
            </a:r>
          </a:p>
          <a:p>
            <a:pPr marL="114300" indent="0">
              <a:buNone/>
            </a:pPr>
            <a:r>
              <a:rPr lang="fr-FR" dirty="0"/>
              <a:t>        var </a:t>
            </a:r>
            <a:r>
              <a:rPr lang="fr-FR" dirty="0" err="1"/>
              <a:t>link</a:t>
            </a:r>
            <a:r>
              <a:rPr lang="fr-FR" dirty="0"/>
              <a:t> = </a:t>
            </a:r>
            <a:r>
              <a:rPr lang="fr-FR" dirty="0" err="1"/>
              <a:t>document.getElementById</a:t>
            </a:r>
            <a:r>
              <a:rPr lang="fr-FR" dirty="0"/>
              <a:t>('</a:t>
            </a:r>
            <a:r>
              <a:rPr lang="fr-FR" dirty="0" err="1"/>
              <a:t>myLink</a:t>
            </a:r>
            <a:r>
              <a:rPr lang="fr-FR" dirty="0"/>
              <a:t>');</a:t>
            </a:r>
          </a:p>
          <a:p>
            <a:pPr marL="114300" indent="0">
              <a:buNone/>
            </a:pPr>
            <a:r>
              <a:rPr lang="fr-FR" dirty="0"/>
              <a:t>        var </a:t>
            </a:r>
            <a:r>
              <a:rPr lang="fr-FR" dirty="0" err="1"/>
              <a:t>href</a:t>
            </a:r>
            <a:r>
              <a:rPr lang="fr-FR" dirty="0"/>
              <a:t> = </a:t>
            </a:r>
            <a:r>
              <a:rPr lang="fr-FR" b="1" dirty="0" err="1"/>
              <a:t>link.getAttribute</a:t>
            </a:r>
            <a:r>
              <a:rPr lang="fr-FR" dirty="0"/>
              <a:t>('</a:t>
            </a:r>
            <a:r>
              <a:rPr lang="fr-FR" dirty="0" err="1"/>
              <a:t>href</a:t>
            </a:r>
            <a:r>
              <a:rPr lang="fr-FR" dirty="0"/>
              <a:t>'); // On récupère l'attribut « </a:t>
            </a:r>
            <a:r>
              <a:rPr lang="fr-FR" dirty="0" err="1"/>
              <a:t>href</a:t>
            </a:r>
            <a:r>
              <a:rPr lang="fr-FR" dirty="0"/>
              <a:t> »</a:t>
            </a:r>
          </a:p>
          <a:p>
            <a:pPr marL="114300" indent="0">
              <a:buNone/>
            </a:pPr>
            <a:endParaRPr lang="fr-FR" dirty="0"/>
          </a:p>
          <a:p>
            <a:pPr marL="114300" indent="0">
              <a:buNone/>
            </a:pPr>
            <a:r>
              <a:rPr lang="fr-FR" dirty="0"/>
              <a:t>        </a:t>
            </a:r>
            <a:r>
              <a:rPr lang="fr-FR" dirty="0" err="1"/>
              <a:t>alert</a:t>
            </a:r>
            <a:r>
              <a:rPr lang="fr-FR" dirty="0"/>
              <a:t>(</a:t>
            </a:r>
            <a:r>
              <a:rPr lang="fr-FR" dirty="0" err="1"/>
              <a:t>href</a:t>
            </a:r>
            <a:r>
              <a:rPr lang="fr-FR" dirty="0"/>
              <a:t>);</a:t>
            </a:r>
          </a:p>
          <a:p>
            <a:pPr marL="114300" indent="0">
              <a:buNone/>
            </a:pPr>
            <a:endParaRPr lang="fr-FR" dirty="0"/>
          </a:p>
          <a:p>
            <a:pPr marL="114300" indent="0">
              <a:buNone/>
            </a:pPr>
            <a:r>
              <a:rPr lang="fr-FR" dirty="0"/>
              <a:t>        </a:t>
            </a:r>
            <a:r>
              <a:rPr lang="fr-FR" b="1" dirty="0" err="1"/>
              <a:t>link.setAttribute</a:t>
            </a:r>
            <a:r>
              <a:rPr lang="fr-FR" dirty="0"/>
              <a:t>('</a:t>
            </a:r>
            <a:r>
              <a:rPr lang="fr-FR" dirty="0" err="1"/>
              <a:t>href</a:t>
            </a:r>
            <a:r>
              <a:rPr lang="fr-FR" dirty="0"/>
              <a:t>', 'http://www.siteduzero.com'); // On édite l'attribut « </a:t>
            </a:r>
            <a:r>
              <a:rPr lang="fr-FR" dirty="0" err="1"/>
              <a:t>href</a:t>
            </a:r>
            <a:r>
              <a:rPr lang="fr-FR" dirty="0"/>
              <a:t> »</a:t>
            </a:r>
          </a:p>
          <a:p>
            <a:pPr marL="114300" indent="0">
              <a:buNone/>
            </a:pPr>
            <a:r>
              <a:rPr lang="fr-FR" dirty="0"/>
              <a:t>    &lt;/script&gt;</a:t>
            </a:r>
          </a:p>
          <a:p>
            <a:pPr marL="114300" indent="0">
              <a:buNone/>
            </a:pPr>
            <a:r>
              <a:rPr lang="fr-FR" dirty="0"/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26012177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 </a:t>
            </a:r>
            <a:r>
              <a:rPr lang="en-US" dirty="0" err="1"/>
              <a:t>attributs</a:t>
            </a:r>
            <a:r>
              <a:rPr lang="en-US" dirty="0"/>
              <a:t> </a:t>
            </a:r>
            <a:r>
              <a:rPr lang="en-US" dirty="0" err="1"/>
              <a:t>accessibles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fr-FR" dirty="0"/>
          </a:p>
          <a:p>
            <a:pPr marL="114300" indent="0">
              <a:buNone/>
            </a:pPr>
            <a:r>
              <a:rPr lang="fr-FR" dirty="0"/>
              <a:t>&lt;body&gt;</a:t>
            </a:r>
          </a:p>
          <a:p>
            <a:pPr marL="114300" indent="0">
              <a:buNone/>
            </a:pPr>
            <a:r>
              <a:rPr lang="fr-FR" dirty="0"/>
              <a:t>    &lt;a id="</a:t>
            </a:r>
            <a:r>
              <a:rPr lang="fr-FR" dirty="0" err="1"/>
              <a:t>myLink</a:t>
            </a:r>
            <a:r>
              <a:rPr lang="fr-FR" dirty="0"/>
              <a:t>" </a:t>
            </a:r>
            <a:r>
              <a:rPr lang="fr-FR" dirty="0" err="1"/>
              <a:t>href</a:t>
            </a:r>
            <a:r>
              <a:rPr lang="fr-FR" dirty="0"/>
              <a:t>="http://www.un_lien_quelconque.com"&gt;Un lien modifié dynamiquement&lt;/a&gt;</a:t>
            </a:r>
          </a:p>
          <a:p>
            <a:pPr marL="114300" indent="0">
              <a:buNone/>
            </a:pPr>
            <a:endParaRPr lang="fr-FR" dirty="0"/>
          </a:p>
          <a:p>
            <a:pPr marL="114300" indent="0">
              <a:buNone/>
            </a:pPr>
            <a:r>
              <a:rPr lang="fr-FR" dirty="0"/>
              <a:t>    &lt;script&gt;</a:t>
            </a:r>
          </a:p>
          <a:p>
            <a:pPr marL="114300" indent="0">
              <a:buNone/>
            </a:pPr>
            <a:r>
              <a:rPr lang="fr-FR" dirty="0"/>
              <a:t>        var </a:t>
            </a:r>
            <a:r>
              <a:rPr lang="fr-FR" dirty="0" err="1"/>
              <a:t>link</a:t>
            </a:r>
            <a:r>
              <a:rPr lang="fr-FR" dirty="0"/>
              <a:t> = </a:t>
            </a:r>
            <a:r>
              <a:rPr lang="fr-FR" dirty="0" err="1"/>
              <a:t>document.getElementById</a:t>
            </a:r>
            <a:r>
              <a:rPr lang="fr-FR" dirty="0"/>
              <a:t>('</a:t>
            </a:r>
            <a:r>
              <a:rPr lang="fr-FR" dirty="0" err="1"/>
              <a:t>myLink</a:t>
            </a:r>
            <a:r>
              <a:rPr lang="fr-FR" dirty="0"/>
              <a:t>');</a:t>
            </a:r>
          </a:p>
          <a:p>
            <a:pPr marL="114300" indent="0">
              <a:buNone/>
            </a:pPr>
            <a:r>
              <a:rPr lang="fr-FR" b="1" dirty="0"/>
              <a:t>        var </a:t>
            </a:r>
            <a:r>
              <a:rPr lang="fr-FR" b="1" dirty="0" err="1"/>
              <a:t>href</a:t>
            </a:r>
            <a:r>
              <a:rPr lang="fr-FR" b="1" dirty="0"/>
              <a:t> = </a:t>
            </a:r>
            <a:r>
              <a:rPr lang="fr-FR" b="1" dirty="0" err="1"/>
              <a:t>link.href</a:t>
            </a:r>
            <a:r>
              <a:rPr lang="fr-FR" b="1" dirty="0"/>
              <a:t>;</a:t>
            </a:r>
          </a:p>
          <a:p>
            <a:pPr marL="114300" indent="0">
              <a:buNone/>
            </a:pPr>
            <a:endParaRPr lang="fr-FR" dirty="0"/>
          </a:p>
          <a:p>
            <a:pPr marL="114300" indent="0">
              <a:buNone/>
            </a:pPr>
            <a:r>
              <a:rPr lang="fr-FR" dirty="0"/>
              <a:t>        </a:t>
            </a:r>
            <a:r>
              <a:rPr lang="fr-FR" dirty="0" err="1"/>
              <a:t>alert</a:t>
            </a:r>
            <a:r>
              <a:rPr lang="fr-FR" dirty="0"/>
              <a:t>(</a:t>
            </a:r>
            <a:r>
              <a:rPr lang="fr-FR" dirty="0" err="1"/>
              <a:t>href</a:t>
            </a:r>
            <a:r>
              <a:rPr lang="fr-FR" dirty="0"/>
              <a:t>);</a:t>
            </a:r>
          </a:p>
          <a:p>
            <a:pPr marL="114300" indent="0">
              <a:buNone/>
            </a:pPr>
            <a:endParaRPr lang="fr-FR" dirty="0"/>
          </a:p>
          <a:p>
            <a:pPr marL="114300" indent="0">
              <a:buNone/>
            </a:pPr>
            <a:r>
              <a:rPr lang="fr-FR" dirty="0"/>
              <a:t>        </a:t>
            </a:r>
            <a:r>
              <a:rPr lang="fr-FR" dirty="0" err="1"/>
              <a:t>link.href</a:t>
            </a:r>
            <a:r>
              <a:rPr lang="fr-FR" dirty="0"/>
              <a:t> = 'http://www.siteduzero.com';</a:t>
            </a:r>
          </a:p>
          <a:p>
            <a:pPr marL="114300" indent="0">
              <a:buNone/>
            </a:pPr>
            <a:r>
              <a:rPr lang="fr-FR" dirty="0"/>
              <a:t>    &lt;/script&gt;</a:t>
            </a:r>
          </a:p>
          <a:p>
            <a:pPr marL="114300" indent="0">
              <a:buNone/>
            </a:pPr>
            <a:r>
              <a:rPr lang="fr-FR" dirty="0"/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39076346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ClassName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098" name="Picture 2" descr="Nous avons bien pu modifier la valeur dâun attribut class en JavaScript grÃ¢ce Ã  classNam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178"/>
          <a:stretch/>
        </p:blipFill>
        <p:spPr bwMode="auto">
          <a:xfrm>
            <a:off x="2483768" y="3505572"/>
            <a:ext cx="5832648" cy="203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Utilisation de className pour modifier la valeur dâun attribut class en JavaScri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73324"/>
            <a:ext cx="661035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992552" y="3361556"/>
            <a:ext cx="5688632" cy="14401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66728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Modifier le </a:t>
            </a:r>
            <a:r>
              <a:rPr lang="fr-FR" b="1" dirty="0"/>
              <a:t>CSS</a:t>
            </a:r>
            <a:r>
              <a:rPr lang="fr-FR" dirty="0"/>
              <a:t> d’un élément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122" name="Picture 2" descr="Utilisation de la propriÃ©tÃ© style de lâobjet JavaScript ele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31" y="1129308"/>
            <a:ext cx="6610350" cy="32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On utilise la propriÃ©tÃ© style pour modifier les styles CSS de nos Ã©lÃ©ments HTML en JavaScri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912133"/>
            <a:ext cx="5818262" cy="160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0232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AJOUTER ET INSERER DES ELEMENTS</a:t>
            </a:r>
          </a:p>
        </p:txBody>
      </p:sp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0781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Créer</a:t>
            </a:r>
            <a:r>
              <a:rPr lang="en-US" dirty="0"/>
              <a:t> un </a:t>
            </a:r>
            <a:r>
              <a:rPr lang="en-US" dirty="0" err="1"/>
              <a:t>nouvel</a:t>
            </a:r>
            <a:r>
              <a:rPr lang="en-US" dirty="0"/>
              <a:t> </a:t>
            </a:r>
            <a:r>
              <a:rPr lang="en-US" dirty="0" err="1"/>
              <a:t>élément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créer un nouvel élément HTML en JavaScript, nous utiliserons la méthode </a:t>
            </a:r>
            <a:r>
              <a:rPr lang="fr-FR" b="1" dirty="0" err="1"/>
              <a:t>createElement</a:t>
            </a:r>
            <a:r>
              <a:rPr lang="fr-FR" dirty="0"/>
              <a:t>() de l’objet </a:t>
            </a:r>
            <a:r>
              <a:rPr lang="fr-FR" b="1" dirty="0"/>
              <a:t>Document</a:t>
            </a:r>
            <a:r>
              <a:rPr lang="fr-FR" dirty="0"/>
              <a:t>.</a:t>
            </a:r>
          </a:p>
          <a:p>
            <a:endParaRPr lang="fr-FR" dirty="0"/>
          </a:p>
        </p:txBody>
      </p:sp>
      <p:pic>
        <p:nvPicPr>
          <p:cNvPr id="6146" name="Picture 2" descr="On utilise la mÃ©thode JavaScript createElement() pour crÃ©er un Ã©lÃ©ment HT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09428"/>
            <a:ext cx="6610350" cy="327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5111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AJOUTER ET INSERER DES ELEMENTS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Nous avons ici créé un nouvel élément </a:t>
            </a:r>
            <a:r>
              <a:rPr lang="fr-FR" b="1" dirty="0"/>
              <a:t>p</a:t>
            </a:r>
            <a:r>
              <a:rPr lang="fr-FR" dirty="0"/>
              <a:t>. Cependant, notre élément ne contient </a:t>
            </a:r>
            <a:r>
              <a:rPr lang="fr-FR" b="1" dirty="0"/>
              <a:t>rien</a:t>
            </a:r>
            <a:r>
              <a:rPr lang="fr-FR" dirty="0"/>
              <a:t> pour le moment </a:t>
            </a:r>
          </a:p>
        </p:txBody>
      </p:sp>
      <p:pic>
        <p:nvPicPr>
          <p:cNvPr id="7170" name="Picture 2" descr="On utilise la mÃ©thode JavaScript createElement() pour crÃ©er un Ã©lÃ©ment HT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09428"/>
            <a:ext cx="6610350" cy="327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8135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Ajouter un attribut et du texte à un élément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Ajout d’un attribut id avec la valeur « nouveau » à notre paragraphe. </a:t>
            </a:r>
          </a:p>
          <a:p>
            <a:r>
              <a:rPr lang="fr-FR" dirty="0"/>
              <a:t>Création d’un nœud de type texte que nous n’avons pas encore inséré</a:t>
            </a:r>
          </a:p>
        </p:txBody>
      </p:sp>
      <p:pic>
        <p:nvPicPr>
          <p:cNvPr id="8194" name="Picture 2" descr="On crÃ©e un attribut pour notre Ã©lÃ©ment HTM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21"/>
          <a:stretch/>
        </p:blipFill>
        <p:spPr bwMode="auto">
          <a:xfrm>
            <a:off x="1763688" y="2885231"/>
            <a:ext cx="5400600" cy="2670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5081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Insérer dans la page HTML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9218" name="Picture 2" descr="Utilisation de la mÃ©thode appendChild de lâobjet JavaScript elemen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98" b="3333"/>
          <a:stretch/>
        </p:blipFill>
        <p:spPr bwMode="auto">
          <a:xfrm>
            <a:off x="323528" y="1273324"/>
            <a:ext cx="5321834" cy="3720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On insÃ¨re des Ã©lÃ©ments HTML grÃ¢ce Ã  appendChild en JavaScrip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4" t="1067" r="67806" b="-1067"/>
          <a:stretch/>
        </p:blipFill>
        <p:spPr bwMode="auto">
          <a:xfrm>
            <a:off x="5940152" y="3505572"/>
            <a:ext cx="2162136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940152" y="5172803"/>
            <a:ext cx="1368152" cy="27205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51969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Supprimer</a:t>
            </a:r>
            <a:r>
              <a:rPr lang="en-US" dirty="0"/>
              <a:t> un </a:t>
            </a:r>
            <a:r>
              <a:rPr lang="en-US" dirty="0" err="1"/>
              <a:t>élément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nous allons utiliser la méthode </a:t>
            </a:r>
            <a:r>
              <a:rPr lang="fr-FR" b="1" dirty="0" err="1"/>
              <a:t>removeChild</a:t>
            </a:r>
            <a:r>
              <a:rPr lang="fr-FR" dirty="0"/>
              <a:t>().</a:t>
            </a:r>
          </a:p>
        </p:txBody>
      </p:sp>
      <p:pic>
        <p:nvPicPr>
          <p:cNvPr id="10242" name="Picture 2" descr="Utilisation de la mÃ©thode removeChild de lâobjet element en JavaScri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44084"/>
            <a:ext cx="5064373" cy="353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On utilise removeChild pour retirer un Ã©lÃ©ment HTML dâune page en JavaScrip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481"/>
          <a:stretch/>
        </p:blipFill>
        <p:spPr bwMode="auto">
          <a:xfrm>
            <a:off x="6228184" y="3759318"/>
            <a:ext cx="1752968" cy="115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1022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4338" name="Picture 2" descr="Une page HTML si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6410"/>
            <a:ext cx="6610350" cy="21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La reprÃ©sentation de notre page web sous forme de DOM HTM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285" y="2281436"/>
            <a:ext cx="5978131" cy="323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2988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Remplacer</a:t>
            </a:r>
            <a:r>
              <a:rPr lang="en-US" dirty="0"/>
              <a:t> des </a:t>
            </a:r>
            <a:r>
              <a:rPr lang="en-US" dirty="0" err="1"/>
              <a:t>éléments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modifier ou remplacer des nœuds / éléments HTML par d’autres, on va utiliser la méthode </a:t>
            </a:r>
            <a:r>
              <a:rPr lang="fr-FR" b="1" dirty="0" err="1"/>
              <a:t>replaceChild</a:t>
            </a:r>
            <a:r>
              <a:rPr lang="fr-FR" dirty="0"/>
              <a:t>()</a:t>
            </a:r>
          </a:p>
          <a:p>
            <a:endParaRPr lang="fr-FR" dirty="0"/>
          </a:p>
        </p:txBody>
      </p:sp>
      <p:pic>
        <p:nvPicPr>
          <p:cNvPr id="11266" name="Picture 2" descr="Utilisation de la mÃ©thode replaceChild de lâobjet JavaScript elemen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18" b="3603"/>
          <a:stretch/>
        </p:blipFill>
        <p:spPr bwMode="auto">
          <a:xfrm>
            <a:off x="539552" y="2065412"/>
            <a:ext cx="517019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On peut remplacer un Ã©lÃ©ment HTML par un autre en JavaScript grÃ¢ce Ã  replaceChil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983"/>
          <a:stretch/>
        </p:blipFill>
        <p:spPr bwMode="auto">
          <a:xfrm>
            <a:off x="5868144" y="3505572"/>
            <a:ext cx="2380828" cy="155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0638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Parcourir le DOM</a:t>
            </a:r>
          </a:p>
        </p:txBody>
      </p:sp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1132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propriété</a:t>
            </a:r>
            <a:r>
              <a:rPr lang="en-US" dirty="0"/>
              <a:t> </a:t>
            </a:r>
            <a:r>
              <a:rPr lang="en-US" b="1" dirty="0" err="1"/>
              <a:t>parentNode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2290" name="Picture 2" descr="Utilisation de la propriÃ©tÃ© JavaScript parentN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76" y="1273324"/>
            <a:ext cx="5456882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GrÃ¢ce Ã  parentNode, on peut accÃ©der au nÅud parent dâun certain nÅud JavaScrip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739"/>
          <a:stretch/>
        </p:blipFill>
        <p:spPr bwMode="auto">
          <a:xfrm>
            <a:off x="6228184" y="3710905"/>
            <a:ext cx="186814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3531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 err="1"/>
              <a:t>childNodes</a:t>
            </a:r>
            <a:r>
              <a:rPr lang="en-US" dirty="0"/>
              <a:t> et </a:t>
            </a:r>
            <a:r>
              <a:rPr lang="en-US" dirty="0" err="1"/>
              <a:t>nodeValue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3314" name="Picture 2" descr="Utilisation de childNodes et nodeValue en JavaScrip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96" b="2692"/>
          <a:stretch/>
        </p:blipFill>
        <p:spPr bwMode="auto">
          <a:xfrm>
            <a:off x="180727" y="1129308"/>
            <a:ext cx="5756905" cy="4191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On utilise childNodes et nodeValue pour rÃ©cupÃ©rer des Ã©lÃ©ments HTML enfant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87" t="18029" r="2949"/>
          <a:stretch/>
        </p:blipFill>
        <p:spPr bwMode="auto">
          <a:xfrm>
            <a:off x="5148064" y="4369668"/>
            <a:ext cx="3096344" cy="118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4453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firstChild</a:t>
            </a:r>
            <a:r>
              <a:rPr lang="en-US" dirty="0"/>
              <a:t> et </a:t>
            </a:r>
            <a:r>
              <a:rPr lang="en-US" dirty="0" err="1"/>
              <a:t>lastChild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4338" name="Picture 2" descr="Utilisation des propriÃ©tÃ©s JavaScript firstChild et lastChild de lâobjet elemen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82" b="3279"/>
          <a:stretch/>
        </p:blipFill>
        <p:spPr bwMode="auto">
          <a:xfrm>
            <a:off x="155575" y="1417340"/>
            <a:ext cx="5725299" cy="399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On utilise firstChild et lastChild pour accÃ©der aux nÅuds enfants dâun noeu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93" t="16468"/>
          <a:stretch/>
        </p:blipFill>
        <p:spPr bwMode="auto">
          <a:xfrm>
            <a:off x="5076056" y="4184048"/>
            <a:ext cx="3197696" cy="122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2764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nextSibling</a:t>
            </a:r>
            <a:r>
              <a:rPr lang="en-US" dirty="0"/>
              <a:t> et </a:t>
            </a:r>
            <a:r>
              <a:rPr lang="en-US" dirty="0" err="1"/>
              <a:t>previousSibling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d’accéder respectivement au nœud « frère » (de même niveau) </a:t>
            </a:r>
            <a:r>
              <a:rPr lang="fr-FR" b="1" dirty="0"/>
              <a:t>suivant </a:t>
            </a:r>
            <a:r>
              <a:rPr lang="fr-FR" dirty="0"/>
              <a:t>ou </a:t>
            </a:r>
            <a:r>
              <a:rPr lang="fr-FR" b="1" dirty="0"/>
              <a:t>précédent </a:t>
            </a:r>
            <a:r>
              <a:rPr lang="fr-FR" dirty="0"/>
              <a:t>le nœud ciblé.</a:t>
            </a:r>
          </a:p>
        </p:txBody>
      </p:sp>
      <p:pic>
        <p:nvPicPr>
          <p:cNvPr id="15362" name="Picture 2" descr="Utilisation des propriÃ©tÃ©s JavaScript nextSibling et previousSibli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94" b="3922"/>
          <a:stretch/>
        </p:blipFill>
        <p:spPr bwMode="auto">
          <a:xfrm>
            <a:off x="539552" y="2137420"/>
            <a:ext cx="5734027" cy="3348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On peut naviguer dans le DOM HTML grÃ¢ce Ã  nextSibling et previousSibli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248"/>
          <a:stretch/>
        </p:blipFill>
        <p:spPr bwMode="auto">
          <a:xfrm>
            <a:off x="6516216" y="4125812"/>
            <a:ext cx="1636216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8855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Dans</a:t>
            </a:r>
            <a:r>
              <a:rPr lang="en-US" dirty="0"/>
              <a:t> le </a:t>
            </a:r>
            <a:r>
              <a:rPr lang="en-US" dirty="0" err="1"/>
              <a:t>schéma</a:t>
            </a:r>
            <a:r>
              <a:rPr lang="en-US" dirty="0"/>
              <a:t> </a:t>
            </a:r>
            <a:r>
              <a:rPr lang="en-US" dirty="0" err="1"/>
              <a:t>précédent</a:t>
            </a:r>
            <a:r>
              <a:rPr lang="en-US" dirty="0"/>
              <a:t>, </a:t>
            </a:r>
            <a:r>
              <a:rPr lang="fr-FR" dirty="0"/>
              <a:t>un premier nœud de type </a:t>
            </a:r>
            <a:r>
              <a:rPr lang="fr-FR" b="1" dirty="0"/>
              <a:t>élément</a:t>
            </a:r>
            <a:r>
              <a:rPr lang="fr-FR" dirty="0"/>
              <a:t> est représenté par l’élément html. </a:t>
            </a:r>
          </a:p>
          <a:p>
            <a:r>
              <a:rPr lang="fr-FR" dirty="0"/>
              <a:t>Ce nœud possède deux enfants : </a:t>
            </a:r>
            <a:r>
              <a:rPr lang="fr-FR" b="1" dirty="0" err="1"/>
              <a:t>head</a:t>
            </a:r>
            <a:r>
              <a:rPr lang="fr-FR" dirty="0"/>
              <a:t> et </a:t>
            </a:r>
            <a:r>
              <a:rPr lang="fr-FR" b="1" dirty="0"/>
              <a:t>body</a:t>
            </a:r>
            <a:r>
              <a:rPr lang="fr-FR" dirty="0"/>
              <a:t> qui sont de type </a:t>
            </a:r>
            <a:r>
              <a:rPr lang="fr-FR" b="1" dirty="0" err="1"/>
              <a:t>Element</a:t>
            </a:r>
            <a:r>
              <a:rPr lang="fr-FR" dirty="0"/>
              <a:t> et qui possèdent eux mêmes d’autres enfants.</a:t>
            </a:r>
          </a:p>
          <a:p>
            <a:r>
              <a:rPr lang="fr-FR" dirty="0" err="1"/>
              <a:t>head</a:t>
            </a:r>
            <a:r>
              <a:rPr lang="fr-FR" dirty="0"/>
              <a:t> et body sont des nœuds « </a:t>
            </a:r>
            <a:r>
              <a:rPr lang="fr-FR" b="1" dirty="0"/>
              <a:t>frères</a:t>
            </a:r>
            <a:r>
              <a:rPr lang="fr-FR" dirty="0"/>
              <a:t> » : ils ont le même parent mais il n’y a pas de relation de hiérarchie entre eux.</a:t>
            </a:r>
          </a:p>
          <a:p>
            <a:r>
              <a:rPr lang="fr-FR" dirty="0"/>
              <a:t>le texte contenu dans les éléments est ici reconnu comme un nœud </a:t>
            </a:r>
            <a:r>
              <a:rPr lang="en-US" dirty="0"/>
              <a:t> à part </a:t>
            </a:r>
            <a:r>
              <a:rPr lang="en-US" dirty="0" err="1"/>
              <a:t>entière</a:t>
            </a:r>
            <a:endParaRPr lang="en-US" dirty="0"/>
          </a:p>
          <a:p>
            <a:pPr lvl="1"/>
            <a:r>
              <a:rPr lang="fr-FR" dirty="0"/>
              <a:t>On peut donc le manipuler avec des méthodes et propriétés en JavaScript.</a:t>
            </a:r>
          </a:p>
        </p:txBody>
      </p:sp>
    </p:spTree>
    <p:extLst>
      <p:ext uri="{BB962C8B-B14F-4D97-AF65-F5344CB8AC3E}">
        <p14:creationId xmlns:p14="http://schemas.microsoft.com/office/powerpoint/2010/main" val="3224570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dirty="0"/>
              <a:t>L’objet document et ses méthodes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des forces de JavaScript est de permettre de manipuler des éléments HTML en se servant du DOM. </a:t>
            </a:r>
          </a:p>
          <a:p>
            <a:r>
              <a:rPr lang="fr-FR" dirty="0"/>
              <a:t>Nous allons toujours devoir passer par l’objet Document</a:t>
            </a:r>
          </a:p>
          <a:p>
            <a:r>
              <a:rPr lang="fr-FR" dirty="0"/>
              <a:t>Nous allons voir différentes méthodes de l’objet </a:t>
            </a:r>
            <a:r>
              <a:rPr lang="fr-FR" b="1" dirty="0"/>
              <a:t>Document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La méthode </a:t>
            </a:r>
            <a:r>
              <a:rPr lang="fr-FR" dirty="0" err="1"/>
              <a:t>getElementById</a:t>
            </a:r>
            <a:r>
              <a:rPr lang="fr-FR" dirty="0"/>
              <a:t>() ;</a:t>
            </a:r>
          </a:p>
          <a:p>
            <a:pPr lvl="1"/>
            <a:r>
              <a:rPr lang="fr-FR" dirty="0"/>
              <a:t>La méthode </a:t>
            </a:r>
            <a:r>
              <a:rPr lang="fr-FR" dirty="0" err="1"/>
              <a:t>getElementsByTagName</a:t>
            </a:r>
            <a:r>
              <a:rPr lang="fr-FR" dirty="0"/>
              <a:t>() ;</a:t>
            </a:r>
          </a:p>
          <a:p>
            <a:pPr lvl="1"/>
            <a:r>
              <a:rPr lang="fr-FR" dirty="0"/>
              <a:t>La méthode </a:t>
            </a:r>
            <a:r>
              <a:rPr lang="fr-FR" dirty="0" err="1"/>
              <a:t>getElementsByClassName</a:t>
            </a:r>
            <a:r>
              <a:rPr lang="fr-FR" dirty="0"/>
              <a:t>() ;</a:t>
            </a:r>
          </a:p>
          <a:p>
            <a:pPr lvl="1"/>
            <a:r>
              <a:rPr lang="fr-FR" dirty="0"/>
              <a:t>La méthode </a:t>
            </a:r>
            <a:r>
              <a:rPr lang="fr-FR" dirty="0" err="1"/>
              <a:t>querySelector</a:t>
            </a:r>
            <a:r>
              <a:rPr lang="fr-FR" dirty="0"/>
              <a:t>() ;</a:t>
            </a:r>
          </a:p>
          <a:p>
            <a:pPr lvl="1"/>
            <a:r>
              <a:rPr lang="fr-FR" dirty="0"/>
              <a:t>La méthode </a:t>
            </a:r>
            <a:r>
              <a:rPr lang="fr-FR" dirty="0" err="1"/>
              <a:t>querySelectorAll</a:t>
            </a:r>
            <a:r>
              <a:rPr lang="fr-FR" dirty="0"/>
              <a:t>().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8523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méthode</a:t>
            </a:r>
            <a:r>
              <a:rPr lang="en-US" dirty="0"/>
              <a:t> </a:t>
            </a:r>
            <a:r>
              <a:rPr lang="en-US" dirty="0" err="1"/>
              <a:t>getElementById</a:t>
            </a:r>
            <a:r>
              <a:rPr lang="en-US" dirty="0"/>
              <a:t>()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cibler un élément HTML possédant un attribut </a:t>
            </a:r>
            <a:r>
              <a:rPr lang="fr-FR" b="1" dirty="0"/>
              <a:t>id</a:t>
            </a:r>
            <a:r>
              <a:rPr lang="fr-FR" dirty="0"/>
              <a:t> en particulier</a:t>
            </a:r>
          </a:p>
          <a:p>
            <a:r>
              <a:rPr lang="fr-FR" dirty="0"/>
              <a:t>Si l’élément est trouvé, </a:t>
            </a:r>
            <a:r>
              <a:rPr lang="fr-FR" dirty="0" err="1"/>
              <a:t>getElementById</a:t>
            </a:r>
            <a:r>
              <a:rPr lang="fr-FR" dirty="0"/>
              <a:t>() va renvoyer l’élément en tant qu’objet.</a:t>
            </a:r>
          </a:p>
          <a:p>
            <a:pPr lvl="1"/>
            <a:r>
              <a:rPr lang="fr-FR" dirty="0"/>
              <a:t>Sinon, elle renverra la valeur </a:t>
            </a:r>
            <a:r>
              <a:rPr lang="fr-FR" b="1" dirty="0" err="1"/>
              <a:t>null</a:t>
            </a:r>
            <a:r>
              <a:rPr lang="fr-FR" dirty="0"/>
              <a:t>.</a:t>
            </a:r>
          </a:p>
          <a:p>
            <a:r>
              <a:rPr lang="fr-FR" dirty="0"/>
              <a:t>Exemple suivant:</a:t>
            </a:r>
          </a:p>
          <a:p>
            <a:pPr lvl="1"/>
            <a:r>
              <a:rPr lang="fr-FR" dirty="0"/>
              <a:t>on accède à l’élément HTML de notre page possédant l’id= </a:t>
            </a:r>
            <a:r>
              <a:rPr lang="fr-FR" b="1" dirty="0"/>
              <a:t>"</a:t>
            </a:r>
            <a:r>
              <a:rPr lang="fr-FR" b="1" dirty="0" err="1"/>
              <a:t>gros_titre</a:t>
            </a:r>
            <a:r>
              <a:rPr lang="fr-FR" b="1" dirty="0"/>
              <a:t>"</a:t>
            </a:r>
            <a:r>
              <a:rPr lang="fr-FR" dirty="0"/>
              <a:t> </a:t>
            </a:r>
          </a:p>
          <a:p>
            <a:pPr lvl="1"/>
            <a:r>
              <a:rPr lang="fr-FR" dirty="0"/>
              <a:t>on stocke les informations renvoyées dans une variable </a:t>
            </a:r>
            <a:r>
              <a:rPr lang="fr-FR" b="1" dirty="0"/>
              <a:t>titre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258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5362" name="Picture 2" descr="On utilise la mÃ©thode getElementById de lâobjet documen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82"/>
          <a:stretch/>
        </p:blipFill>
        <p:spPr bwMode="auto">
          <a:xfrm>
            <a:off x="467544" y="193204"/>
            <a:ext cx="6610350" cy="2336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La mÃ©thoode getElementById renvoie des informations par rapport Ã  un Ã©lÃ©ment HTM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608684"/>
            <a:ext cx="66103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249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getElementsByTagName</a:t>
            </a:r>
            <a:r>
              <a:rPr lang="en-US" dirty="0"/>
              <a:t>()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Elle va retourner des informations relatives à tous les éléments HTML d’un même « genre »</a:t>
            </a:r>
          </a:p>
          <a:p>
            <a:pPr lvl="1"/>
            <a:r>
              <a:rPr lang="fr-FR" dirty="0"/>
              <a:t>Les éléments sont placés dans un tableau.</a:t>
            </a:r>
          </a:p>
          <a:p>
            <a:pPr lvl="1"/>
            <a:r>
              <a:rPr lang="fr-FR" dirty="0"/>
              <a:t>tous les éléments &lt;</a:t>
            </a:r>
            <a:r>
              <a:rPr lang="fr-FR" b="1" dirty="0"/>
              <a:t>p&gt;</a:t>
            </a:r>
            <a:r>
              <a:rPr lang="fr-FR" dirty="0"/>
              <a:t> par exemple </a:t>
            </a:r>
          </a:p>
          <a:p>
            <a:r>
              <a:rPr lang="fr-FR" dirty="0"/>
              <a:t>Son intérêt est qu’on va ensuite pouvoir récupérer un élément en question en utilisant un indice du tableau créé.</a:t>
            </a:r>
          </a:p>
        </p:txBody>
      </p:sp>
    </p:spTree>
    <p:extLst>
      <p:ext uri="{BB962C8B-B14F-4D97-AF65-F5344CB8AC3E}">
        <p14:creationId xmlns:p14="http://schemas.microsoft.com/office/powerpoint/2010/main" val="16532041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tiguïté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tiguïté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1741</TotalTime>
  <Words>675</Words>
  <Application>Microsoft Office PowerPoint</Application>
  <PresentationFormat>Affichage à l'écran (16:10)</PresentationFormat>
  <Paragraphs>151</Paragraphs>
  <Slides>45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45</vt:i4>
      </vt:variant>
    </vt:vector>
  </HeadingPairs>
  <TitlesOfParts>
    <vt:vector size="49" baseType="lpstr">
      <vt:lpstr>Arial</vt:lpstr>
      <vt:lpstr>Calibri</vt:lpstr>
      <vt:lpstr>Cambria</vt:lpstr>
      <vt:lpstr>Contiguïté</vt:lpstr>
      <vt:lpstr>DOM HTML</vt:lpstr>
      <vt:lpstr>Utilité du DOM</vt:lpstr>
      <vt:lpstr>La structure du DOM HTML</vt:lpstr>
      <vt:lpstr>Présentation PowerPoint</vt:lpstr>
      <vt:lpstr>Présentation PowerPoint</vt:lpstr>
      <vt:lpstr>L’objet document et ses méthodes</vt:lpstr>
      <vt:lpstr>La méthode getElementById()</vt:lpstr>
      <vt:lpstr>Présentation PowerPoint</vt:lpstr>
      <vt:lpstr>getElementsByTagName()</vt:lpstr>
      <vt:lpstr>Présentation PowerPoint</vt:lpstr>
      <vt:lpstr>getElementsByClassName()</vt:lpstr>
      <vt:lpstr>Présentation PowerPoint</vt:lpstr>
      <vt:lpstr>CSS (Rappels)</vt:lpstr>
      <vt:lpstr>méthodes querySelector() et querySelectorAll()</vt:lpstr>
      <vt:lpstr>Présentation PowerPoint</vt:lpstr>
      <vt:lpstr>Présentation PowerPoint</vt:lpstr>
      <vt:lpstr>Accéder au contenu des éléments HTML et au texte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Accéder directement à des types d’éléments</vt:lpstr>
      <vt:lpstr>Présentation PowerPoint</vt:lpstr>
      <vt:lpstr>Modification des éléments HTML/CSS</vt:lpstr>
      <vt:lpstr>Les objets JavaScript document et element</vt:lpstr>
      <vt:lpstr>Présentation PowerPoint</vt:lpstr>
      <vt:lpstr>Modifier le contenu d’un élément HTML</vt:lpstr>
      <vt:lpstr>Modifier la valeur d’un attribut HTML</vt:lpstr>
      <vt:lpstr>getAttribute et setAttribute</vt:lpstr>
      <vt:lpstr>Les attributs accessibles</vt:lpstr>
      <vt:lpstr>ClassName</vt:lpstr>
      <vt:lpstr>Modifier le CSS d’un élément</vt:lpstr>
      <vt:lpstr>AJOUTER ET INSERER DES ELEMENTS</vt:lpstr>
      <vt:lpstr>Créer un nouvel élément</vt:lpstr>
      <vt:lpstr>AJOUTER ET INSERER DES ELEMENTS</vt:lpstr>
      <vt:lpstr>Ajouter un attribut et du texte à un élément</vt:lpstr>
      <vt:lpstr>Insérer dans la page HTML</vt:lpstr>
      <vt:lpstr>Supprimer un élément</vt:lpstr>
      <vt:lpstr>Remplacer des éléments</vt:lpstr>
      <vt:lpstr>Parcourir le DOM</vt:lpstr>
      <vt:lpstr>La propriété parentNode</vt:lpstr>
      <vt:lpstr> childNodes et nodeValue</vt:lpstr>
      <vt:lpstr>firstChild et lastChild</vt:lpstr>
      <vt:lpstr>nextSibling et previousSibling</vt:lpstr>
    </vt:vector>
  </TitlesOfParts>
  <Company>SAGE LAB.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Bassem</dc:creator>
  <cp:lastModifiedBy>bassem seddik</cp:lastModifiedBy>
  <cp:revision>130</cp:revision>
  <dcterms:created xsi:type="dcterms:W3CDTF">2018-04-01T20:49:42Z</dcterms:created>
  <dcterms:modified xsi:type="dcterms:W3CDTF">2020-06-25T06:41:16Z</dcterms:modified>
</cp:coreProperties>
</file>