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>
        <p:scale>
          <a:sx n="75" d="100"/>
          <a:sy n="75" d="100"/>
        </p:scale>
        <p:origin x="-1152" y="-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8E46-AF0F-4C5E-BCB6-9D4D6AE72E6F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1A64-7E7E-440D-A313-AE64DDAA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C8E4-24DD-482A-A725-6E5A609900AE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E913-6A7A-4430-829C-449181DDF704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8EDA-32E9-4E63-AD67-129518C74A35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F9D-53AD-4721-9DB7-DECD3CB06588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E4FE-EE13-444F-A5EA-3B114FA2823A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E75-A9B9-48C8-9DF2-C98695DA3E14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FAC-9274-47DA-8238-627EC3948BE0}" type="datetime1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82C6-3FBE-4D5C-A6B1-536F3E85D418}" type="datetime1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4CAE-C281-4D4B-B7A9-E5FDDA7FE3FA}" type="datetime1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D0F1-FE01-47F4-B276-AB6D2CE082BC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8189-295B-404B-B01C-735B35A805AE}" type="datetime1">
              <a:rPr lang="fr-FR" smtClean="0"/>
              <a:t>23/05/2018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76F42A-9651-4F9E-A8E9-DEAFA0B5422E}" type="datetime1">
              <a:rPr lang="fr-FR" smtClean="0"/>
              <a:t>23/05/2018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Formulaires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Validation en </a:t>
            </a:r>
            <a:r>
              <a:rPr lang="fr-FR" smtClean="0"/>
              <a:t>HTML et JavaScript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Event.</a:t>
            </a:r>
            <a:r>
              <a:rPr lang="fr-FR" dirty="0"/>
              <a:t> </a:t>
            </a:r>
            <a:r>
              <a:rPr lang="fr-FR" dirty="0" err="1" smtClean="0"/>
              <a:t>preventDefault</a:t>
            </a:r>
            <a:r>
              <a:rPr lang="fr-FR" dirty="0" smtClean="0"/>
              <a:t>()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méthode </a:t>
            </a:r>
            <a:r>
              <a:rPr lang="fr-FR" b="1" dirty="0" err="1"/>
              <a:t>preventDefault</a:t>
            </a:r>
            <a:r>
              <a:rPr lang="fr-FR" dirty="0"/>
              <a:t> () annule l'événement s'il est annulable, ce qui signifie que l'action par défaut qui appartient à l'événement ne se produira </a:t>
            </a:r>
            <a:r>
              <a:rPr lang="fr-FR" dirty="0" smtClean="0"/>
              <a:t>pas</a:t>
            </a:r>
          </a:p>
          <a:p>
            <a:r>
              <a:rPr lang="fr-FR" dirty="0" smtClean="0"/>
              <a:t>Par </a:t>
            </a:r>
            <a:r>
              <a:rPr lang="fr-FR" dirty="0"/>
              <a:t>exemple, cela peut être utile lorsque: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cliquant sur un bouton "Envoyer", l'empêcher de soumettre un formulaire</a:t>
            </a:r>
          </a:p>
          <a:p>
            <a:pPr lvl="1"/>
            <a:r>
              <a:rPr lang="fr-FR" dirty="0"/>
              <a:t>En cliquant sur un lien, empêchez le lien de suivre l'URL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61912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</a:t>
            </a:r>
            <a:r>
              <a:rPr lang="en-US" dirty="0" err="1" smtClean="0"/>
              <a:t>ualité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 smtClean="0"/>
              <a:t>envoyées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n’allons autoriser que les lettres, les apostrophes, les tirets et les espaces pour ce </a:t>
            </a:r>
            <a:r>
              <a:rPr lang="fr-FR" dirty="0" smtClean="0"/>
              <a:t>champ</a:t>
            </a:r>
            <a:endParaRPr lang="fr-FR" dirty="0"/>
          </a:p>
          <a:p>
            <a:r>
              <a:rPr lang="fr-FR" dirty="0"/>
              <a:t>De plus, nous n’autoriserons l’utilisation de majuscule qu’en début de mot et nous n’autoriserons pas les tirets en début ou en fin de </a:t>
            </a:r>
            <a:r>
              <a:rPr lang="fr-FR" dirty="0" smtClean="0"/>
              <a:t>chaîne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0"/>
            <a:ext cx="71151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3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Partie 1: </a:t>
            </a:r>
          </a:p>
          <a:p>
            <a:pPr lvl="1"/>
            <a:r>
              <a:rPr lang="fr-FR" dirty="0" smtClean="0"/>
              <a:t>Nous </a:t>
            </a:r>
            <a:r>
              <a:rPr lang="fr-FR" dirty="0"/>
              <a:t>demandons </a:t>
            </a:r>
            <a:r>
              <a:rPr lang="fr-FR" dirty="0" smtClean="0"/>
              <a:t>à </a:t>
            </a:r>
            <a:r>
              <a:rPr lang="fr-FR" dirty="0"/>
              <a:t>l’utilisateur de commencer soit par une lettre non accentuée en majuscule ou en minuscule, soit par l’un des caractères suivants : « </a:t>
            </a:r>
            <a:r>
              <a:rPr lang="fr-FR" dirty="0" err="1"/>
              <a:t>éèîïÉÈÎÏ</a:t>
            </a:r>
            <a:r>
              <a:rPr lang="fr-FR" dirty="0"/>
              <a:t> ».</a:t>
            </a:r>
          </a:p>
          <a:p>
            <a:pPr lvl="1"/>
            <a:r>
              <a:rPr lang="fr-FR" dirty="0" smtClean="0"/>
              <a:t>cette </a:t>
            </a:r>
            <a:r>
              <a:rPr lang="fr-FR" dirty="0"/>
              <a:t>première lettre </a:t>
            </a:r>
            <a:r>
              <a:rPr lang="fr-FR" dirty="0" smtClean="0"/>
              <a:t>est soit </a:t>
            </a:r>
            <a:r>
              <a:rPr lang="fr-FR" dirty="0"/>
              <a:t>suivie par au moins une autre lettre en minuscule ou par l’un des caractères suivants : « </a:t>
            </a:r>
            <a:r>
              <a:rPr lang="fr-FR" dirty="0" err="1"/>
              <a:t>éèêàçîï</a:t>
            </a:r>
            <a:r>
              <a:rPr lang="fr-FR" dirty="0"/>
              <a:t> ». </a:t>
            </a:r>
            <a:endParaRPr lang="fr-FR" dirty="0" smtClean="0"/>
          </a:p>
          <a:p>
            <a:pPr lvl="1"/>
            <a:r>
              <a:rPr lang="fr-FR" dirty="0" smtClean="0"/>
              <a:t>Notez </a:t>
            </a:r>
            <a:r>
              <a:rPr lang="fr-FR" dirty="0"/>
              <a:t>l’utilisation du signe + pour demander « au moins une autre… 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Partie 2:</a:t>
            </a:r>
          </a:p>
          <a:p>
            <a:pPr lvl="1"/>
            <a:r>
              <a:rPr lang="fr-FR" dirty="0" smtClean="0"/>
              <a:t>concerne </a:t>
            </a:r>
            <a:r>
              <a:rPr lang="fr-FR" dirty="0"/>
              <a:t>le second prénom (dans le cas d’un prénom composé par exemple, ou d’un prénom contenant un apostrophe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doit </a:t>
            </a:r>
            <a:r>
              <a:rPr lang="fr-FR" dirty="0"/>
              <a:t>être facultatif. Nous avons donc utilisé le signe ? sur toute cette partie en l’entourant au préalable par des parenthèses pour faire porter le point d’interrogation sur toute la partie de la </a:t>
            </a:r>
            <a:r>
              <a:rPr lang="fr-FR" dirty="0" err="1"/>
              <a:t>regex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commence </a:t>
            </a:r>
            <a:r>
              <a:rPr lang="fr-FR" dirty="0"/>
              <a:t>soit par un apostrophe, un tiret ou un espace \s, puis se poursuit par le deuxième prénom en </a:t>
            </a:r>
            <a:r>
              <a:rPr lang="fr-FR" dirty="0" smtClean="0"/>
              <a:t>soi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14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9228"/>
            <a:ext cx="810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formulaires </a:t>
            </a:r>
            <a:r>
              <a:rPr lang="fr-FR" dirty="0" smtClean="0"/>
              <a:t>servent à </a:t>
            </a:r>
            <a:r>
              <a:rPr lang="fr-FR" dirty="0"/>
              <a:t>recevoir des données envoyées par les </a:t>
            </a:r>
            <a:r>
              <a:rPr lang="fr-FR" dirty="0" smtClean="0"/>
              <a:t>utilisateurs</a:t>
            </a:r>
            <a:endParaRPr lang="fr-FR" dirty="0"/>
          </a:p>
          <a:p>
            <a:pPr lvl="1"/>
            <a:r>
              <a:rPr lang="fr-FR" dirty="0"/>
              <a:t>Par </a:t>
            </a:r>
            <a:r>
              <a:rPr lang="fr-FR" dirty="0" smtClean="0"/>
              <a:t>exemple: nom</a:t>
            </a:r>
            <a:r>
              <a:rPr lang="fr-FR" dirty="0"/>
              <a:t>, prénom, adresse, </a:t>
            </a:r>
            <a:r>
              <a:rPr lang="fr-FR" dirty="0" smtClean="0"/>
              <a:t>etc</a:t>
            </a:r>
            <a:r>
              <a:rPr lang="fr-FR" dirty="0"/>
              <a:t>.</a:t>
            </a:r>
          </a:p>
          <a:p>
            <a:r>
              <a:rPr lang="fr-FR" dirty="0" smtClean="0"/>
              <a:t>les </a:t>
            </a:r>
            <a:r>
              <a:rPr lang="fr-FR" dirty="0"/>
              <a:t>formulaires </a:t>
            </a:r>
            <a:r>
              <a:rPr lang="fr-FR" dirty="0" smtClean="0"/>
              <a:t>sont </a:t>
            </a:r>
          </a:p>
          <a:p>
            <a:pPr lvl="1"/>
            <a:r>
              <a:rPr lang="fr-FR" dirty="0" smtClean="0"/>
              <a:t>écrits </a:t>
            </a:r>
            <a:r>
              <a:rPr lang="fr-FR" dirty="0"/>
              <a:t>en </a:t>
            </a:r>
            <a:r>
              <a:rPr lang="fr-FR" dirty="0" smtClean="0"/>
              <a:t>HTML, </a:t>
            </a:r>
          </a:p>
          <a:p>
            <a:pPr lvl="1"/>
            <a:r>
              <a:rPr lang="fr-FR" dirty="0" smtClean="0"/>
              <a:t>mis </a:t>
            </a:r>
            <a:r>
              <a:rPr lang="fr-FR" dirty="0"/>
              <a:t>en forme en </a:t>
            </a:r>
            <a:r>
              <a:rPr lang="fr-FR" dirty="0" smtClean="0"/>
              <a:t>CSS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informations envoyées </a:t>
            </a:r>
            <a:r>
              <a:rPr lang="fr-FR" dirty="0" smtClean="0"/>
              <a:t>sont </a:t>
            </a:r>
          </a:p>
          <a:p>
            <a:pPr lvl="2"/>
            <a:r>
              <a:rPr lang="fr-FR" dirty="0" smtClean="0"/>
              <a:t>analysées par 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stockées sous MySQL</a:t>
            </a:r>
            <a:endParaRPr lang="fr-FR" dirty="0"/>
          </a:p>
          <a:p>
            <a:r>
              <a:rPr lang="fr-FR" dirty="0" smtClean="0"/>
              <a:t>Rappel: Sous HTML: Elément</a:t>
            </a:r>
            <a:r>
              <a:rPr lang="fr-FR" dirty="0"/>
              <a:t> </a:t>
            </a:r>
            <a:r>
              <a:rPr lang="fr-FR" b="1" dirty="0" err="1" smtClean="0"/>
              <a:t>form</a:t>
            </a:r>
            <a:r>
              <a:rPr lang="fr-FR" b="1" dirty="0" smtClean="0"/>
              <a:t> </a:t>
            </a:r>
            <a:r>
              <a:rPr lang="fr-FR" dirty="0" smtClean="0"/>
              <a:t>avec les </a:t>
            </a:r>
            <a:r>
              <a:rPr lang="fr-FR" dirty="0"/>
              <a:t>attributs </a:t>
            </a:r>
            <a:endParaRPr lang="fr-FR" dirty="0" smtClean="0"/>
          </a:p>
          <a:p>
            <a:pPr lvl="1"/>
            <a:r>
              <a:rPr lang="fr-FR" b="1" dirty="0" smtClean="0"/>
              <a:t>Method</a:t>
            </a:r>
            <a:r>
              <a:rPr lang="fr-FR" dirty="0" smtClean="0"/>
              <a:t>: </a:t>
            </a:r>
            <a:r>
              <a:rPr lang="fr-FR" dirty="0"/>
              <a:t> </a:t>
            </a:r>
            <a:r>
              <a:rPr lang="fr-FR" dirty="0" smtClean="0"/>
              <a:t>La méthode </a:t>
            </a:r>
            <a:r>
              <a:rPr lang="fr-FR" dirty="0"/>
              <a:t>d’envoi des données (post ou </a:t>
            </a:r>
            <a:r>
              <a:rPr lang="fr-FR" dirty="0" err="1"/>
              <a:t>get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b="1" dirty="0" smtClean="0"/>
              <a:t>Action: </a:t>
            </a:r>
            <a:r>
              <a:rPr lang="fr-FR" dirty="0" smtClean="0"/>
              <a:t>la page </a:t>
            </a:r>
            <a:r>
              <a:rPr lang="fr-FR" dirty="0" err="1" smtClean="0"/>
              <a:t>Php</a:t>
            </a:r>
            <a:r>
              <a:rPr lang="fr-FR" dirty="0" smtClean="0"/>
              <a:t> qui va assurer le traitement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2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53244"/>
            <a:ext cx="3933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8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 </a:t>
            </a:r>
            <a:r>
              <a:rPr lang="fr-FR" dirty="0"/>
              <a:t>simple en </a:t>
            </a:r>
            <a:r>
              <a:rPr lang="fr-FR" dirty="0" smtClean="0"/>
              <a:t>HTML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/>
              <a:t>formulaire très simple en HTML, demandant </a:t>
            </a:r>
            <a:r>
              <a:rPr lang="fr-FR" dirty="0" smtClean="0"/>
              <a:t>à </a:t>
            </a:r>
            <a:r>
              <a:rPr lang="fr-FR" dirty="0"/>
              <a:t>l’utilisateur </a:t>
            </a:r>
            <a:endParaRPr lang="fr-FR" dirty="0" smtClean="0"/>
          </a:p>
          <a:p>
            <a:pPr lvl="1"/>
            <a:r>
              <a:rPr lang="fr-FR" dirty="0" smtClean="0"/>
              <a:t>son </a:t>
            </a:r>
            <a:r>
              <a:rPr lang="fr-FR" dirty="0"/>
              <a:t>prénom, </a:t>
            </a:r>
            <a:endParaRPr lang="fr-FR" dirty="0" smtClean="0"/>
          </a:p>
          <a:p>
            <a:pPr lvl="1"/>
            <a:r>
              <a:rPr lang="fr-FR" dirty="0" smtClean="0"/>
              <a:t>numéro </a:t>
            </a:r>
            <a:r>
              <a:rPr lang="fr-FR" dirty="0"/>
              <a:t>de téléphone </a:t>
            </a:r>
            <a:endParaRPr lang="fr-FR" dirty="0" smtClean="0"/>
          </a:p>
          <a:p>
            <a:pPr lvl="1"/>
            <a:r>
              <a:rPr lang="fr-FR" dirty="0" smtClean="0"/>
              <a:t>et </a:t>
            </a:r>
            <a:r>
              <a:rPr lang="fr-FR" dirty="0"/>
              <a:t>adresse </a:t>
            </a:r>
            <a:r>
              <a:rPr lang="fr-FR" dirty="0" smtClean="0"/>
              <a:t>mail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3</a:t>
            </a:fld>
            <a:endParaRPr lang="fr-FR"/>
          </a:p>
        </p:txBody>
      </p:sp>
      <p:pic>
        <p:nvPicPr>
          <p:cNvPr id="2052" name="Picture 4" descr="Un formulaire HTML simple avec une mise en forme minim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9"/>
          <a:stretch/>
        </p:blipFill>
        <p:spPr bwMode="auto">
          <a:xfrm>
            <a:off x="5076056" y="3277400"/>
            <a:ext cx="311302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8804"/>
            <a:ext cx="4752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3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Données utilisateurs problématiques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Rien </a:t>
            </a:r>
            <a:r>
              <a:rPr lang="fr-FR" dirty="0"/>
              <a:t>n’empêche </a:t>
            </a:r>
            <a:r>
              <a:rPr lang="fr-FR" dirty="0" smtClean="0"/>
              <a:t>les </a:t>
            </a:r>
            <a:r>
              <a:rPr lang="fr-FR" dirty="0"/>
              <a:t>utilisateurs </a:t>
            </a:r>
            <a:r>
              <a:rPr lang="fr-FR" dirty="0" smtClean="0"/>
              <a:t>de:</a:t>
            </a:r>
          </a:p>
          <a:p>
            <a:pPr lvl="1"/>
            <a:r>
              <a:rPr lang="fr-FR" dirty="0" smtClean="0"/>
              <a:t>envoyer </a:t>
            </a:r>
            <a:r>
              <a:rPr lang="fr-FR" dirty="0"/>
              <a:t>le formulaire sans avoir rempli certains champs </a:t>
            </a:r>
            <a:endParaRPr lang="fr-FR" dirty="0" smtClean="0"/>
          </a:p>
          <a:p>
            <a:pPr lvl="1"/>
            <a:r>
              <a:rPr lang="fr-FR" dirty="0" smtClean="0"/>
              <a:t>donner </a:t>
            </a:r>
            <a:r>
              <a:rPr lang="fr-FR" dirty="0"/>
              <a:t>des informations </a:t>
            </a:r>
            <a:r>
              <a:rPr lang="fr-FR" dirty="0" smtClean="0"/>
              <a:t>erronées</a:t>
            </a:r>
          </a:p>
          <a:p>
            <a:pPr lvl="2"/>
            <a:r>
              <a:rPr lang="fr-FR" dirty="0" smtClean="0"/>
              <a:t>Texte à place d’un numéro de téléphone par exemple</a:t>
            </a:r>
          </a:p>
          <a:p>
            <a:pPr>
              <a:buFont typeface="Wingdings"/>
              <a:buChar char="à"/>
            </a:pPr>
            <a:r>
              <a:rPr lang="fr-FR" dirty="0" smtClean="0"/>
              <a:t>Toujours </a:t>
            </a:r>
            <a:r>
              <a:rPr lang="fr-FR" dirty="0"/>
              <a:t>vérifier la structure des données </a:t>
            </a:r>
            <a:r>
              <a:rPr lang="fr-FR" dirty="0" smtClean="0"/>
              <a:t>envoyées</a:t>
            </a:r>
          </a:p>
          <a:p>
            <a:pPr>
              <a:buFont typeface="Wingdings"/>
              <a:buChar char="à"/>
            </a:pPr>
            <a:endParaRPr lang="fr-FR" dirty="0" smtClean="0"/>
          </a:p>
          <a:p>
            <a:r>
              <a:rPr lang="fr-FR" dirty="0" smtClean="0"/>
              <a:t>Nous allons le </a:t>
            </a:r>
            <a:r>
              <a:rPr lang="fr-FR" dirty="0"/>
              <a:t>« forcer » à </a:t>
            </a:r>
            <a:endParaRPr lang="fr-FR" dirty="0" smtClean="0"/>
          </a:p>
          <a:p>
            <a:pPr lvl="1"/>
            <a:r>
              <a:rPr lang="fr-FR" dirty="0" smtClean="0"/>
              <a:t>Renseigner </a:t>
            </a:r>
            <a:r>
              <a:rPr lang="fr-FR" dirty="0"/>
              <a:t>quelque chose </a:t>
            </a:r>
            <a:endParaRPr lang="fr-FR" dirty="0" smtClean="0"/>
          </a:p>
          <a:p>
            <a:pPr lvl="1"/>
            <a:r>
              <a:rPr lang="fr-FR" dirty="0" smtClean="0"/>
              <a:t>Suivre la </a:t>
            </a:r>
            <a:r>
              <a:rPr lang="fr-FR" dirty="0"/>
              <a:t>forme d’un numéro de téléphone </a:t>
            </a:r>
            <a:r>
              <a:rPr lang="fr-FR" dirty="0" smtClean="0"/>
              <a:t>(8 </a:t>
            </a:r>
            <a:r>
              <a:rPr lang="fr-FR" dirty="0"/>
              <a:t>chiffres </a:t>
            </a:r>
            <a:r>
              <a:rPr lang="fr-FR" dirty="0" smtClean="0"/>
              <a:t>consécutifs)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9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Première </a:t>
            </a:r>
            <a:r>
              <a:rPr lang="en-US" dirty="0"/>
              <a:t>validation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possède déjà des attributs nous permettant de placer nos premières </a:t>
            </a:r>
            <a:r>
              <a:rPr lang="fr-FR" dirty="0" smtClean="0"/>
              <a:t>contraintes</a:t>
            </a:r>
          </a:p>
          <a:p>
            <a:pPr lvl="1"/>
            <a:r>
              <a:rPr lang="fr-FR" dirty="0"/>
              <a:t>attribut </a:t>
            </a:r>
            <a:r>
              <a:rPr lang="fr-FR" b="1" dirty="0" err="1" smtClean="0"/>
              <a:t>required</a:t>
            </a:r>
            <a:r>
              <a:rPr lang="fr-FR" dirty="0" smtClean="0"/>
              <a:t>: rend </a:t>
            </a:r>
            <a:r>
              <a:rPr lang="fr-FR" dirty="0"/>
              <a:t>obligatoire le remplissage d’un </a:t>
            </a:r>
            <a:r>
              <a:rPr lang="fr-FR" dirty="0" smtClean="0"/>
              <a:t>champ</a:t>
            </a:r>
          </a:p>
          <a:p>
            <a:pPr lvl="1"/>
            <a:r>
              <a:rPr lang="fr-FR" dirty="0"/>
              <a:t>attributs </a:t>
            </a:r>
            <a:r>
              <a:rPr lang="fr-FR" b="1" dirty="0" err="1"/>
              <a:t>minlength</a:t>
            </a:r>
            <a:r>
              <a:rPr lang="fr-FR" dirty="0"/>
              <a:t> et </a:t>
            </a:r>
            <a:r>
              <a:rPr lang="fr-FR" b="1" dirty="0" err="1" smtClean="0"/>
              <a:t>maxlength</a:t>
            </a:r>
            <a:r>
              <a:rPr lang="fr-FR" dirty="0" smtClean="0"/>
              <a:t>: définir </a:t>
            </a:r>
            <a:r>
              <a:rPr lang="fr-FR" dirty="0"/>
              <a:t>la taille d’un champ input type="</a:t>
            </a:r>
            <a:r>
              <a:rPr lang="fr-FR" dirty="0" err="1"/>
              <a:t>text</a:t>
            </a:r>
            <a:r>
              <a:rPr lang="fr-FR" dirty="0"/>
              <a:t>" </a:t>
            </a:r>
            <a:endParaRPr lang="fr-FR" dirty="0" smtClean="0"/>
          </a:p>
          <a:p>
            <a:pPr lvl="1"/>
            <a:r>
              <a:rPr lang="fr-FR" dirty="0" smtClean="0"/>
              <a:t>attributs</a:t>
            </a:r>
            <a:r>
              <a:rPr lang="fr-FR" dirty="0"/>
              <a:t> </a:t>
            </a:r>
            <a:r>
              <a:rPr lang="fr-FR" b="1" dirty="0"/>
              <a:t>min</a:t>
            </a:r>
            <a:r>
              <a:rPr lang="fr-FR" dirty="0"/>
              <a:t> et </a:t>
            </a:r>
            <a:r>
              <a:rPr lang="fr-FR" b="1" dirty="0" smtClean="0"/>
              <a:t>max:</a:t>
            </a:r>
            <a:r>
              <a:rPr lang="fr-FR" dirty="0"/>
              <a:t> pour les input type="</a:t>
            </a:r>
            <a:r>
              <a:rPr lang="fr-FR" b="1" dirty="0" err="1"/>
              <a:t>number</a:t>
            </a:r>
            <a:r>
              <a:rPr lang="fr-FR" dirty="0"/>
              <a:t>" et </a:t>
            </a:r>
            <a:r>
              <a:rPr lang="fr-FR" dirty="0" smtClean="0"/>
              <a:t>"</a:t>
            </a:r>
            <a:r>
              <a:rPr lang="fr-FR" b="1" dirty="0" smtClean="0"/>
              <a:t>date</a:t>
            </a:r>
            <a:r>
              <a:rPr lang="fr-FR" dirty="0" smtClean="0"/>
              <a:t>"  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5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7580"/>
            <a:ext cx="5686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4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3" y="0"/>
            <a:ext cx="7545131" cy="559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7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en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 </a:t>
            </a:r>
            <a:r>
              <a:rPr lang="fr-FR" dirty="0"/>
              <a:t>langage </a:t>
            </a:r>
            <a:r>
              <a:rPr lang="fr-FR" dirty="0" smtClean="0"/>
              <a:t>offre une vérification du coté client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propriétés spécialement créées pour la validation d’éléments de formulaire </a:t>
            </a:r>
            <a:endParaRPr lang="fr-FR" dirty="0" smtClean="0"/>
          </a:p>
          <a:p>
            <a:pPr lvl="1"/>
            <a:r>
              <a:rPr lang="fr-FR" dirty="0" smtClean="0"/>
              <a:t>également </a:t>
            </a:r>
            <a:r>
              <a:rPr lang="fr-FR" dirty="0"/>
              <a:t>d’utiliser nos </a:t>
            </a:r>
            <a:r>
              <a:rPr lang="fr-FR" dirty="0" err="1" smtClean="0"/>
              <a:t>regex</a:t>
            </a:r>
            <a:endParaRPr lang="fr-FR" dirty="0" smtClean="0"/>
          </a:p>
          <a:p>
            <a:r>
              <a:rPr lang="fr-FR" dirty="0" smtClean="0"/>
              <a:t>Cela </a:t>
            </a:r>
            <a:r>
              <a:rPr lang="fr-FR" dirty="0"/>
              <a:t>ne </a:t>
            </a:r>
            <a:r>
              <a:rPr lang="fr-FR" dirty="0" smtClean="0"/>
              <a:t>nous dispense pas d’effectuer également des </a:t>
            </a:r>
            <a:r>
              <a:rPr lang="fr-FR" dirty="0"/>
              <a:t>vérifications de l’intégrité des données côté </a:t>
            </a:r>
            <a:r>
              <a:rPr lang="fr-FR" dirty="0" smtClean="0"/>
              <a:t>serveur (</a:t>
            </a:r>
            <a:r>
              <a:rPr lang="fr-FR" dirty="0" err="1" smtClean="0"/>
              <a:t>Php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L’utilisateur peut désactiver JavaScript </a:t>
            </a:r>
            <a:r>
              <a:rPr lang="fr-FR" dirty="0"/>
              <a:t>sur son navigateur </a:t>
            </a:r>
            <a:endParaRPr lang="fr-FR" dirty="0" smtClean="0"/>
          </a:p>
          <a:p>
            <a:r>
              <a:rPr lang="fr-FR" dirty="0" smtClean="0"/>
              <a:t>JavaScript sera</a:t>
            </a:r>
          </a:p>
          <a:p>
            <a:pPr lvl="1"/>
            <a:r>
              <a:rPr lang="fr-FR" dirty="0" smtClean="0"/>
              <a:t>Utile pour les user bienveillants</a:t>
            </a:r>
          </a:p>
          <a:p>
            <a:pPr lvl="1"/>
            <a:r>
              <a:rPr lang="fr-FR" dirty="0" smtClean="0"/>
              <a:t>Contournable pour ceux malveillants </a:t>
            </a:r>
          </a:p>
          <a:p>
            <a:pPr lvl="2"/>
            <a:r>
              <a:rPr lang="fr-FR" dirty="0" smtClean="0"/>
              <a:t>Attaques toujours possibles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6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smtClean="0"/>
              <a:t>validation </a:t>
            </a:r>
            <a:r>
              <a:rPr lang="en-US" dirty="0" err="1" smtClean="0"/>
              <a:t>en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Pour le </a:t>
            </a:r>
            <a:r>
              <a:rPr lang="en-US" dirty="0" err="1" smtClean="0"/>
              <a:t>formulaire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, </a:t>
            </a:r>
            <a:r>
              <a:rPr lang="fr-FR" dirty="0" smtClean="0"/>
              <a:t>nous voulons vérifier:</a:t>
            </a:r>
            <a:endParaRPr lang="fr-FR" dirty="0"/>
          </a:p>
          <a:p>
            <a:pPr lvl="1"/>
            <a:r>
              <a:rPr lang="fr-FR" dirty="0"/>
              <a:t>Le champ n’est pas vide ;</a:t>
            </a:r>
          </a:p>
          <a:p>
            <a:pPr lvl="1"/>
            <a:r>
              <a:rPr lang="fr-FR" dirty="0"/>
              <a:t>Le champ ne contient que des lettres (accentuées ou pas), des tirets et des espaces (pour gérer les prénoms composés) ;</a:t>
            </a:r>
          </a:p>
          <a:p>
            <a:pPr lvl="1"/>
            <a:r>
              <a:rPr lang="fr-FR" dirty="0"/>
              <a:t>Le champ contient entre 2 et 30 </a:t>
            </a:r>
            <a:r>
              <a:rPr lang="fr-FR" dirty="0" smtClean="0"/>
              <a:t>caractères;</a:t>
            </a:r>
          </a:p>
          <a:p>
            <a:pPr lvl="1"/>
            <a:r>
              <a:rPr lang="fr-FR" dirty="0" smtClean="0"/>
              <a:t>Aussi</a:t>
            </a:r>
          </a:p>
          <a:p>
            <a:pPr lvl="2"/>
            <a:r>
              <a:rPr lang="fr-FR" dirty="0" smtClean="0"/>
              <a:t>afficher </a:t>
            </a:r>
            <a:r>
              <a:rPr lang="fr-FR" dirty="0"/>
              <a:t>un message d’erreur lorsque le champ n’est pas (bien) rempli </a:t>
            </a:r>
            <a:endParaRPr lang="fr-FR" dirty="0" smtClean="0"/>
          </a:p>
          <a:p>
            <a:pPr lvl="2"/>
            <a:r>
              <a:rPr lang="fr-FR" dirty="0" smtClean="0"/>
              <a:t>avec </a:t>
            </a:r>
            <a:r>
              <a:rPr lang="fr-FR" dirty="0"/>
              <a:t>une indication sur l’erreur rencontrée</a:t>
            </a:r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920"/>
            <a:ext cx="66103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Si le prÃ©nom est manquant, le formulaire ne sâenvoie pas et un message dâerreur sâaffich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38"/>
          <a:stretch/>
        </p:blipFill>
        <p:spPr bwMode="auto">
          <a:xfrm>
            <a:off x="3635896" y="3611493"/>
            <a:ext cx="4671020" cy="19907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2976</TotalTime>
  <Words>575</Words>
  <Application>Microsoft Office PowerPoint</Application>
  <PresentationFormat>Affichage à l'écran (16:10)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Contiguïté</vt:lpstr>
      <vt:lpstr>Formulaires</vt:lpstr>
      <vt:lpstr>Rappels</vt:lpstr>
      <vt:lpstr>Formulaire simple en HTML</vt:lpstr>
      <vt:lpstr>Données utilisateurs problématiques</vt:lpstr>
      <vt:lpstr>Première validation en HTML</vt:lpstr>
      <vt:lpstr>Présentation PowerPoint</vt:lpstr>
      <vt:lpstr>Validation en JavaScript</vt:lpstr>
      <vt:lpstr>Exemple de validation en JS</vt:lpstr>
      <vt:lpstr>Présentation PowerPoint</vt:lpstr>
      <vt:lpstr>Event. preventDefault()</vt:lpstr>
      <vt:lpstr>Présentation PowerPoint</vt:lpstr>
      <vt:lpstr>Qualité des données envoyées</vt:lpstr>
      <vt:lpstr>Présentation PowerPoint</vt:lpstr>
      <vt:lpstr>Présentation PowerPoint</vt:lpstr>
    </vt:vector>
  </TitlesOfParts>
  <Company>SAGE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</cp:lastModifiedBy>
  <cp:revision>389</cp:revision>
  <dcterms:created xsi:type="dcterms:W3CDTF">2018-04-01T20:49:42Z</dcterms:created>
  <dcterms:modified xsi:type="dcterms:W3CDTF">2018-05-23T03:46:03Z</dcterms:modified>
</cp:coreProperties>
</file>