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302" r:id="rId25"/>
    <p:sldId id="303" r:id="rId26"/>
    <p:sldId id="305" r:id="rId27"/>
    <p:sldId id="306" r:id="rId28"/>
    <p:sldId id="304" r:id="rId29"/>
    <p:sldId id="307" r:id="rId30"/>
    <p:sldId id="308" r:id="rId31"/>
    <p:sldId id="309" r:id="rId3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76" d="100"/>
          <a:sy n="76" d="100"/>
        </p:scale>
        <p:origin x="115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8E46-AF0F-4C5E-BCB6-9D4D6AE72E6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1A64-7E7E-440D-A313-AE64DDAA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lettres « a » et « b » ne sont là que pour servir d’exemple, on les remplacera par les chaînes en question.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ADCA-5D1E-45BD-8057-8127762C0C14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8010-8C84-4E27-8248-F916B46FBE55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11F-CD2C-4196-A054-E987CDCBA44A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F77-2887-461B-9CA1-312823A6C9A8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EDA-4D88-4278-82DB-8EAE6E520624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F089-018F-41F8-A589-845AFE932987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87C-5C6C-467F-B07D-516CE04D0E68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AE3-8460-4956-BEE2-9DA4C2BCC0B9}" type="datetime1">
              <a:rPr lang="fr-FR" smtClean="0"/>
              <a:t>25/06/2020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A70-D7D5-4821-8E92-525D5529F19A}" type="datetime1">
              <a:rPr lang="fr-FR" smtClean="0"/>
              <a:t>25/06/2020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3542-E8E8-4A04-942C-2ABD3789C76B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7F21-241A-4870-9687-591F22C6A3C3}" type="datetime1">
              <a:rPr lang="fr-FR" smtClean="0"/>
              <a:t>25/06/2020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/>
              <a:t>ISET Sousse - B.Seddik - Dev Web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1826CDC-64D8-4699-8DCA-C9CB2F304120}" type="datetime1">
              <a:rPr lang="fr-FR" smtClean="0"/>
              <a:t>25/06/2020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des%20Sources/V-Expressions%20R&#233;guli&#232;res/8-groupes_carctere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 EXPRESSIONS REGULIERES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b="1" dirty="0"/>
              <a:t>REGEX</a:t>
            </a:r>
            <a:r>
              <a:rPr lang="en-US" dirty="0"/>
              <a:t> sous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8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b="1" dirty="0" err="1"/>
              <a:t>méthodes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Nous allons utiliser certaines méthodes des objets String et </a:t>
            </a:r>
            <a:r>
              <a:rPr lang="fr-FR" dirty="0" err="1"/>
              <a:t>regExp</a:t>
            </a:r>
            <a:r>
              <a:rPr lang="fr-FR" dirty="0"/>
              <a:t> afin justement d’effectuer de puissantes </a:t>
            </a:r>
            <a:r>
              <a:rPr lang="fr-FR" b="1" dirty="0"/>
              <a:t>recherches </a:t>
            </a:r>
            <a:r>
              <a:rPr lang="fr-FR" dirty="0"/>
              <a:t>ou des </a:t>
            </a:r>
            <a:r>
              <a:rPr lang="fr-FR" b="1" dirty="0"/>
              <a:t>remplacement</a:t>
            </a:r>
          </a:p>
          <a:p>
            <a:r>
              <a:rPr lang="fr-FR" dirty="0"/>
              <a:t>Nous allons rechercher des types d’expression précis </a:t>
            </a:r>
          </a:p>
          <a:p>
            <a:pPr lvl="1"/>
            <a:r>
              <a:rPr lang="fr-FR" dirty="0"/>
              <a:t>comme par exemple un enchaînement de 10 chiffres, </a:t>
            </a:r>
          </a:p>
          <a:p>
            <a:pPr lvl="1"/>
            <a:r>
              <a:rPr lang="fr-FR" dirty="0"/>
              <a:t>la présence d’un « @ » et d’un « .</a:t>
            </a:r>
            <a:r>
              <a:rPr lang="fr-FR" dirty="0" err="1"/>
              <a:t>com</a:t>
            </a:r>
            <a:r>
              <a:rPr lang="fr-FR" dirty="0"/>
              <a:t> » dans une expression, etc.</a:t>
            </a:r>
          </a:p>
          <a:p>
            <a:r>
              <a:rPr lang="fr-FR" dirty="0"/>
              <a:t>Nous allons utiliser cinq méthodes :</a:t>
            </a:r>
          </a:p>
          <a:p>
            <a:pPr lvl="1"/>
            <a:r>
              <a:rPr lang="fr-FR" dirty="0"/>
              <a:t>La méthode </a:t>
            </a:r>
            <a:r>
              <a:rPr lang="fr-FR" b="1" dirty="0"/>
              <a:t>match</a:t>
            </a:r>
            <a:r>
              <a:rPr lang="fr-FR" dirty="0"/>
              <a:t>() de l’objet String </a:t>
            </a:r>
          </a:p>
          <a:p>
            <a:pPr lvl="1"/>
            <a:r>
              <a:rPr lang="fr-FR" dirty="0"/>
              <a:t>La méthode </a:t>
            </a:r>
            <a:r>
              <a:rPr lang="fr-FR" b="1" dirty="0" err="1"/>
              <a:t>search</a:t>
            </a:r>
            <a:r>
              <a:rPr lang="fr-FR" dirty="0"/>
              <a:t>() de l’objet String </a:t>
            </a:r>
          </a:p>
          <a:p>
            <a:pPr lvl="1"/>
            <a:r>
              <a:rPr lang="fr-FR" dirty="0"/>
              <a:t>La méthode </a:t>
            </a:r>
            <a:r>
              <a:rPr lang="fr-FR" b="1" dirty="0"/>
              <a:t>replace</a:t>
            </a:r>
            <a:r>
              <a:rPr lang="fr-FR" dirty="0"/>
              <a:t>() de l’objet String </a:t>
            </a:r>
          </a:p>
          <a:p>
            <a:pPr lvl="1"/>
            <a:r>
              <a:rPr lang="fr-FR" dirty="0"/>
              <a:t>La méthode </a:t>
            </a:r>
            <a:r>
              <a:rPr lang="fr-FR" b="1" dirty="0" err="1"/>
              <a:t>exec</a:t>
            </a:r>
            <a:r>
              <a:rPr lang="fr-FR" dirty="0"/>
              <a:t>() de l’objet </a:t>
            </a:r>
            <a:r>
              <a:rPr lang="fr-FR" dirty="0" err="1"/>
              <a:t>regExp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La méthode </a:t>
            </a:r>
            <a:r>
              <a:rPr lang="fr-FR" b="1" dirty="0"/>
              <a:t>test</a:t>
            </a:r>
            <a:r>
              <a:rPr lang="fr-FR" dirty="0"/>
              <a:t>() de l’objet </a:t>
            </a:r>
            <a:r>
              <a:rPr lang="fr-FR" dirty="0" err="1"/>
              <a:t>regExp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Méthode </a:t>
            </a:r>
            <a:r>
              <a:rPr lang="fr-FR" sz="4000" b="1" dirty="0"/>
              <a:t>match</a:t>
            </a:r>
            <a:r>
              <a:rPr lang="fr-FR" sz="4000" dirty="0"/>
              <a:t>() de l’objet String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Permet de rechercher des caractères dans une séquence de caractères</a:t>
            </a:r>
          </a:p>
          <a:p>
            <a:pPr lvl="1"/>
            <a:r>
              <a:rPr lang="fr-FR" dirty="0"/>
              <a:t>prend en argument la séquence de caractères à rechercher</a:t>
            </a:r>
          </a:p>
          <a:p>
            <a:r>
              <a:rPr lang="fr-FR" dirty="0"/>
              <a:t>En précisant une </a:t>
            </a:r>
            <a:r>
              <a:rPr lang="fr-FR" dirty="0" err="1"/>
              <a:t>regex</a:t>
            </a:r>
            <a:r>
              <a:rPr lang="fr-FR" dirty="0"/>
              <a:t> en argument, nous allons pouvoir effectuer des recherches beaucoup plus poussées </a:t>
            </a:r>
          </a:p>
          <a:p>
            <a:pPr lvl="1"/>
            <a:r>
              <a:rPr lang="fr-FR" dirty="0"/>
              <a:t>sans tenir compte de la casse par exemple</a:t>
            </a:r>
          </a:p>
          <a:p>
            <a:r>
              <a:rPr lang="fr-FR" dirty="0"/>
              <a:t>Cette méthode va renvoyer sous forme de tableau l’expression recherchée autant de fois qu’elle a été trouvée</a:t>
            </a:r>
          </a:p>
          <a:p>
            <a:r>
              <a:rPr lang="fr-FR" dirty="0"/>
              <a:t>Note: En l’utilisant avec une </a:t>
            </a:r>
            <a:r>
              <a:rPr lang="fr-FR" dirty="0" err="1"/>
              <a:t>regex</a:t>
            </a:r>
            <a:r>
              <a:rPr lang="fr-FR" dirty="0"/>
              <a:t>, elle ne renverra que la première occurrence trouvée </a:t>
            </a:r>
          </a:p>
          <a:p>
            <a:pPr lvl="1"/>
            <a:r>
              <a:rPr lang="fr-FR" dirty="0"/>
              <a:t>sauf si nous ajoutons l’option g (pour effectuer une recherche globale) à notre </a:t>
            </a:r>
            <a:r>
              <a:rPr lang="fr-FR" dirty="0" err="1"/>
              <a:t>regex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6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On utilise match() avec nos expressions regulie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18095" b="2703"/>
          <a:stretch/>
        </p:blipFill>
        <p:spPr bwMode="auto">
          <a:xfrm>
            <a:off x="35496" y="25493"/>
            <a:ext cx="5832648" cy="47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a mÃ©thode match() peut effectuer de puissantes recherches grÃ¢ce Ã  nos expressions rÃ©guliÃ¨r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2"/>
          <a:stretch/>
        </p:blipFill>
        <p:spPr bwMode="auto">
          <a:xfrm>
            <a:off x="4286090" y="4225652"/>
            <a:ext cx="4030326" cy="14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l’exemple</a:t>
            </a:r>
            <a:r>
              <a:rPr lang="en-US" dirty="0"/>
              <a:t> </a:t>
            </a:r>
            <a:r>
              <a:rPr lang="en-US" dirty="0" err="1"/>
              <a:t>pécédent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nous mêlons ce que nous connaissons déjà sur le DOM avec nos </a:t>
            </a:r>
            <a:r>
              <a:rPr lang="fr-FR" dirty="0" err="1"/>
              <a:t>regex</a:t>
            </a:r>
            <a:r>
              <a:rPr lang="fr-FR" dirty="0"/>
              <a:t> pour bien comprendre l’ensemble</a:t>
            </a:r>
          </a:p>
          <a:p>
            <a:r>
              <a:rPr lang="fr-FR" dirty="0"/>
              <a:t>On commence par accéder à notre paragraphe puis on crée deux </a:t>
            </a:r>
            <a:r>
              <a:rPr lang="fr-FR" dirty="0" err="1"/>
              <a:t>regex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une première avec l’option i </a:t>
            </a:r>
          </a:p>
          <a:p>
            <a:pPr lvl="1"/>
            <a:r>
              <a:rPr lang="fr-FR" dirty="0"/>
              <a:t>et une seconde avec les deux options i et g</a:t>
            </a:r>
          </a:p>
          <a:p>
            <a:r>
              <a:rPr lang="fr-FR" dirty="0"/>
              <a:t>On utilise ensuite la méthode match() avec nos deux </a:t>
            </a:r>
            <a:r>
              <a:rPr lang="fr-FR" dirty="0" err="1"/>
              <a:t>regex</a:t>
            </a:r>
            <a:r>
              <a:rPr lang="fr-FR" dirty="0"/>
              <a:t> sur le contenu textuel de notre paragraphe</a:t>
            </a:r>
          </a:p>
          <a:p>
            <a:pPr lvl="1"/>
            <a:r>
              <a:rPr lang="fr-FR" dirty="0"/>
              <a:t>Pour accéder à son contenu textuel, on utilise la propriété </a:t>
            </a:r>
            <a:r>
              <a:rPr lang="fr-FR" dirty="0" err="1"/>
              <a:t>textContent</a:t>
            </a:r>
            <a:endParaRPr lang="fr-FR" dirty="0"/>
          </a:p>
          <a:p>
            <a:pPr lvl="1"/>
            <a:r>
              <a:rPr lang="fr-FR" dirty="0"/>
              <a:t>on va rechercher à chaque fois la séquence « engagez » mais avec des options différentes</a:t>
            </a:r>
          </a:p>
          <a:p>
            <a:r>
              <a:rPr lang="fr-FR" dirty="0"/>
              <a:t>Si match() ne trouve aucun résultat, elle renverra la valeur </a:t>
            </a:r>
            <a:r>
              <a:rPr lang="fr-FR" b="1" dirty="0" err="1"/>
              <a:t>null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85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Méthode </a:t>
            </a:r>
            <a:r>
              <a:rPr lang="en-US" sz="4000" b="1" dirty="0"/>
              <a:t>search</a:t>
            </a:r>
            <a:r>
              <a:rPr lang="fr-FR" sz="4000" dirty="0"/>
              <a:t>() de l’objet String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 </a:t>
            </a:r>
            <a:r>
              <a:rPr lang="en-US" dirty="0" err="1"/>
              <a:t>métthode</a:t>
            </a:r>
            <a:r>
              <a:rPr lang="en-US" dirty="0"/>
              <a:t> </a:t>
            </a:r>
            <a:r>
              <a:rPr lang="en-US" b="1" dirty="0"/>
              <a:t>search</a:t>
            </a:r>
            <a:r>
              <a:rPr lang="en-US" dirty="0"/>
              <a:t>() r</a:t>
            </a:r>
            <a:r>
              <a:rPr lang="fr-FR" dirty="0" err="1"/>
              <a:t>etourne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la position à laquelle à été trouvée la première occurrence de l’expression recherchée dans une chaîne de caractères </a:t>
            </a:r>
          </a:p>
          <a:p>
            <a:pPr lvl="1"/>
            <a:r>
              <a:rPr lang="fr-FR" b="1" dirty="0"/>
              <a:t>-1</a:t>
            </a:r>
            <a:r>
              <a:rPr lang="fr-FR" dirty="0"/>
              <a:t> si elle n’a pas été trouvée</a:t>
            </a:r>
          </a:p>
          <a:p>
            <a:r>
              <a:rPr lang="fr-FR" dirty="0"/>
              <a:t>On fournit une expression régulière en argument de cette méthode, (utilisation va très similaire à match() )</a:t>
            </a:r>
          </a:p>
          <a:p>
            <a:r>
              <a:rPr lang="fr-FR" dirty="0"/>
              <a:t>Exemple suivant:</a:t>
            </a:r>
          </a:p>
          <a:p>
            <a:pPr lvl="1"/>
            <a:r>
              <a:rPr lang="fr-FR" dirty="0"/>
              <a:t>Une 1</a:t>
            </a:r>
            <a:r>
              <a:rPr lang="fr-FR" baseline="30000" dirty="0"/>
              <a:t>ère</a:t>
            </a:r>
            <a:r>
              <a:rPr lang="fr-FR" dirty="0"/>
              <a:t> recherche de « engagez » sans tenir compte de la casse</a:t>
            </a:r>
          </a:p>
          <a:p>
            <a:pPr lvl="2"/>
            <a:r>
              <a:rPr lang="fr-FR" dirty="0" err="1"/>
              <a:t>search</a:t>
            </a:r>
            <a:r>
              <a:rPr lang="fr-FR" dirty="0"/>
              <a:t>() s’arrête sur le premier Engagez se trouve en position 0</a:t>
            </a:r>
          </a:p>
          <a:p>
            <a:pPr lvl="1"/>
            <a:r>
              <a:rPr lang="fr-FR" dirty="0"/>
              <a:t>Un 2</a:t>
            </a:r>
            <a:r>
              <a:rPr lang="fr-FR" baseline="30000" dirty="0"/>
              <a:t>ème</a:t>
            </a:r>
            <a:r>
              <a:rPr lang="fr-FR" dirty="0"/>
              <a:t> recherche, sans l’option i donc en tenant compte de la casse.</a:t>
            </a:r>
          </a:p>
          <a:p>
            <a:pPr lvl="2"/>
            <a:r>
              <a:rPr lang="fr-FR" dirty="0"/>
              <a:t>ne va trouver la séquence que dans le mot « rengagez » en position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On utilise la mÃ©thode search() de string avec nos regex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9032" b="2489"/>
          <a:stretch/>
        </p:blipFill>
        <p:spPr bwMode="auto">
          <a:xfrm>
            <a:off x="17331" y="0"/>
            <a:ext cx="6081765" cy="48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s regex nous permettent de rechercher efficacement une sÃ©quence de caractÃ¨res avec search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49" y="4479115"/>
            <a:ext cx="4334567" cy="11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Méthode </a:t>
            </a:r>
            <a:r>
              <a:rPr lang="en-US" sz="4000" b="1" dirty="0"/>
              <a:t>replace</a:t>
            </a:r>
            <a:r>
              <a:rPr lang="fr-FR" sz="4000" dirty="0"/>
              <a:t>() de l’objet String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méthode replace() va nous permettre de rechercher une expression et de la remplacer par une autre</a:t>
            </a:r>
          </a:p>
          <a:p>
            <a:pPr lvl="1"/>
            <a:r>
              <a:rPr lang="fr-FR" dirty="0"/>
              <a:t>nous allons utiliser cette méthode avec nos </a:t>
            </a:r>
            <a:r>
              <a:rPr lang="fr-FR" dirty="0" err="1"/>
              <a:t>regex</a:t>
            </a:r>
            <a:r>
              <a:rPr lang="fr-FR" dirty="0"/>
              <a:t> pour remplacer plus efficacement</a:t>
            </a:r>
          </a:p>
          <a:p>
            <a:r>
              <a:rPr lang="fr-FR" dirty="0"/>
              <a:t>Prend 2 arguments : </a:t>
            </a:r>
          </a:p>
          <a:p>
            <a:pPr lvl="1"/>
            <a:r>
              <a:rPr lang="fr-FR" dirty="0"/>
              <a:t>l’expression à rechercher (qui sera notre </a:t>
            </a:r>
            <a:r>
              <a:rPr lang="fr-FR" dirty="0" err="1"/>
              <a:t>regex</a:t>
            </a:r>
            <a:r>
              <a:rPr lang="fr-FR" dirty="0"/>
              <a:t>), </a:t>
            </a:r>
          </a:p>
          <a:p>
            <a:pPr lvl="1"/>
            <a:r>
              <a:rPr lang="fr-FR" dirty="0"/>
              <a:t>et l’expression de remplacement</a:t>
            </a:r>
          </a:p>
          <a:p>
            <a:r>
              <a:rPr lang="fr-FR" dirty="0"/>
              <a:t>Exemple: on recherche la séquence "vous " dans notre chaîne de caractères et on la remplace par  " moi "</a:t>
            </a:r>
          </a:p>
          <a:p>
            <a:pPr lvl="1"/>
            <a:r>
              <a:rPr lang="fr-FR" dirty="0"/>
              <a:t>D’abord remarquer que seul le 1</a:t>
            </a:r>
            <a:r>
              <a:rPr lang="fr-FR" baseline="30000" dirty="0"/>
              <a:t>er</a:t>
            </a:r>
            <a:r>
              <a:rPr lang="fr-FR" dirty="0"/>
              <a:t>   "vous "  a été remplacé car nous n’avons pas utilisé d’option avec notre </a:t>
            </a:r>
            <a:r>
              <a:rPr lang="fr-FR" dirty="0" err="1"/>
              <a:t>regex</a:t>
            </a:r>
            <a:endParaRPr lang="fr-FR" dirty="0"/>
          </a:p>
          <a:p>
            <a:pPr lvl="1"/>
            <a:r>
              <a:rPr lang="fr-FR" dirty="0"/>
              <a:t>en revanche, avec l’option g, tous les "vous"  trouvés ont été remplacés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Utilisation de la mÃ©thode replace() avec les regex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9219" b="3003"/>
          <a:stretch/>
        </p:blipFill>
        <p:spPr bwMode="auto">
          <a:xfrm>
            <a:off x="0" y="0"/>
            <a:ext cx="5934521" cy="46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 utilise replace() pour effectuer des remplacements e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19243"/>
            <a:ext cx="5098182" cy="139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Méthode </a:t>
            </a:r>
            <a:r>
              <a:rPr lang="fr-FR" sz="4400" b="1" dirty="0"/>
              <a:t>test</a:t>
            </a:r>
            <a:r>
              <a:rPr lang="fr-FR" sz="4400" dirty="0"/>
              <a:t>() de l’objet </a:t>
            </a:r>
            <a:r>
              <a:rPr lang="fr-FR" sz="4400" dirty="0" err="1"/>
              <a:t>regExp</a:t>
            </a:r>
            <a:endParaRPr lang="en-US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 </a:t>
            </a:r>
            <a:r>
              <a:rPr lang="en-US" dirty="0" err="1"/>
              <a:t>méthode</a:t>
            </a:r>
            <a:r>
              <a:rPr lang="en-US" dirty="0"/>
              <a:t> </a:t>
            </a:r>
            <a:r>
              <a:rPr lang="en-US" b="1" dirty="0"/>
              <a:t>test</a:t>
            </a:r>
            <a:r>
              <a:rPr lang="en-US" dirty="0"/>
              <a:t>() </a:t>
            </a:r>
            <a:r>
              <a:rPr lang="fr-FR" dirty="0"/>
              <a:t>va rechercher une séquence de caractères dans une chaîne de caractères</a:t>
            </a:r>
          </a:p>
          <a:p>
            <a:pPr lvl="1"/>
            <a:r>
              <a:rPr lang="fr-FR" dirty="0"/>
              <a:t>Si la séquence est trouvée renvoie le booléen </a:t>
            </a:r>
            <a:r>
              <a:rPr lang="fr-FR" b="1" dirty="0" err="1"/>
              <a:t>true</a:t>
            </a:r>
            <a:endParaRPr lang="fr-FR" dirty="0"/>
          </a:p>
          <a:p>
            <a:pPr lvl="1"/>
            <a:r>
              <a:rPr lang="fr-FR" dirty="0"/>
              <a:t>Dans le cas contraire, elle renverra </a:t>
            </a:r>
            <a:r>
              <a:rPr lang="fr-FR" b="1" dirty="0"/>
              <a:t>false</a:t>
            </a:r>
            <a:endParaRPr lang="fr-FR" dirty="0"/>
          </a:p>
          <a:p>
            <a:r>
              <a:rPr lang="fr-FR" dirty="0"/>
              <a:t>Notez qu’elle appartient à l'objet </a:t>
            </a:r>
            <a:r>
              <a:rPr lang="fr-FR" dirty="0" err="1"/>
              <a:t>regExp</a:t>
            </a:r>
            <a:r>
              <a:rPr lang="fr-FR" dirty="0"/>
              <a:t> et non plus à String</a:t>
            </a:r>
          </a:p>
          <a:p>
            <a:pPr lvl="1"/>
            <a:r>
              <a:rPr lang="fr-FR" dirty="0"/>
              <a:t>Ainsi, on va l’utiliser sur un objet de type </a:t>
            </a:r>
            <a:r>
              <a:rPr lang="fr-FR" b="1" dirty="0" err="1"/>
              <a:t>regExp</a:t>
            </a:r>
            <a:endParaRPr lang="fr-FR" dirty="0"/>
          </a:p>
          <a:p>
            <a:r>
              <a:rPr lang="fr-FR" dirty="0"/>
              <a:t>Prend comme argument la chaîne de caractères dans laquelle faire la recherche</a:t>
            </a:r>
          </a:p>
          <a:p>
            <a:r>
              <a:rPr lang="fr-FR" dirty="0"/>
              <a:t>Exemple: </a:t>
            </a:r>
          </a:p>
          <a:p>
            <a:pPr lvl="1"/>
            <a:r>
              <a:rPr lang="fr-FR" dirty="0"/>
              <a:t>Dans le 1</a:t>
            </a:r>
            <a:r>
              <a:rPr lang="fr-FR" baseline="30000" dirty="0"/>
              <a:t>er</a:t>
            </a:r>
            <a:r>
              <a:rPr lang="fr-FR" dirty="0"/>
              <a:t> test, on recherche la séquence ENGAGEZ exactement, qui n’est pas trouvée par test(). </a:t>
            </a:r>
          </a:p>
          <a:p>
            <a:pPr lvl="2"/>
            <a:r>
              <a:rPr lang="fr-FR" dirty="0"/>
              <a:t>La méthode renvoie donc false.</a:t>
            </a:r>
          </a:p>
          <a:p>
            <a:pPr lvl="1"/>
            <a:r>
              <a:rPr lang="fr-FR" dirty="0"/>
              <a:t>Dans 2</a:t>
            </a:r>
            <a:r>
              <a:rPr lang="fr-FR" baseline="30000" dirty="0"/>
              <a:t>ème</a:t>
            </a:r>
            <a:r>
              <a:rPr lang="fr-FR" dirty="0"/>
              <a:t> test, on cherche cette fois la séquence ENGAGEZ sans se soucier de la casse. </a:t>
            </a:r>
          </a:p>
          <a:p>
            <a:pPr lvl="2"/>
            <a:r>
              <a:rPr lang="fr-FR" dirty="0"/>
              <a:t>La méthode test()trouve donc un résultat, et renvoie </a:t>
            </a:r>
            <a:r>
              <a:rPr lang="fr-FR" dirty="0" err="1"/>
              <a:t>true</a:t>
            </a:r>
            <a:r>
              <a:rPr lang="fr-F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Utilisation de la mÃ©thode test() de lâobjet JavaScript regEx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20125" b="2889"/>
          <a:stretch/>
        </p:blipFill>
        <p:spPr bwMode="auto">
          <a:xfrm>
            <a:off x="0" y="0"/>
            <a:ext cx="5883393" cy="44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est() renvoie un boolÃ©en selon quâelle ait trouvÃ© la sÃ©quence de caractÃ¨res ou p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61531"/>
            <a:ext cx="5674246" cy="1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expressions régulières, ou « </a:t>
            </a:r>
            <a:r>
              <a:rPr lang="fr-FR" b="1" dirty="0" err="1"/>
              <a:t>regex</a:t>
            </a:r>
            <a:r>
              <a:rPr lang="fr-FR" dirty="0"/>
              <a:t> » , forment un langage à part qui:</a:t>
            </a:r>
          </a:p>
          <a:p>
            <a:pPr lvl="1"/>
            <a:r>
              <a:rPr lang="fr-FR" dirty="0"/>
              <a:t>n’appartient pas exclusivement au JavaScript </a:t>
            </a:r>
          </a:p>
          <a:p>
            <a:pPr lvl="1"/>
            <a:r>
              <a:rPr lang="fr-FR" dirty="0"/>
              <a:t>ne constitue pas non plus un langage de programmation non plu</a:t>
            </a:r>
          </a:p>
          <a:p>
            <a:pPr lvl="1"/>
            <a:r>
              <a:rPr lang="fr-FR" dirty="0"/>
              <a:t>Il est implémenté et mis en ouvre par plusieurs langages de programmation (PHP, Java, </a:t>
            </a:r>
            <a:r>
              <a:rPr lang="fr-FR" dirty="0" err="1"/>
              <a:t>Javascript</a:t>
            </a:r>
            <a:r>
              <a:rPr lang="fr-FR" dirty="0"/>
              <a:t>, etc.)</a:t>
            </a:r>
          </a:p>
          <a:p>
            <a:r>
              <a:rPr lang="fr-FR" dirty="0"/>
              <a:t>Une expression régulière </a:t>
            </a:r>
          </a:p>
          <a:p>
            <a:pPr lvl="1"/>
            <a:r>
              <a:rPr lang="fr-FR" dirty="0"/>
              <a:t>consiste en </a:t>
            </a:r>
            <a:r>
              <a:rPr lang="fr-FR" b="1" dirty="0"/>
              <a:t>une suite de caractères </a:t>
            </a:r>
            <a:r>
              <a:rPr lang="fr-FR" dirty="0"/>
              <a:t>qui forment, ensemble, un « pattern » de recherche</a:t>
            </a:r>
          </a:p>
          <a:p>
            <a:pPr lvl="1"/>
            <a:r>
              <a:rPr lang="fr-FR" dirty="0"/>
              <a:t>nous permet de vérifier la présence de certains caractères ou suites de caractères dans une chaine de </a:t>
            </a:r>
            <a:r>
              <a:rPr lang="fr-FR" dirty="0" err="1"/>
              <a:t>carctères</a:t>
            </a:r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Méthode </a:t>
            </a:r>
            <a:r>
              <a:rPr lang="fr-FR" sz="4000" b="1" dirty="0" err="1"/>
              <a:t>exec</a:t>
            </a:r>
            <a:r>
              <a:rPr lang="fr-FR" sz="4000" dirty="0"/>
              <a:t>() de l’objet </a:t>
            </a:r>
            <a:r>
              <a:rPr lang="fr-FR" sz="4000" dirty="0" err="1"/>
              <a:t>regExp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dirty="0" err="1"/>
              <a:t>exec</a:t>
            </a:r>
            <a:r>
              <a:rPr lang="fr-FR" dirty="0"/>
              <a:t>() va également rechercher une séquence de caractères dans une chaîne de caractères, </a:t>
            </a:r>
          </a:p>
          <a:p>
            <a:pPr lvl="1"/>
            <a:r>
              <a:rPr lang="fr-FR" dirty="0"/>
              <a:t>mais va renvoyer le texte trouvé </a:t>
            </a:r>
          </a:p>
          <a:p>
            <a:pPr lvl="1"/>
            <a:r>
              <a:rPr lang="fr-FR" dirty="0"/>
              <a:t>ou </a:t>
            </a:r>
            <a:r>
              <a:rPr lang="fr-FR" dirty="0" err="1"/>
              <a:t>null</a:t>
            </a:r>
            <a:r>
              <a:rPr lang="fr-FR" dirty="0"/>
              <a:t> si la recherche n’a pas été fructueuse</a:t>
            </a:r>
          </a:p>
          <a:p>
            <a:r>
              <a:rPr lang="fr-FR" dirty="0"/>
              <a:t>S’utilise avec un objet de type </a:t>
            </a:r>
            <a:r>
              <a:rPr lang="fr-FR" dirty="0" err="1"/>
              <a:t>regExp</a:t>
            </a:r>
            <a:r>
              <a:rPr lang="fr-FR" dirty="0"/>
              <a:t> et prend comme argument la séquence à rechercher</a:t>
            </a:r>
          </a:p>
          <a:p>
            <a:r>
              <a:rPr lang="fr-FR" dirty="0"/>
              <a:t>Notez que: si la séquence est trouvée plusieurs fois, celle-ci ne sera renvoyée qu</a:t>
            </a:r>
            <a:r>
              <a:rPr lang="fr-FR" b="1" dirty="0"/>
              <a:t>’une seule fois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Utilisation de la mÃ©thode exec() de lâobjet JavaScript regE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" y="59406"/>
            <a:ext cx="6318107" cy="46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xec() renvoie la premiÃ¨re occurrence du texte trouvÃ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7660"/>
            <a:ext cx="5386214" cy="13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quantifieurs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78668"/>
              </p:ext>
            </p:extLst>
          </p:nvPr>
        </p:nvGraphicFramePr>
        <p:xfrm>
          <a:off x="1261167" y="1333502"/>
          <a:ext cx="6012066" cy="4000496"/>
        </p:xfrm>
        <a:graphic>
          <a:graphicData uri="http://schemas.openxmlformats.org/drawingml/2006/table">
            <a:tbl>
              <a:tblPr/>
              <a:tblGrid>
                <a:gridCol w="2374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1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QUANTIFIEUR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SENS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 ?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0 ou 1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a+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au moins un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a*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0, 1 ou plusieurs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^a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 « a » en début de chaîne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a$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 « a » en fin de chaîne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a{X}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une séquence de X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a{X,Y}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une séquence de X à Y fois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a{X,}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une séquence d’au moins X fois « a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a(?=b)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On veut un « a » suivi d’un « b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a(?!b)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effectLst/>
                        </a:rPr>
                        <a:t>On veut un « a » non suivi d’un « b »</a:t>
                      </a:r>
                    </a:p>
                  </a:txBody>
                  <a:tcPr marL="70730" marR="70730" marT="70730" marB="7073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3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Utilisation des quantifieurs avec nos regex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3921" b="2338"/>
          <a:stretch/>
        </p:blipFill>
        <p:spPr bwMode="auto">
          <a:xfrm>
            <a:off x="5358" y="0"/>
            <a:ext cx="478254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n utilise les quantifieurs pour chercher une certaine quantitÃ© dâun caractÃ¨re ou dâune sÃ©qu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15"/>
          <a:stretch/>
        </p:blipFill>
        <p:spPr bwMode="auto">
          <a:xfrm>
            <a:off x="4860032" y="1666971"/>
            <a:ext cx="3384376" cy="25945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modificateurs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existe 3options : l’option </a:t>
            </a:r>
            <a:r>
              <a:rPr lang="fr-FR" b="1" dirty="0"/>
              <a:t>i</a:t>
            </a:r>
            <a:r>
              <a:rPr lang="fr-FR" dirty="0"/>
              <a:t>, l’option </a:t>
            </a:r>
            <a:r>
              <a:rPr lang="fr-FR" b="1" dirty="0"/>
              <a:t>g</a:t>
            </a:r>
            <a:r>
              <a:rPr lang="fr-FR" dirty="0"/>
              <a:t> et l’option </a:t>
            </a:r>
            <a:r>
              <a:rPr lang="fr-FR" b="1" dirty="0"/>
              <a:t>m</a:t>
            </a:r>
            <a:r>
              <a:rPr lang="fr-FR" dirty="0"/>
              <a:t>.</a:t>
            </a:r>
          </a:p>
          <a:p>
            <a:r>
              <a:rPr lang="fr-FR" dirty="0"/>
              <a:t>L’option </a:t>
            </a:r>
            <a:r>
              <a:rPr lang="fr-FR" b="1" dirty="0"/>
              <a:t>i</a:t>
            </a:r>
            <a:r>
              <a:rPr lang="fr-FR" dirty="0"/>
              <a:t> nous permet de ne pas tenir compte de la casse dans notre </a:t>
            </a:r>
            <a:r>
              <a:rPr lang="fr-FR" dirty="0" err="1"/>
              <a:t>regex</a:t>
            </a:r>
            <a:r>
              <a:rPr lang="fr-FR" dirty="0"/>
              <a:t>, </a:t>
            </a:r>
          </a:p>
          <a:p>
            <a:r>
              <a:rPr lang="fr-FR" dirty="0"/>
              <a:t>L’option </a:t>
            </a:r>
            <a:r>
              <a:rPr lang="fr-FR" b="1" dirty="0"/>
              <a:t>g</a:t>
            </a:r>
            <a:r>
              <a:rPr lang="fr-FR" dirty="0"/>
              <a:t> sert à exécuter des recherches globales : plutôt que de s’arrêter au premier résultat trouvé, </a:t>
            </a:r>
          </a:p>
          <a:p>
            <a:r>
              <a:rPr lang="fr-FR" dirty="0"/>
              <a:t>L’option </a:t>
            </a:r>
            <a:r>
              <a:rPr lang="fr-FR" b="1" dirty="0"/>
              <a:t>m</a:t>
            </a:r>
            <a:r>
              <a:rPr lang="fr-FR" dirty="0"/>
              <a:t>, va nous permettre d’effectuer notre recherche sur plusieurs lignes.</a:t>
            </a:r>
          </a:p>
          <a:p>
            <a:pPr lvl="1"/>
            <a:r>
              <a:rPr lang="fr-FR" b="1" dirty="0"/>
              <a:t>m</a:t>
            </a:r>
            <a:r>
              <a:rPr lang="fr-FR" dirty="0"/>
              <a:t> va considérer chaque retour à la ligne comme la fin d’une première ligne et le début d’une deuxième ligne.</a:t>
            </a:r>
          </a:p>
          <a:p>
            <a:pPr lvl="1"/>
            <a:r>
              <a:rPr lang="fr-FR" dirty="0"/>
              <a:t>Nous allons donc généralement utiliser l’option m avec les quantifieurs </a:t>
            </a:r>
            <a:r>
              <a:rPr lang="fr-FR" b="1" dirty="0"/>
              <a:t>^</a:t>
            </a:r>
            <a:r>
              <a:rPr lang="fr-FR" dirty="0"/>
              <a:t> et </a:t>
            </a:r>
            <a:r>
              <a:rPr lang="fr-FR" b="1" dirty="0"/>
              <a:t>$</a:t>
            </a:r>
            <a:r>
              <a:rPr lang="fr-FR" dirty="0"/>
              <a:t> qui vont alors considérer chaque retour à la ligne comme la fin d’une première chaîne et le début d’une autre.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Utilisation des options de nos regex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5917" b="2673"/>
          <a:stretch/>
        </p:blipFill>
        <p:spPr bwMode="auto">
          <a:xfrm>
            <a:off x="-19124" y="0"/>
            <a:ext cx="5671244" cy="57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On utilise les options des regex en JavaScript pour ajouter des options Ã  nos expressions rÃ©guliÃ¨r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63"/>
          <a:stretch/>
        </p:blipFill>
        <p:spPr bwMode="auto">
          <a:xfrm>
            <a:off x="5292080" y="913284"/>
            <a:ext cx="3003550" cy="20955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 </a:t>
            </a:r>
            <a:r>
              <a:rPr lang="en-US" dirty="0" err="1"/>
              <a:t>caractères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vont nous permettre de mentionner des plages de caractères pour effectuer nos recherches</a:t>
            </a:r>
          </a:p>
          <a:p>
            <a:r>
              <a:rPr lang="fr-FR" dirty="0"/>
              <a:t>On utilise une paire de crochets ouvrant et fermant, [ ]</a:t>
            </a:r>
          </a:p>
          <a:p>
            <a:pPr lvl="1"/>
            <a:r>
              <a:rPr lang="fr-FR" dirty="0"/>
              <a:t>sauf dans un cas particulier, nous utiliserons des parenthèses (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emier exemple utilisant les classes de caractÃ¨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1"/>
          <a:stretch/>
        </p:blipFill>
        <p:spPr bwMode="auto">
          <a:xfrm>
            <a:off x="107504" y="121196"/>
            <a:ext cx="6610350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utilise les classes de caractÃ¨res pour performer des recherches sur pluiseurs caractÃ¨res en mÃªme tem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21596"/>
            <a:ext cx="66103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72400" y="893112"/>
            <a:ext cx="145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 action="ppaction://hlinkfile"/>
              </a:rPr>
              <a:t>8-groupes_carcteres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238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Classes de </a:t>
            </a:r>
            <a:r>
              <a:rPr lang="en-US" sz="4400" dirty="0" err="1"/>
              <a:t>caractères</a:t>
            </a:r>
            <a:r>
              <a:rPr lang="en-US" sz="4400" dirty="0"/>
              <a:t>: </a:t>
            </a:r>
            <a:r>
              <a:rPr lang="en-US" sz="4400" dirty="0" err="1"/>
              <a:t>Exemples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286703"/>
              </p:ext>
            </p:extLst>
          </p:nvPr>
        </p:nvGraphicFramePr>
        <p:xfrm>
          <a:off x="395536" y="1333501"/>
          <a:ext cx="7776863" cy="3309442"/>
        </p:xfrm>
        <a:graphic>
          <a:graphicData uri="http://schemas.openxmlformats.org/drawingml/2006/table">
            <a:tbl>
              <a:tblPr/>
              <a:tblGrid>
                <a:gridCol w="224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56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CLASSE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SENS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[abcde]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tous les caractères à l’intérieur des crochets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[^abcde]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tout caractère ne se situant pas entre les crochets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[a-z]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n’importe quelle lettre entre a et z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[^a-z]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n’importe quel caractère qui n’est pas une lettre minuscule de l’alphabet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[0-9]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n’importe quel nombre entre 0 et 9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7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[^0-9]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Trouve n’importe quel caractère qui n’est pas un nombre compris entre 0 et 9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5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(jour|soir)</a:t>
                      </a: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Trouve</a:t>
                      </a:r>
                      <a:r>
                        <a:rPr lang="en-US" sz="1300" dirty="0">
                          <a:effectLst/>
                        </a:rPr>
                        <a:t> jour et </a:t>
                      </a:r>
                      <a:r>
                        <a:rPr lang="en-US" sz="1300" dirty="0" err="1">
                          <a:effectLst/>
                        </a:rPr>
                        <a:t>soir</a:t>
                      </a:r>
                      <a:endParaRPr lang="en-US" sz="1300" dirty="0">
                        <a:effectLst/>
                      </a:endParaRPr>
                    </a:p>
                  </a:txBody>
                  <a:tcPr marL="71032" marR="71032" marT="71032" marB="71032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457200" y="4801716"/>
            <a:ext cx="7620000" cy="532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Attention à l’utilisation du symbole </a:t>
            </a:r>
            <a:r>
              <a:rPr lang="fr-FR" b="1" dirty="0"/>
              <a:t>^</a:t>
            </a:r>
            <a:r>
              <a:rPr lang="fr-FR" dirty="0"/>
              <a:t> à l’intérieur des classes de caractères</a:t>
            </a:r>
          </a:p>
          <a:p>
            <a:pPr lvl="1"/>
            <a:r>
              <a:rPr lang="fr-FR" dirty="0"/>
              <a:t>ne possède pas la même signification que dans nos </a:t>
            </a:r>
            <a:r>
              <a:rPr lang="fr-FR" dirty="0" err="1"/>
              <a:t>regex</a:t>
            </a:r>
            <a:r>
              <a:rPr lang="fr-FR" dirty="0"/>
              <a:t> classiques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Utilisation des classes de caractÃ¨res  des regex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2"/>
          <a:stretch/>
        </p:blipFill>
        <p:spPr bwMode="auto">
          <a:xfrm>
            <a:off x="155575" y="1564"/>
            <a:ext cx="4920481" cy="56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n utilise les classes de caractÃ¨res pour effectuer des recherches sur des interval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0"/>
          <a:stretch/>
        </p:blipFill>
        <p:spPr bwMode="auto">
          <a:xfrm>
            <a:off x="4644008" y="4009628"/>
            <a:ext cx="3638544" cy="14439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9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b="1" dirty="0" err="1"/>
              <a:t>regex</a:t>
            </a:r>
            <a:r>
              <a:rPr lang="fr-FR" dirty="0"/>
              <a:t> vont nous permettre par exemple de</a:t>
            </a:r>
          </a:p>
          <a:p>
            <a:pPr lvl="1"/>
            <a:r>
              <a:rPr lang="fr-FR" dirty="0"/>
              <a:t>vérifier qu’un utilisateur a bien mentionné une suite de dix chiffres dans le champ « numéro de téléphone » d’un formulaire d’inscription</a:t>
            </a:r>
          </a:p>
          <a:p>
            <a:r>
              <a:rPr lang="fr-FR" dirty="0"/>
              <a:t>Le JavaScript supporte les expressions régulières via son objet </a:t>
            </a:r>
            <a:r>
              <a:rPr lang="fr-FR" b="1" dirty="0" err="1"/>
              <a:t>regExp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possède des propriétés et méthodes qu'on va pouvoir utiliser avec nos expressions régulières</a:t>
            </a:r>
          </a:p>
          <a:p>
            <a:r>
              <a:rPr lang="fr-FR" dirty="0"/>
              <a:t>L’intérêt des expressions régulières, est dans leur capacités de généricité et précision</a:t>
            </a:r>
          </a:p>
          <a:p>
            <a:pPr lvl="1"/>
            <a:r>
              <a:rPr lang="fr-FR" dirty="0"/>
              <a:t>Correspondent à des séquences de caractères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Recherche</a:t>
            </a:r>
            <a:r>
              <a:rPr lang="en-US" sz="3600" dirty="0"/>
              <a:t> </a:t>
            </a:r>
            <a:r>
              <a:rPr lang="en-US" sz="3600" dirty="0" err="1"/>
              <a:t>dans</a:t>
            </a:r>
            <a:r>
              <a:rPr lang="en-US" sz="3600" dirty="0"/>
              <a:t> </a:t>
            </a:r>
            <a:r>
              <a:rPr lang="en-US" sz="3600" dirty="0" err="1"/>
              <a:t>plusieurs</a:t>
            </a:r>
            <a:r>
              <a:rPr lang="en-US" sz="3600" dirty="0"/>
              <a:t> </a:t>
            </a:r>
            <a:r>
              <a:rPr lang="en-US" sz="3600" dirty="0" err="1"/>
              <a:t>intervalles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On peut faire nos recherches Ã  travers plusieurs interval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0"/>
          <a:stretch/>
        </p:blipFill>
        <p:spPr bwMode="auto">
          <a:xfrm>
            <a:off x="1043608" y="1171794"/>
            <a:ext cx="6206840" cy="452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51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Méta-caractères, classes abrégées</a:t>
            </a:r>
            <a:endParaRPr lang="en-US" sz="4000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62389"/>
              </p:ext>
            </p:extLst>
          </p:nvPr>
        </p:nvGraphicFramePr>
        <p:xfrm>
          <a:off x="467541" y="1312366"/>
          <a:ext cx="7632850" cy="4168474"/>
        </p:xfrm>
        <a:graphic>
          <a:graphicData uri="http://schemas.openxmlformats.org/drawingml/2006/table">
            <a:tbl>
              <a:tblPr/>
              <a:tblGrid>
                <a:gridCol w="216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46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META CARACTERE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SENS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Seul méta-caractère ne possédant pas d’antislash. Trouve tout caractère, sauf un retour à la ligne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\w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toute lettre. Equivalent à [a-zA-Z]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\W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 ce qui n’est pas une lettre. Equivalent à [^a-zA-Z]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\d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n’importe quel chiffre. Equivalent à [0-9]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\D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 sauf un chiffre. Equivalent à [^0-9]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\s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Trouve un espace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\S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 sauf un espace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\ba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 « a » situé en début ou en fin d’un mot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\Ba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Trouve tout « a » non situé en début ou en fin de mot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6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\n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Trouve un retour à la ligne (le « \n » en JavaScript)</a:t>
                      </a:r>
                    </a:p>
                  </a:txBody>
                  <a:tcPr marL="52144" marR="52144" marT="52144" marB="52144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7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3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</a:t>
            </a:r>
            <a:r>
              <a:rPr lang="en-US" dirty="0"/>
              <a:t> des regex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Pour construire une expression régulière, il suffit de</a:t>
            </a:r>
          </a:p>
          <a:p>
            <a:pPr lvl="1"/>
            <a:r>
              <a:rPr lang="fr-FR" dirty="0"/>
              <a:t>préciser une séquence de caractères </a:t>
            </a:r>
          </a:p>
          <a:p>
            <a:pPr lvl="1"/>
            <a:r>
              <a:rPr lang="fr-FR" dirty="0"/>
              <a:t>d’entourer cette séquence par des caractères d’encadrement</a:t>
            </a:r>
          </a:p>
          <a:p>
            <a:pPr lvl="2"/>
            <a:r>
              <a:rPr lang="fr-FR" dirty="0"/>
              <a:t>Vous pouvez choisir </a:t>
            </a:r>
            <a:r>
              <a:rPr lang="fr-FR" b="1" dirty="0"/>
              <a:t>n’importe quels caractères </a:t>
            </a:r>
            <a:r>
              <a:rPr lang="fr-FR" dirty="0"/>
              <a:t>d’encadrement,</a:t>
            </a:r>
          </a:p>
          <a:p>
            <a:pPr lvl="2"/>
            <a:r>
              <a:rPr lang="fr-FR" dirty="0"/>
              <a:t>écrivez le même caractère au début et à la fin de la </a:t>
            </a:r>
            <a:r>
              <a:rPr lang="fr-FR" dirty="0" err="1"/>
              <a:t>regex</a:t>
            </a:r>
            <a:r>
              <a:rPr lang="fr-FR" dirty="0"/>
              <a:t>.</a:t>
            </a:r>
          </a:p>
          <a:p>
            <a:r>
              <a:rPr lang="fr-FR" dirty="0"/>
              <a:t>Mais attention : Les expressions régulières utilisent beaucoup de caractères spéciaux pour permettre des recherches puissantes</a:t>
            </a:r>
          </a:p>
          <a:p>
            <a:pPr lvl="1"/>
            <a:r>
              <a:rPr lang="fr-FR" dirty="0"/>
              <a:t>ces caractères signifient donc quelque chose de précis dans le langage des expressions régulières</a:t>
            </a:r>
          </a:p>
          <a:p>
            <a:r>
              <a:rPr lang="fr-FR" dirty="0"/>
              <a:t>Conseil: utiliser le slash (« / ») comme caractère d’encadrement, </a:t>
            </a:r>
          </a:p>
          <a:p>
            <a:pPr lvl="1"/>
            <a:r>
              <a:rPr lang="fr-FR" dirty="0"/>
              <a:t>C’est un caractère qui ne va pas nous poser problème par la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1er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rÃ©ation de notre premiÃ¨re expression rÃ©guliÃ¨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8" y="1517252"/>
            <a:ext cx="8207085" cy="35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1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Astuces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Mettre nos expressions régulières dans des variables, afin de pouvoir plus facilement les manipuler</a:t>
            </a:r>
          </a:p>
          <a:p>
            <a:r>
              <a:rPr lang="fr-FR" dirty="0"/>
              <a:t>Notre variable </a:t>
            </a:r>
            <a:r>
              <a:rPr lang="fr-FR" b="1" dirty="0"/>
              <a:t>r</a:t>
            </a:r>
            <a:r>
              <a:rPr lang="fr-FR" dirty="0"/>
              <a:t>  contient notre première </a:t>
            </a:r>
            <a:r>
              <a:rPr lang="fr-FR" b="1" dirty="0" err="1"/>
              <a:t>regex</a:t>
            </a:r>
            <a:r>
              <a:rPr lang="fr-FR" dirty="0"/>
              <a:t> composée </a:t>
            </a:r>
          </a:p>
          <a:p>
            <a:pPr lvl="1"/>
            <a:r>
              <a:rPr lang="fr-FR" dirty="0"/>
              <a:t>d’une séquence de caractères, en l’occurrence « Pierre » </a:t>
            </a:r>
          </a:p>
          <a:p>
            <a:pPr lvl="1"/>
            <a:r>
              <a:rPr lang="fr-FR" dirty="0"/>
              <a:t>et de caractères d’encadrement (ou délimiteurs)</a:t>
            </a:r>
          </a:p>
          <a:p>
            <a:r>
              <a:rPr lang="fr-FR" dirty="0"/>
              <a:t>Pour le moment, cette expression régulière n’est pas utile</a:t>
            </a:r>
          </a:p>
          <a:p>
            <a:pPr lvl="1"/>
            <a:r>
              <a:rPr lang="fr-FR" dirty="0"/>
              <a:t>Tout ce que l’on sait, c’est qu’on va travailler sur la séquence de caractères « Pierre »</a:t>
            </a:r>
          </a:p>
          <a:p>
            <a:r>
              <a:rPr lang="fr-FR" dirty="0"/>
              <a:t>Pour </a:t>
            </a:r>
            <a:r>
              <a:rPr lang="fr-FR" b="1" dirty="0"/>
              <a:t>rechercher</a:t>
            </a:r>
            <a:r>
              <a:rPr lang="fr-FR" dirty="0"/>
              <a:t> cette séquence, ou la </a:t>
            </a:r>
            <a:r>
              <a:rPr lang="fr-FR" b="1" dirty="0"/>
              <a:t>remplacer</a:t>
            </a:r>
            <a:r>
              <a:rPr lang="fr-FR" dirty="0"/>
              <a:t> par une autre par exemple, nous devrons utiliser les méthodes des objets </a:t>
            </a:r>
            <a:r>
              <a:rPr lang="fr-FR" b="1" dirty="0" err="1"/>
              <a:t>regExp</a:t>
            </a:r>
            <a:r>
              <a:rPr lang="fr-FR" dirty="0"/>
              <a:t> et </a:t>
            </a:r>
            <a:r>
              <a:rPr lang="fr-FR" b="1" dirty="0"/>
              <a:t>String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Notez qu’une expression régulière peut contenir des options</a:t>
            </a:r>
          </a:p>
          <a:p>
            <a:pPr lvl="1"/>
            <a:r>
              <a:rPr lang="fr-FR" dirty="0"/>
              <a:t>vont être représentées par un caractère, comme le </a:t>
            </a:r>
            <a:r>
              <a:rPr lang="fr-FR" b="1" dirty="0"/>
              <a:t>i</a:t>
            </a:r>
            <a:r>
              <a:rPr lang="fr-FR" dirty="0"/>
              <a:t> par exemple</a:t>
            </a:r>
          </a:p>
          <a:p>
            <a:pPr lvl="1"/>
            <a:r>
              <a:rPr lang="fr-FR" dirty="0"/>
              <a:t>Ont une signification spéciale dans le langage des </a:t>
            </a:r>
            <a:r>
              <a:rPr lang="fr-FR" dirty="0" err="1"/>
              <a:t>regex</a:t>
            </a:r>
            <a:r>
              <a:rPr lang="fr-FR" dirty="0"/>
              <a:t> et </a:t>
            </a:r>
          </a:p>
          <a:p>
            <a:pPr lvl="1"/>
            <a:r>
              <a:rPr lang="fr-FR" dirty="0"/>
              <a:t>vont être les seuls caractères qui vont devoir être placés en dehors des délimiteurs, en fin de </a:t>
            </a:r>
            <a:r>
              <a:rPr lang="fr-FR" dirty="0" err="1"/>
              <a:t>regex</a:t>
            </a:r>
            <a:endParaRPr lang="fr-FR" dirty="0"/>
          </a:p>
          <a:p>
            <a:r>
              <a:rPr lang="fr-FR" dirty="0"/>
              <a:t>Le caractère i, signifie que notre </a:t>
            </a:r>
            <a:r>
              <a:rPr lang="fr-FR" dirty="0" err="1"/>
              <a:t>regex</a:t>
            </a:r>
            <a:r>
              <a:rPr lang="fr-FR" dirty="0"/>
              <a:t> va ignorer la casse de notre séquence de caractères (« case-</a:t>
            </a:r>
            <a:r>
              <a:rPr lang="fr-FR" dirty="0" err="1"/>
              <a:t>insensitive</a:t>
            </a:r>
            <a:r>
              <a:rPr lang="fr-FR" dirty="0"/>
              <a:t> »)</a:t>
            </a:r>
          </a:p>
          <a:p>
            <a:r>
              <a:rPr lang="fr-FR" dirty="0"/>
              <a:t>Ainsi, on ne travaille plus seulement avec « Pierre », mais avec toutes ses déclinaisons de casse comme « pierre », « PIERRE », « </a:t>
            </a:r>
            <a:r>
              <a:rPr lang="fr-FR" dirty="0" err="1"/>
              <a:t>PiErRe</a:t>
            </a:r>
            <a:r>
              <a:rPr lang="fr-FR" dirty="0"/>
              <a:t> »,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"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"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es caractÃ¨res dâoption vont ajouter des options Ã  nos reg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5332"/>
            <a:ext cx="761186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2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RECHERCHES ET REMPLACEMENTS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b="1" dirty="0" err="1"/>
              <a:t>regExp</a:t>
            </a:r>
            <a:r>
              <a:rPr lang="en-US" dirty="0"/>
              <a:t> et </a:t>
            </a:r>
            <a:r>
              <a:rPr lang="en-US" b="1" dirty="0"/>
              <a:t>String</a:t>
            </a:r>
            <a:r>
              <a:rPr lang="en-US" dirty="0"/>
              <a:t> sous JavaScript</a:t>
            </a:r>
          </a:p>
        </p:txBody>
      </p:sp>
    </p:spTree>
    <p:extLst>
      <p:ext uri="{BB962C8B-B14F-4D97-AF65-F5344CB8AC3E}">
        <p14:creationId xmlns:p14="http://schemas.microsoft.com/office/powerpoint/2010/main" val="202121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2241</TotalTime>
  <Words>891</Words>
  <Application>Microsoft Office PowerPoint</Application>
  <PresentationFormat>Affichage à l'écran (16:10)</PresentationFormat>
  <Paragraphs>192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</vt:lpstr>
      <vt:lpstr>Contiguïté</vt:lpstr>
      <vt:lpstr>LES EXPRESSIONS REGULIERES</vt:lpstr>
      <vt:lpstr>Intoduction</vt:lpstr>
      <vt:lpstr>Usages</vt:lpstr>
      <vt:lpstr>Syntaxe des regex </vt:lpstr>
      <vt:lpstr>1er exemple</vt:lpstr>
      <vt:lpstr>Astuces </vt:lpstr>
      <vt:lpstr>Options</vt:lpstr>
      <vt:lpstr>Le " i "</vt:lpstr>
      <vt:lpstr>RECHERCHES ET REMPLACEMENTS</vt:lpstr>
      <vt:lpstr>Principales méthodes</vt:lpstr>
      <vt:lpstr>Méthode match() de l’objet String</vt:lpstr>
      <vt:lpstr>Présentation PowerPoint</vt:lpstr>
      <vt:lpstr>Analyse de l’exemple pécédent</vt:lpstr>
      <vt:lpstr>Méthode search() de l’objet String</vt:lpstr>
      <vt:lpstr>Présentation PowerPoint</vt:lpstr>
      <vt:lpstr>Méthode replace() de l’objet String</vt:lpstr>
      <vt:lpstr>Présentation PowerPoint</vt:lpstr>
      <vt:lpstr>Méthode test() de l’objet regExp</vt:lpstr>
      <vt:lpstr>Présentation PowerPoint</vt:lpstr>
      <vt:lpstr>Méthode exec() de l’objet regExp</vt:lpstr>
      <vt:lpstr>Présentation PowerPoint</vt:lpstr>
      <vt:lpstr>Liste des quantifieurs</vt:lpstr>
      <vt:lpstr>Présentation PowerPoint</vt:lpstr>
      <vt:lpstr>options ou modificateurs</vt:lpstr>
      <vt:lpstr>Présentation PowerPoint</vt:lpstr>
      <vt:lpstr>Classes de caractères</vt:lpstr>
      <vt:lpstr>Présentation PowerPoint</vt:lpstr>
      <vt:lpstr>Classes de caractères: Exemples</vt:lpstr>
      <vt:lpstr>Présentation PowerPoint</vt:lpstr>
      <vt:lpstr>Recherche dans plusieurs intervalles</vt:lpstr>
      <vt:lpstr>Méta-caractères, classes abrégées</vt:lpstr>
    </vt:vector>
  </TitlesOfParts>
  <Company>SAGE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 seddik</cp:lastModifiedBy>
  <cp:revision>339</cp:revision>
  <dcterms:created xsi:type="dcterms:W3CDTF">2018-04-01T20:49:42Z</dcterms:created>
  <dcterms:modified xsi:type="dcterms:W3CDTF">2020-06-25T06:41:47Z</dcterms:modified>
</cp:coreProperties>
</file>