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5" r:id="rId21"/>
    <p:sldId id="298" r:id="rId2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68" autoAdjust="0"/>
  </p:normalViewPr>
  <p:slideViewPr>
    <p:cSldViewPr>
      <p:cViewPr>
        <p:scale>
          <a:sx n="75" d="100"/>
          <a:sy n="75" d="100"/>
        </p:scale>
        <p:origin x="-420" y="-6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8E46-AF0F-4C5E-BCB6-9D4D6AE72E6F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1A64-7E7E-440D-A313-AE64DDAAD4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2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langages de programmation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permettent de créer des programmes, des applications mobiles, des sites Internet, des systèmes d'exploitation, etc. 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 le Java, le C++, l'Objective-C, le C#, le PHP, le Basic, le Python, le Perl et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langages de requêtes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permettent quant à eux d'interroger des structures qui contiennent des données. </a:t>
            </a:r>
          </a:p>
          <a:p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SQL pour les bases de données relationnelles, le SPARQL pour les graphes RDF et les ontologies OWL ou encore le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XQuery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les documents XML.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1A64-7E7E-440D-A313-AE64DDAAD45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3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ne peut pas y avoir chevauchement de balises).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1A64-7E7E-440D-A313-AE64DDAAD4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24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Ici, nous verrons la DTD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1A64-7E7E-440D-A313-AE64DDAAD45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1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501"/>
            <a:ext cx="7543800" cy="2161646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AC8E4-24DD-482A-A725-6E5A609900AE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E913-6A7A-4430-829C-449181DDF704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752600" cy="4876271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8EDA-32E9-4E63-AD67-129518C74A35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4F9D-53AD-4721-9DB7-DECD3CB06588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572000"/>
            <a:ext cx="7659687" cy="973667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210719"/>
            <a:ext cx="6135687" cy="13612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E4FE-EE13-444F-A5EA-3B114FA2823A}" type="datetime1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80160"/>
            <a:ext cx="3657600" cy="38252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6E75-A9B9-48C8-9DF2-C98695DA3E14}" type="datetime1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279261"/>
            <a:ext cx="3657600" cy="533136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812396"/>
            <a:ext cx="3657600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4FAC-9274-47DA-8238-627EC3948BE0}" type="datetime1">
              <a:rPr lang="fr-FR" smtClean="0"/>
              <a:t>23/05/2018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82C6-3FBE-4D5C-A6B1-536F3E85D418}" type="datetime1">
              <a:rPr lang="fr-FR" smtClean="0"/>
              <a:t>23/05/2018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4CAE-C281-4D4B-B7A9-E5FDDA7FE3FA}" type="datetime1">
              <a:rPr lang="fr-FR" smtClean="0"/>
              <a:t>23/05/2018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579620"/>
            <a:ext cx="7772400" cy="49530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080000"/>
            <a:ext cx="7772401" cy="5080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D0F1-FE01-47F4-B276-AB6D2CE082BC}" type="datetime1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17500"/>
            <a:ext cx="7772400" cy="411903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9398"/>
            <a:ext cx="7772400" cy="495522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5080000"/>
            <a:ext cx="7772400" cy="51054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E8189-295B-404B-B01C-735B35A805AE}" type="datetime1">
              <a:rPr lang="fr-FR" smtClean="0"/>
              <a:t>23/05/2018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7620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6200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572000"/>
            <a:ext cx="68580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707467"/>
            <a:ext cx="548640" cy="33020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FDE5FCB-0159-4F81-83AE-67C33C270F12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84185" y="3343487"/>
            <a:ext cx="197273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754553" y="1341120"/>
            <a:ext cx="20319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B76F42A-9651-4F9E-A8E9-DEAFA0B5422E}" type="datetime1">
              <a:rPr lang="fr-FR" smtClean="0"/>
              <a:t>23/05/2018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essage" TargetMode="External"/><Relationship Id="rId2" Type="http://schemas.openxmlformats.org/officeDocument/2006/relationships/hyperlink" Target="https://fr.wikipedia.org/wiki/Extensible_markup_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Serveur_informatiqu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Langage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Description et échange des données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</a:t>
            </a:fld>
            <a:endParaRPr lang="fr-FR"/>
          </a:p>
        </p:txBody>
      </p:sp>
      <p:pic>
        <p:nvPicPr>
          <p:cNvPr id="6" name="Picture 2" descr="XML f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033" y="769268"/>
            <a:ext cx="26193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1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attribut</a:t>
            </a:r>
            <a:r>
              <a:rPr lang="en-US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Ainsi nous pouvons compléter notre exemple </a:t>
            </a:r>
            <a:r>
              <a:rPr lang="fr-FR" dirty="0" smtClean="0"/>
              <a:t>précédent comme </a:t>
            </a:r>
            <a:r>
              <a:rPr lang="fr-FR" dirty="0"/>
              <a:t>suit: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10</a:t>
            </a:fld>
            <a:endParaRPr lang="fr-F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93404"/>
            <a:ext cx="448025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80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commentaires</a:t>
            </a:r>
            <a:r>
              <a:rPr lang="en-US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début de </a:t>
            </a:r>
            <a:r>
              <a:rPr lang="fr-FR" dirty="0" smtClean="0"/>
              <a:t>la section </a:t>
            </a:r>
            <a:r>
              <a:rPr lang="fr-FR" dirty="0"/>
              <a:t>de commentaire doit est précisée par </a:t>
            </a:r>
            <a:r>
              <a:rPr lang="fr-FR" b="1" dirty="0" smtClean="0"/>
              <a:t>&lt;!-- </a:t>
            </a:r>
            <a:r>
              <a:rPr lang="fr-FR" dirty="0" smtClean="0"/>
              <a:t>et </a:t>
            </a:r>
            <a:r>
              <a:rPr lang="fr-FR" dirty="0"/>
              <a:t>la fin par </a:t>
            </a:r>
            <a:r>
              <a:rPr lang="fr-FR" b="1" dirty="0"/>
              <a:t>--&gt;</a:t>
            </a:r>
            <a:r>
              <a:rPr lang="fr-FR" b="1" dirty="0"/>
              <a:t> 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11</a:t>
            </a:fld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41476"/>
            <a:ext cx="388436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0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b="1" dirty="0" err="1" smtClean="0"/>
              <a:t>valide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Afin d’être </a:t>
            </a:r>
            <a:r>
              <a:rPr lang="fr-FR" dirty="0"/>
              <a:t>traité correctement un fichier XML doit </a:t>
            </a:r>
            <a:r>
              <a:rPr lang="fr-FR" dirty="0" smtClean="0"/>
              <a:t>répondre </a:t>
            </a:r>
            <a:r>
              <a:rPr lang="fr-FR" dirty="0"/>
              <a:t>à  </a:t>
            </a:r>
            <a:r>
              <a:rPr lang="fr-FR" dirty="0" smtClean="0"/>
              <a:t>une   </a:t>
            </a:r>
            <a:r>
              <a:rPr lang="fr-FR" dirty="0"/>
              <a:t>structure   </a:t>
            </a:r>
            <a:r>
              <a:rPr lang="fr-FR" dirty="0" smtClean="0"/>
              <a:t>donnée afin retrouver  les informations</a:t>
            </a:r>
          </a:p>
          <a:p>
            <a:r>
              <a:rPr lang="fr-FR" dirty="0" smtClean="0"/>
              <a:t>On peut attendre </a:t>
            </a:r>
          </a:p>
          <a:p>
            <a:pPr lvl="1"/>
            <a:r>
              <a:rPr lang="fr-FR" dirty="0" smtClean="0"/>
              <a:t>telle </a:t>
            </a:r>
            <a:r>
              <a:rPr lang="fr-FR" dirty="0"/>
              <a:t>ou telle information à telle endroit,  </a:t>
            </a:r>
            <a:endParaRPr lang="fr-FR" dirty="0" smtClean="0"/>
          </a:p>
          <a:p>
            <a:pPr lvl="1"/>
            <a:r>
              <a:rPr lang="fr-FR" dirty="0" smtClean="0"/>
              <a:t>telle  </a:t>
            </a:r>
            <a:r>
              <a:rPr lang="fr-FR" dirty="0"/>
              <a:t>ou  telle  type  de  valeur  dans  tel  ou  tel  attribut,  </a:t>
            </a:r>
            <a:endParaRPr lang="fr-FR" dirty="0" smtClean="0"/>
          </a:p>
          <a:p>
            <a:pPr marL="11430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donc  </a:t>
            </a:r>
            <a:r>
              <a:rPr lang="fr-FR" dirty="0"/>
              <a:t>le  document  XML  doit </a:t>
            </a:r>
            <a:r>
              <a:rPr lang="fr-FR" dirty="0" smtClean="0"/>
              <a:t>être </a:t>
            </a:r>
            <a:r>
              <a:rPr lang="fr-FR" b="1" dirty="0" smtClean="0"/>
              <a:t>valide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 l'on fait la comparaison avec l'HTML, on sait que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Il </a:t>
            </a:r>
            <a:r>
              <a:rPr lang="fr-FR" dirty="0"/>
              <a:t>y a certaines règles à respecter même si les navigateurs ont été programmés </a:t>
            </a:r>
            <a:r>
              <a:rPr lang="fr-FR" dirty="0" smtClean="0"/>
              <a:t>pour comprendre </a:t>
            </a:r>
            <a:r>
              <a:rPr lang="fr-FR" dirty="0"/>
              <a:t>à peu près n'importe quoi. 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balise </a:t>
            </a:r>
            <a:r>
              <a:rPr lang="fr-FR" i="1" dirty="0"/>
              <a:t>&lt;html&gt; </a:t>
            </a:r>
            <a:r>
              <a:rPr lang="fr-FR" dirty="0"/>
              <a:t>doit contenir </a:t>
            </a:r>
            <a:r>
              <a:rPr lang="fr-FR" dirty="0" smtClean="0"/>
              <a:t>les balises </a:t>
            </a:r>
            <a:r>
              <a:rPr lang="fr-FR" i="1" dirty="0"/>
              <a:t>&lt;</a:t>
            </a:r>
            <a:r>
              <a:rPr lang="fr-FR" i="1" dirty="0" err="1"/>
              <a:t>head</a:t>
            </a:r>
            <a:r>
              <a:rPr lang="fr-FR" i="1" dirty="0"/>
              <a:t>&gt; </a:t>
            </a:r>
            <a:r>
              <a:rPr lang="fr-FR" dirty="0"/>
              <a:t>et </a:t>
            </a:r>
            <a:r>
              <a:rPr lang="fr-FR" i="1" dirty="0"/>
              <a:t>&lt;body&gt;</a:t>
            </a:r>
            <a:r>
              <a:rPr lang="fr-FR" dirty="0"/>
              <a:t>. 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balise </a:t>
            </a:r>
            <a:r>
              <a:rPr lang="fr-FR" i="1" dirty="0"/>
              <a:t>&lt;h1&gt; </a:t>
            </a:r>
            <a:r>
              <a:rPr lang="fr-FR" dirty="0"/>
              <a:t>ne peut apparaître </a:t>
            </a:r>
            <a:r>
              <a:rPr lang="fr-FR" dirty="0" smtClean="0"/>
              <a:t>directement après </a:t>
            </a:r>
            <a:r>
              <a:rPr lang="fr-FR" i="1" dirty="0"/>
              <a:t>&lt;</a:t>
            </a:r>
            <a:r>
              <a:rPr lang="fr-FR" i="1" dirty="0" err="1"/>
              <a:t>head</a:t>
            </a:r>
            <a:r>
              <a:rPr lang="fr-FR" i="1" dirty="0"/>
              <a:t>&gt;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13</a:t>
            </a:fld>
            <a:endParaRPr lang="fr-F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40" y="2218720"/>
            <a:ext cx="2962275" cy="1438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48" y="2218720"/>
            <a:ext cx="2543175" cy="101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192543" y="1849388"/>
            <a:ext cx="990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Correcte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0217" y="1849388"/>
            <a:ext cx="1435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Non Correcte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Vérifier</a:t>
            </a:r>
            <a:r>
              <a:rPr lang="en-US" dirty="0" smtClean="0"/>
              <a:t> la </a:t>
            </a:r>
            <a:r>
              <a:rPr lang="en-US" dirty="0" err="1" smtClean="0"/>
              <a:t>validité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fr-FR" dirty="0" smtClean="0"/>
              <a:t>Définir une ensemble de règles explicites</a:t>
            </a:r>
          </a:p>
          <a:p>
            <a:pPr marL="571500" indent="-457200">
              <a:buFont typeface="+mj-lt"/>
              <a:buAutoNum type="arabicPeriod"/>
            </a:pPr>
            <a:r>
              <a:rPr lang="fr-FR" dirty="0" smtClean="0"/>
              <a:t>Décrire </a:t>
            </a:r>
            <a:r>
              <a:rPr lang="fr-FR" dirty="0"/>
              <a:t>ces règles dans </a:t>
            </a:r>
            <a:r>
              <a:rPr lang="fr-FR" dirty="0" smtClean="0"/>
              <a:t>un document à part </a:t>
            </a:r>
          </a:p>
          <a:p>
            <a:pPr lvl="1"/>
            <a:r>
              <a:rPr lang="fr-FR" dirty="0" smtClean="0"/>
              <a:t>pourra </a:t>
            </a:r>
            <a:r>
              <a:rPr lang="fr-FR" dirty="0"/>
              <a:t>servir au contrôle automatique du document </a:t>
            </a:r>
            <a:r>
              <a:rPr lang="fr-FR" dirty="0" smtClean="0"/>
              <a:t>XML </a:t>
            </a:r>
            <a:r>
              <a:rPr lang="fr-FR" dirty="0"/>
              <a:t>par un </a:t>
            </a:r>
            <a:r>
              <a:rPr lang="fr-FR" dirty="0" smtClean="0"/>
              <a:t>outil</a:t>
            </a:r>
            <a:r>
              <a:rPr lang="fr-FR" dirty="0"/>
              <a:t> </a:t>
            </a:r>
            <a:r>
              <a:rPr lang="fr-FR" dirty="0" smtClean="0"/>
              <a:t>approprié</a:t>
            </a:r>
            <a:endParaRPr lang="fr-FR" dirty="0"/>
          </a:p>
          <a:p>
            <a:r>
              <a:rPr lang="fr-FR" dirty="0"/>
              <a:t>Il existe 2 normes de documents de validation:  </a:t>
            </a:r>
          </a:p>
          <a:p>
            <a:pPr lvl="1"/>
            <a:r>
              <a:rPr lang="fr-FR" b="1" dirty="0" smtClean="0"/>
              <a:t>DTD : </a:t>
            </a:r>
            <a:r>
              <a:rPr lang="en-US" b="1" dirty="0"/>
              <a:t>Document Type Definition</a:t>
            </a:r>
            <a:endParaRPr lang="fr-FR" b="1" dirty="0"/>
          </a:p>
          <a:p>
            <a:pPr lvl="1"/>
            <a:r>
              <a:rPr lang="fr-FR" dirty="0" smtClean="0"/>
              <a:t>XML </a:t>
            </a:r>
            <a:r>
              <a:rPr lang="fr-FR" dirty="0" err="1"/>
              <a:t>Schema</a:t>
            </a:r>
            <a:r>
              <a:rPr lang="fr-FR" dirty="0"/>
              <a:t>  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8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DTD: </a:t>
            </a:r>
            <a:r>
              <a:rPr lang="en-US" dirty="0"/>
              <a:t>Un </a:t>
            </a:r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DTD peut être définie soit à </a:t>
            </a:r>
            <a:endParaRPr lang="fr-FR" dirty="0" smtClean="0"/>
          </a:p>
          <a:p>
            <a:pPr lvl="1"/>
            <a:r>
              <a:rPr lang="fr-FR" dirty="0" smtClean="0"/>
              <a:t>l'intérieur </a:t>
            </a:r>
            <a:r>
              <a:rPr lang="fr-FR" dirty="0"/>
              <a:t>d'un document XML </a:t>
            </a:r>
            <a:endParaRPr lang="fr-FR" dirty="0" smtClean="0"/>
          </a:p>
          <a:p>
            <a:pPr lvl="1"/>
            <a:r>
              <a:rPr lang="fr-FR" dirty="0" smtClean="0"/>
              <a:t>dans </a:t>
            </a:r>
            <a:r>
              <a:rPr lang="fr-FR" dirty="0"/>
              <a:t>un fichier </a:t>
            </a:r>
            <a:r>
              <a:rPr lang="fr-FR" dirty="0" smtClean="0"/>
              <a:t>à part: Plus </a:t>
            </a:r>
            <a:r>
              <a:rPr lang="fr-FR" dirty="0"/>
              <a:t>fréquente car la plus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Pour </a:t>
            </a:r>
            <a:r>
              <a:rPr lang="fr-FR" dirty="0"/>
              <a:t>définir une DTD externe, il suffit </a:t>
            </a:r>
            <a:r>
              <a:rPr lang="fr-FR" dirty="0" smtClean="0"/>
              <a:t>de:</a:t>
            </a:r>
          </a:p>
          <a:p>
            <a:pPr lvl="1"/>
            <a:r>
              <a:rPr lang="fr-FR" dirty="0" smtClean="0"/>
              <a:t>écrire </a:t>
            </a:r>
            <a:r>
              <a:rPr lang="fr-FR" b="1" i="1" dirty="0"/>
              <a:t>&lt;!DOCTYPE racine </a:t>
            </a:r>
            <a:r>
              <a:rPr lang="fr-FR" b="1" i="1" dirty="0" smtClean="0"/>
              <a:t>SYSTEM "nomdufichier.dtd</a:t>
            </a:r>
            <a:r>
              <a:rPr lang="fr-FR" b="1" i="1" dirty="0"/>
              <a:t>"&gt; </a:t>
            </a:r>
            <a:endParaRPr lang="fr-FR" b="1" i="1" dirty="0" smtClean="0"/>
          </a:p>
          <a:p>
            <a:pPr lvl="2"/>
            <a:r>
              <a:rPr lang="fr-FR" i="1" dirty="0" smtClean="0"/>
              <a:t>racine </a:t>
            </a:r>
            <a:r>
              <a:rPr lang="fr-FR" dirty="0"/>
              <a:t>est le nom de </a:t>
            </a:r>
            <a:r>
              <a:rPr lang="fr-FR" dirty="0" smtClean="0"/>
              <a:t>la balise </a:t>
            </a:r>
            <a:r>
              <a:rPr lang="fr-FR" dirty="0"/>
              <a:t>racine de l'arbre XML</a:t>
            </a:r>
            <a:endParaRPr lang="fr-FR" b="1" i="1" dirty="0" smtClean="0"/>
          </a:p>
          <a:p>
            <a:pPr lvl="1"/>
            <a:r>
              <a:rPr lang="fr-FR" dirty="0" smtClean="0"/>
              <a:t>juste </a:t>
            </a:r>
            <a:r>
              <a:rPr lang="fr-FR" dirty="0"/>
              <a:t>après </a:t>
            </a:r>
            <a:r>
              <a:rPr lang="fr-FR" i="1" dirty="0"/>
              <a:t>&lt;?</a:t>
            </a:r>
            <a:r>
              <a:rPr lang="fr-FR" i="1" dirty="0" err="1"/>
              <a:t>xml</a:t>
            </a:r>
            <a:r>
              <a:rPr lang="fr-FR" i="1" dirty="0"/>
              <a:t> version="1.0" </a:t>
            </a:r>
            <a:r>
              <a:rPr lang="fr-FR" i="1" dirty="0" smtClean="0"/>
              <a:t>?&gt;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48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16</a:t>
            </a:fld>
            <a:endParaRPr lang="fr-FR"/>
          </a:p>
        </p:txBody>
      </p:sp>
      <p:sp>
        <p:nvSpPr>
          <p:cNvPr id="6" name="Accolade fermante 5"/>
          <p:cNvSpPr/>
          <p:nvPr/>
        </p:nvSpPr>
        <p:spPr>
          <a:xfrm>
            <a:off x="6876256" y="265212"/>
            <a:ext cx="468052" cy="3600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colade fermante 8"/>
          <p:cNvSpPr/>
          <p:nvPr/>
        </p:nvSpPr>
        <p:spPr>
          <a:xfrm flipH="1">
            <a:off x="3334528" y="4203069"/>
            <a:ext cx="256202" cy="1333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4288" y="1705372"/>
            <a:ext cx="1147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 smtClean="0"/>
              <a:t>document</a:t>
            </a:r>
          </a:p>
          <a:p>
            <a:pPr algn="ctr"/>
            <a:r>
              <a:rPr lang="fr-FR" b="1" i="1" dirty="0" smtClean="0"/>
              <a:t>XML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855007" y="4546902"/>
            <a:ext cx="1576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 smtClean="0"/>
              <a:t>DTD</a:t>
            </a:r>
          </a:p>
          <a:p>
            <a:pPr algn="ctr"/>
            <a:r>
              <a:rPr lang="fr-FR" b="1" i="1" dirty="0" smtClean="0"/>
              <a:t>correspondant</a:t>
            </a:r>
            <a:endParaRPr lang="en-US" b="1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75241"/>
            <a:ext cx="6624735" cy="3886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079743"/>
            <a:ext cx="4524375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chacun des éléments, on définit sa composition par </a:t>
            </a:r>
            <a:r>
              <a:rPr lang="fr-FR" b="1" dirty="0"/>
              <a:t>&lt;!</a:t>
            </a:r>
            <a:r>
              <a:rPr lang="fr-FR" b="1" dirty="0" smtClean="0"/>
              <a:t>ELEMENT </a:t>
            </a:r>
            <a:r>
              <a:rPr lang="fr-FR" b="1" dirty="0" err="1" smtClean="0"/>
              <a:t>nom_element</a:t>
            </a:r>
            <a:r>
              <a:rPr lang="fr-FR" b="1" dirty="0" smtClean="0"/>
              <a:t> </a:t>
            </a:r>
            <a:r>
              <a:rPr lang="fr-FR" b="1" dirty="0"/>
              <a:t>(structure)&gt;  </a:t>
            </a:r>
          </a:p>
          <a:p>
            <a:r>
              <a:rPr lang="fr-FR" dirty="0" smtClean="0"/>
              <a:t>Pour </a:t>
            </a:r>
            <a:r>
              <a:rPr lang="fr-FR" dirty="0"/>
              <a:t>chacun des attributs, on définit sa composition par </a:t>
            </a:r>
            <a:r>
              <a:rPr lang="fr-FR" b="1" dirty="0"/>
              <a:t>&lt;!</a:t>
            </a:r>
            <a:r>
              <a:rPr lang="fr-FR" b="1" dirty="0" smtClean="0"/>
              <a:t>ATTLIST </a:t>
            </a:r>
            <a:r>
              <a:rPr lang="fr-FR" b="1" dirty="0" err="1" smtClean="0"/>
              <a:t>nom_element</a:t>
            </a:r>
            <a:r>
              <a:rPr lang="fr-FR" b="1" dirty="0" smtClean="0"/>
              <a:t> </a:t>
            </a:r>
            <a:r>
              <a:rPr lang="fr-FR" b="1" dirty="0" err="1"/>
              <a:t>nom_attribut</a:t>
            </a:r>
            <a:r>
              <a:rPr lang="fr-FR" b="1" dirty="0"/>
              <a:t> (structure)&gt; 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17</a:t>
            </a:fld>
            <a:endParaRPr lang="fr-F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5572"/>
            <a:ext cx="5172224" cy="1709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75656" y="3721596"/>
            <a:ext cx="5688632" cy="28803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4.16667E-6 0.03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3778 L 4.16667E-6 0.08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personne* </a:t>
            </a:r>
            <a:r>
              <a:rPr lang="fr-FR" dirty="0"/>
              <a:t>signifie que dans un élément &lt;</a:t>
            </a:r>
            <a:r>
              <a:rPr lang="fr-FR" dirty="0" err="1"/>
              <a:t>encyclopedie</a:t>
            </a:r>
            <a:r>
              <a:rPr lang="fr-FR" dirty="0"/>
              <a:t>&gt; on peut trouver </a:t>
            </a:r>
            <a:r>
              <a:rPr lang="fr-FR" b="1" dirty="0"/>
              <a:t>de 0  à plusieurs éléments </a:t>
            </a:r>
            <a:r>
              <a:rPr lang="fr-FR" dirty="0"/>
              <a:t>de type &lt;personne&gt; à l'exclusion de tout autre élément  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18</a:t>
            </a:fld>
            <a:endParaRPr lang="fr-F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5572"/>
            <a:ext cx="5172224" cy="1709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75656" y="3721596"/>
            <a:ext cx="5688632" cy="28803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nom,prenom,publication</a:t>
            </a:r>
            <a:r>
              <a:rPr lang="fr-FR" b="1" dirty="0"/>
              <a:t>+</a:t>
            </a:r>
            <a:r>
              <a:rPr lang="fr-FR" dirty="0"/>
              <a:t> signifie que dans un élément </a:t>
            </a:r>
            <a:r>
              <a:rPr lang="fr-FR" b="1" dirty="0"/>
              <a:t>personne</a:t>
            </a:r>
            <a:r>
              <a:rPr lang="fr-FR" dirty="0"/>
              <a:t> on doit  trouver </a:t>
            </a:r>
          </a:p>
          <a:p>
            <a:pPr lvl="1"/>
            <a:r>
              <a:rPr lang="fr-FR" dirty="0"/>
              <a:t>un et un seul</a:t>
            </a:r>
            <a:r>
              <a:rPr lang="fr-FR" b="1" dirty="0"/>
              <a:t> </a:t>
            </a:r>
            <a:r>
              <a:rPr lang="fr-FR" dirty="0" smtClean="0"/>
              <a:t>élément </a:t>
            </a:r>
            <a:r>
              <a:rPr lang="fr-FR" dirty="0"/>
              <a:t>&lt;nom&gt;, </a:t>
            </a:r>
          </a:p>
          <a:p>
            <a:pPr lvl="1"/>
            <a:r>
              <a:rPr lang="fr-FR" dirty="0"/>
              <a:t>un et un seul  élément &lt;</a:t>
            </a:r>
            <a:r>
              <a:rPr lang="fr-FR" dirty="0" err="1"/>
              <a:t>prenom</a:t>
            </a:r>
            <a:r>
              <a:rPr lang="fr-FR" dirty="0"/>
              <a:t>&gt; </a:t>
            </a:r>
          </a:p>
          <a:p>
            <a:pPr lvl="1"/>
            <a:r>
              <a:rPr lang="fr-FR" dirty="0"/>
              <a:t>et </a:t>
            </a:r>
            <a:r>
              <a:rPr lang="fr-FR" b="1" dirty="0"/>
              <a:t>un ou plusieurs (+) </a:t>
            </a:r>
            <a:r>
              <a:rPr lang="fr-FR" dirty="0"/>
              <a:t>éléments &lt;publication&gt; et dans cet  ordre (imposé par la virgule)  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19</a:t>
            </a:fld>
            <a:endParaRPr lang="fr-F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5572"/>
            <a:ext cx="5172224" cy="1709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75656" y="3950320"/>
            <a:ext cx="5688632" cy="28803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XML: 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XML</a:t>
            </a:r>
            <a:r>
              <a:rPr lang="fr-FR" dirty="0" smtClean="0"/>
              <a:t>: </a:t>
            </a:r>
            <a:r>
              <a:rPr lang="fr-FR" dirty="0" err="1"/>
              <a:t>e</a:t>
            </a:r>
            <a:r>
              <a:rPr lang="fr-FR" b="1" dirty="0" err="1"/>
              <a:t>X</a:t>
            </a:r>
            <a:r>
              <a:rPr lang="fr-FR" dirty="0" err="1"/>
              <a:t>tensible</a:t>
            </a:r>
            <a:r>
              <a:rPr lang="fr-FR" dirty="0"/>
              <a:t> </a:t>
            </a:r>
            <a:r>
              <a:rPr lang="fr-FR" b="1" dirty="0" err="1"/>
              <a:t>M</a:t>
            </a:r>
            <a:r>
              <a:rPr lang="fr-FR" dirty="0" err="1"/>
              <a:t>arkup</a:t>
            </a:r>
            <a:r>
              <a:rPr lang="fr-FR" dirty="0"/>
              <a:t> 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r>
              <a:rPr lang="fr-FR" dirty="0"/>
              <a:t> est 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b="1" dirty="0"/>
              <a:t>langage</a:t>
            </a:r>
            <a:r>
              <a:rPr lang="fr-FR" dirty="0"/>
              <a:t> informatique de </a:t>
            </a:r>
            <a:r>
              <a:rPr lang="fr-FR" b="1" dirty="0"/>
              <a:t>balisage générique</a:t>
            </a:r>
            <a:endParaRPr lang="fr-FR" dirty="0" smtClean="0"/>
          </a:p>
          <a:p>
            <a:pPr lvl="1"/>
            <a:r>
              <a:rPr lang="fr-FR" dirty="0" smtClean="0"/>
              <a:t>Technologie </a:t>
            </a:r>
            <a:r>
              <a:rPr lang="fr-FR" dirty="0"/>
              <a:t>maintenant âgée de plus de 10 </a:t>
            </a:r>
            <a:r>
              <a:rPr lang="fr-FR" dirty="0" smtClean="0"/>
              <a:t>ans</a:t>
            </a:r>
          </a:p>
          <a:p>
            <a:r>
              <a:rPr lang="fr-FR" b="1" dirty="0" smtClean="0"/>
              <a:t>langage </a:t>
            </a:r>
            <a:r>
              <a:rPr lang="fr-FR" b="1" dirty="0"/>
              <a:t>de description</a:t>
            </a:r>
            <a:r>
              <a:rPr lang="fr-FR" dirty="0"/>
              <a:t> </a:t>
            </a:r>
            <a:endParaRPr lang="fr-FR" dirty="0" smtClean="0"/>
          </a:p>
          <a:p>
            <a:pPr lvl="1"/>
            <a:r>
              <a:rPr lang="fr-FR" dirty="0" smtClean="0"/>
              <a:t>Permet de décrire </a:t>
            </a:r>
            <a:r>
              <a:rPr lang="fr-FR" dirty="0"/>
              <a:t>et structurer un ensemble de données selon </a:t>
            </a:r>
            <a:r>
              <a:rPr lang="fr-FR" dirty="0" smtClean="0"/>
              <a:t>des </a:t>
            </a:r>
            <a:r>
              <a:rPr lang="fr-FR" dirty="0"/>
              <a:t>règles et des contraintes </a:t>
            </a:r>
            <a:r>
              <a:rPr lang="fr-FR" dirty="0" smtClean="0"/>
              <a:t>prédéfinies</a:t>
            </a:r>
          </a:p>
          <a:p>
            <a:pPr lvl="1"/>
            <a:r>
              <a:rPr lang="fr-FR" dirty="0"/>
              <a:t>Exemples</a:t>
            </a:r>
          </a:p>
          <a:p>
            <a:pPr lvl="2"/>
            <a:r>
              <a:rPr lang="fr-FR" dirty="0"/>
              <a:t>SGML, </a:t>
            </a:r>
            <a:r>
              <a:rPr lang="fr-FR" b="1" dirty="0"/>
              <a:t>XML</a:t>
            </a:r>
            <a:r>
              <a:rPr lang="fr-FR" dirty="0"/>
              <a:t> et </a:t>
            </a:r>
            <a:r>
              <a:rPr lang="fr-FR" dirty="0" smtClean="0"/>
              <a:t>HTML</a:t>
            </a:r>
          </a:p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décrire </a:t>
            </a:r>
            <a:r>
              <a:rPr lang="fr-FR" dirty="0"/>
              <a:t>l'ensemble des livres d'une bibliothèque, 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liste des chansons d'un CD, </a:t>
            </a:r>
            <a:r>
              <a:rPr lang="fr-FR" dirty="0" err="1" smtClean="0"/>
              <a:t>etc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ISET Sousse - </a:t>
            </a:r>
            <a:r>
              <a:rPr lang="fr-FR" dirty="0" err="1" smtClean="0"/>
              <a:t>B.Seddik</a:t>
            </a:r>
            <a:r>
              <a:rPr lang="fr-FR" dirty="0" smtClean="0"/>
              <a:t> - Dev Web 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7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L'attribut genre de la balise </a:t>
            </a:r>
            <a:r>
              <a:rPr lang="fr-FR" b="1" dirty="0"/>
              <a:t>&lt;personne&gt;</a:t>
            </a:r>
            <a:r>
              <a:rPr lang="fr-FR" dirty="0"/>
              <a:t> est, ici, défini comme étant un choix imposé entre </a:t>
            </a:r>
            <a:r>
              <a:rPr lang="fr-FR" b="1" dirty="0"/>
              <a:t>"H" </a:t>
            </a:r>
            <a:r>
              <a:rPr lang="fr-FR" dirty="0"/>
              <a:t>et </a:t>
            </a:r>
            <a:r>
              <a:rPr lang="fr-FR" b="1" dirty="0"/>
              <a:t>"F"</a:t>
            </a:r>
          </a:p>
          <a:p>
            <a:pPr lvl="1"/>
            <a:r>
              <a:rPr lang="fr-FR" dirty="0"/>
              <a:t>Les valeurs possibles sont séparées par des caractères '|'</a:t>
            </a:r>
          </a:p>
          <a:p>
            <a:pPr lvl="1"/>
            <a:r>
              <a:rPr lang="fr-FR" dirty="0"/>
              <a:t>Cet attribut n'étant pas indiqué comme obligatoire, s'il n'est pas précisé alors il prendra par défaut la valeur "H"   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20</a:t>
            </a:fld>
            <a:endParaRPr lang="fr-F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5572"/>
            <a:ext cx="5172224" cy="1709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75656" y="4217144"/>
            <a:ext cx="5688632" cy="28803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&lt;nom&gt;, &lt;</a:t>
            </a:r>
            <a:r>
              <a:rPr lang="fr-FR" dirty="0" err="1"/>
              <a:t>prenom</a:t>
            </a:r>
            <a:r>
              <a:rPr lang="fr-FR" dirty="0"/>
              <a:t>&gt; et &lt;publication&gt; sont des éléments qui peuvent contenir du texte comme l'indique #PCDATA.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21</a:t>
            </a:fld>
            <a:endParaRPr lang="fr-FR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5572"/>
            <a:ext cx="5172224" cy="1709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75656" y="4441676"/>
            <a:ext cx="5688632" cy="28803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4.16667E-6 0.088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langage</a:t>
            </a:r>
            <a:r>
              <a:rPr lang="en-US" b="1" dirty="0"/>
              <a:t> de balisage</a:t>
            </a:r>
          </a:p>
          <a:p>
            <a:pPr lvl="1"/>
            <a:r>
              <a:rPr lang="fr-FR" dirty="0"/>
              <a:t>un langage qui s'écrit grâce à des </a:t>
            </a:r>
            <a:r>
              <a:rPr lang="fr-FR" b="1" dirty="0" smtClean="0"/>
              <a:t>balises</a:t>
            </a:r>
            <a:endParaRPr lang="fr-FR" dirty="0" smtClean="0"/>
          </a:p>
          <a:p>
            <a:pPr lvl="1"/>
            <a:r>
              <a:rPr lang="fr-FR" dirty="0" smtClean="0"/>
              <a:t>permettent </a:t>
            </a:r>
            <a:r>
              <a:rPr lang="fr-FR" dirty="0"/>
              <a:t>de structurer de manière hiérarchisée et organisée les données d'un </a:t>
            </a:r>
            <a:r>
              <a:rPr lang="fr-FR" dirty="0" smtClean="0"/>
              <a:t>document</a:t>
            </a:r>
          </a:p>
          <a:p>
            <a:r>
              <a:rPr lang="fr-FR" b="1" dirty="0" smtClean="0"/>
              <a:t>Langage générique</a:t>
            </a:r>
          </a:p>
          <a:p>
            <a:pPr lvl="1"/>
            <a:r>
              <a:rPr lang="fr-FR" dirty="0" smtClean="0"/>
              <a:t>Nous </a:t>
            </a:r>
            <a:r>
              <a:rPr lang="fr-FR" dirty="0"/>
              <a:t>allons pouvoir créer nos propres </a:t>
            </a:r>
            <a:r>
              <a:rPr lang="fr-FR" dirty="0" smtClean="0"/>
              <a:t>balises</a:t>
            </a:r>
          </a:p>
          <a:p>
            <a:pPr lvl="1"/>
            <a:r>
              <a:rPr lang="fr-FR" dirty="0" smtClean="0"/>
              <a:t>Nous </a:t>
            </a:r>
            <a:r>
              <a:rPr lang="fr-FR" dirty="0"/>
              <a:t>ne sommes pas obligés d'utiliser un ensemble de balises existantes comme c'est par exemple le cas en HTML</a:t>
            </a:r>
            <a:endParaRPr lang="fr-FR" dirty="0" smtClean="0"/>
          </a:p>
          <a:p>
            <a:pPr marL="114300" indent="0" algn="just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fr-FR" i="1" dirty="0"/>
              <a:t>le </a:t>
            </a:r>
            <a:r>
              <a:rPr lang="fr-FR" b="1" i="1" dirty="0"/>
              <a:t>langage XML </a:t>
            </a:r>
            <a:r>
              <a:rPr lang="fr-FR" i="1" dirty="0"/>
              <a:t>est un langage qui permet de décrire des données à l'aide de </a:t>
            </a:r>
            <a:r>
              <a:rPr lang="fr-FR" b="1" i="1" dirty="0"/>
              <a:t>balises</a:t>
            </a:r>
            <a:r>
              <a:rPr lang="fr-FR" i="1" dirty="0"/>
              <a:t> et de règles que l'on peut personnaliser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5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généralisation du XML permet, entre autres:  </a:t>
            </a:r>
          </a:p>
          <a:p>
            <a:pPr lvl="1"/>
            <a:r>
              <a:rPr lang="fr-FR" dirty="0" smtClean="0"/>
              <a:t>D'échanger </a:t>
            </a:r>
            <a:r>
              <a:rPr lang="fr-FR" dirty="0"/>
              <a:t>des informations entre diverses applications (ex: </a:t>
            </a:r>
            <a:r>
              <a:rPr lang="fr-FR" dirty="0" smtClean="0"/>
              <a:t>SOAP: </a:t>
            </a:r>
            <a:r>
              <a:rPr lang="en-US" i="1" dirty="0"/>
              <a:t>Simple Object Access Protocol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protocole</a:t>
            </a:r>
            <a:r>
              <a:rPr lang="fr-FR" dirty="0"/>
              <a:t> orienté objet bâti sur </a:t>
            </a:r>
            <a:r>
              <a:rPr lang="fr-FR" dirty="0" smtClean="0">
                <a:hlinkClick r:id="rId2" tooltip="Extensible markup language"/>
              </a:rPr>
              <a:t>XML</a:t>
            </a:r>
            <a:endParaRPr lang="fr-FR" dirty="0" smtClean="0"/>
          </a:p>
          <a:p>
            <a:pPr lvl="2"/>
            <a:r>
              <a:rPr lang="fr-FR" dirty="0" smtClean="0"/>
              <a:t>permet </a:t>
            </a:r>
            <a:r>
              <a:rPr lang="fr-FR" dirty="0"/>
              <a:t>la transmission de </a:t>
            </a:r>
            <a:r>
              <a:rPr lang="fr-FR" dirty="0">
                <a:hlinkClick r:id="rId3" tooltip="Message"/>
              </a:rPr>
              <a:t>messages</a:t>
            </a:r>
            <a:r>
              <a:rPr lang="fr-FR" dirty="0"/>
              <a:t> entre objets </a:t>
            </a:r>
            <a:r>
              <a:rPr lang="fr-FR" dirty="0" smtClean="0"/>
              <a:t>distants: autorise </a:t>
            </a:r>
            <a:r>
              <a:rPr lang="fr-FR" dirty="0"/>
              <a:t>un objet à invoquer des méthodes d'objets physiquement situés sur un autre </a:t>
            </a:r>
            <a:r>
              <a:rPr lang="fr-FR" dirty="0" smtClean="0">
                <a:hlinkClick r:id="rId4" tooltip="Serveur informatique"/>
              </a:rPr>
              <a:t>serveur</a:t>
            </a:r>
            <a:endParaRPr lang="fr-FR" dirty="0" smtClean="0"/>
          </a:p>
          <a:p>
            <a:pPr lvl="1"/>
            <a:r>
              <a:rPr lang="fr-FR" dirty="0" smtClean="0"/>
              <a:t>De  </a:t>
            </a:r>
            <a:r>
              <a:rPr lang="fr-FR" dirty="0"/>
              <a:t>générer,  à  partir  d'une  seule  source  XML,  des  documents  (HTML  par  exemple) </a:t>
            </a:r>
            <a:r>
              <a:rPr lang="fr-FR" dirty="0" smtClean="0"/>
              <a:t> ayant </a:t>
            </a:r>
            <a:r>
              <a:rPr lang="fr-FR" dirty="0"/>
              <a:t>différents aspects selon </a:t>
            </a:r>
            <a:r>
              <a:rPr lang="fr-FR" dirty="0" smtClean="0"/>
              <a:t>l'utilisateur</a:t>
            </a:r>
          </a:p>
          <a:p>
            <a:pPr lvl="1"/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9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Composition d’un document XML</a:t>
            </a:r>
            <a:endParaRPr lang="en-US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0"/>
            <a:ext cx="4834880" cy="40005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Un </a:t>
            </a:r>
            <a:r>
              <a:rPr lang="fr-FR" dirty="0"/>
              <a:t>document XML </a:t>
            </a:r>
            <a:r>
              <a:rPr lang="fr-FR" dirty="0" smtClean="0"/>
              <a:t>commence par </a:t>
            </a:r>
            <a:r>
              <a:rPr lang="fr-FR" b="1" dirty="0"/>
              <a:t>&lt;?</a:t>
            </a:r>
            <a:r>
              <a:rPr lang="fr-FR" b="1" dirty="0" err="1"/>
              <a:t>xml</a:t>
            </a:r>
            <a:r>
              <a:rPr lang="fr-FR" b="1" dirty="0"/>
              <a:t> </a:t>
            </a:r>
            <a:r>
              <a:rPr lang="fr-FR" dirty="0"/>
              <a:t>afin  de  préciser  qu'il  s'agit  en  effet  d'un  document  </a:t>
            </a:r>
            <a:r>
              <a:rPr lang="fr-FR" dirty="0" smtClean="0"/>
              <a:t>XML</a:t>
            </a:r>
          </a:p>
          <a:p>
            <a:pPr lvl="1"/>
            <a:r>
              <a:rPr lang="fr-FR" dirty="0" smtClean="0"/>
              <a:t>Cette  </a:t>
            </a:r>
            <a:r>
              <a:rPr lang="fr-FR" dirty="0"/>
              <a:t>ligne  </a:t>
            </a:r>
            <a:r>
              <a:rPr lang="fr-FR" dirty="0" smtClean="0"/>
              <a:t>terminera </a:t>
            </a:r>
            <a:r>
              <a:rPr lang="fr-FR" dirty="0"/>
              <a:t>par </a:t>
            </a:r>
            <a:r>
              <a:rPr lang="fr-FR" b="1" dirty="0" smtClean="0"/>
              <a:t>?&gt;</a:t>
            </a:r>
            <a:r>
              <a:rPr lang="fr-FR" dirty="0" smtClean="0"/>
              <a:t>  </a:t>
            </a:r>
            <a:endParaRPr lang="fr-FR" dirty="0"/>
          </a:p>
          <a:p>
            <a:r>
              <a:rPr lang="fr-FR" dirty="0" smtClean="0"/>
              <a:t>Balises  délimitées  </a:t>
            </a:r>
            <a:r>
              <a:rPr lang="fr-FR" dirty="0"/>
              <a:t>par  les  </a:t>
            </a:r>
            <a:r>
              <a:rPr lang="fr-FR" dirty="0" err="1"/>
              <a:t>caratères</a:t>
            </a:r>
            <a:r>
              <a:rPr lang="fr-FR" dirty="0"/>
              <a:t>  "inférieur"  '</a:t>
            </a:r>
            <a:r>
              <a:rPr lang="fr-FR" b="1" dirty="0"/>
              <a:t>&lt;</a:t>
            </a:r>
            <a:r>
              <a:rPr lang="fr-FR" dirty="0"/>
              <a:t>'  et  "supérieur"  </a:t>
            </a:r>
            <a:r>
              <a:rPr lang="fr-FR" dirty="0" smtClean="0"/>
              <a:t>'</a:t>
            </a:r>
            <a:r>
              <a:rPr lang="fr-FR" b="1" dirty="0" smtClean="0"/>
              <a:t>&gt;</a:t>
            </a:r>
            <a:r>
              <a:rPr lang="fr-FR" dirty="0" smtClean="0"/>
              <a:t>'</a:t>
            </a:r>
          </a:p>
          <a:p>
            <a:pPr lvl="1"/>
            <a:r>
              <a:rPr lang="fr-FR" dirty="0" smtClean="0"/>
              <a:t>peuvent </a:t>
            </a:r>
            <a:r>
              <a:rPr lang="fr-FR" dirty="0"/>
              <a:t>éventuellement contenir des attributs et/ou englober du texte </a:t>
            </a:r>
            <a:r>
              <a:rPr lang="fr-FR" dirty="0" smtClean="0"/>
              <a:t>libre</a:t>
            </a:r>
            <a:endParaRPr lang="fr-FR" dirty="0"/>
          </a:p>
          <a:p>
            <a:r>
              <a:rPr lang="fr-FR" dirty="0"/>
              <a:t>En  HTML,  toutes  les  balises  sont  définies.  En  XML  il  n'existe aucune  balise  </a:t>
            </a:r>
            <a:r>
              <a:rPr lang="fr-FR" dirty="0" smtClean="0"/>
              <a:t>prédéfinie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à nous de les définir ainsi que les attributs. 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5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/>
          <a:stretch/>
        </p:blipFill>
        <p:spPr bwMode="auto">
          <a:xfrm>
            <a:off x="5168900" y="1561356"/>
            <a:ext cx="3051175" cy="319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4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smtClean="0"/>
              <a:t>Règles construction fichier </a:t>
            </a:r>
            <a:r>
              <a:rPr lang="fr-FR" sz="4400" dirty="0"/>
              <a:t>XML </a:t>
            </a:r>
            <a:endParaRPr lang="en-US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Règles  </a:t>
            </a:r>
            <a:r>
              <a:rPr lang="fr-FR" dirty="0"/>
              <a:t>à  respecter  lorsque  l'on  construit  </a:t>
            </a:r>
            <a:r>
              <a:rPr lang="fr-FR" dirty="0" smtClean="0"/>
              <a:t>un document </a:t>
            </a:r>
            <a:r>
              <a:rPr lang="fr-FR" dirty="0"/>
              <a:t>XML:  </a:t>
            </a:r>
          </a:p>
          <a:p>
            <a:pPr lvl="1"/>
            <a:r>
              <a:rPr lang="fr-FR" dirty="0" smtClean="0"/>
              <a:t>Le    </a:t>
            </a:r>
            <a:r>
              <a:rPr lang="fr-FR" dirty="0"/>
              <a:t>document     doit   </a:t>
            </a:r>
            <a:r>
              <a:rPr lang="fr-FR" dirty="0" smtClean="0"/>
              <a:t>commencer       </a:t>
            </a:r>
            <a:r>
              <a:rPr lang="fr-FR" dirty="0"/>
              <a:t>par   une    ligne  </a:t>
            </a:r>
            <a:r>
              <a:rPr lang="fr-FR" dirty="0" smtClean="0"/>
              <a:t> déclarative </a:t>
            </a:r>
            <a:r>
              <a:rPr lang="fr-FR" b="1" dirty="0"/>
              <a:t>&lt;?</a:t>
            </a:r>
            <a:r>
              <a:rPr lang="fr-FR" b="1" dirty="0" err="1"/>
              <a:t>xml</a:t>
            </a:r>
            <a:r>
              <a:rPr lang="fr-FR" b="1" dirty="0"/>
              <a:t>  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document doit être </a:t>
            </a:r>
            <a:r>
              <a:rPr lang="fr-FR" b="1" dirty="0"/>
              <a:t>bien-formé</a:t>
            </a:r>
            <a:r>
              <a:rPr lang="fr-FR" dirty="0"/>
              <a:t>  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document doit être valide (si des règles de validation ont été définies</a:t>
            </a:r>
            <a:r>
              <a:rPr lang="fr-FR" dirty="0" smtClean="0"/>
              <a:t>)</a:t>
            </a:r>
          </a:p>
          <a:p>
            <a:r>
              <a:rPr lang="fr-FR" b="1" dirty="0" smtClean="0"/>
              <a:t>Noms des balises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balises peuvent être en majuscules ou minuscules (voire un mix) </a:t>
            </a:r>
            <a:endParaRPr lang="fr-FR" dirty="0" smtClean="0"/>
          </a:p>
          <a:p>
            <a:pPr lvl="2"/>
            <a:r>
              <a:rPr lang="fr-FR" dirty="0" smtClean="0"/>
              <a:t>mais </a:t>
            </a:r>
            <a:r>
              <a:rPr lang="fr-FR" dirty="0"/>
              <a:t>sont, </a:t>
            </a:r>
            <a:r>
              <a:rPr lang="fr-FR" dirty="0" smtClean="0"/>
              <a:t>dans la </a:t>
            </a:r>
            <a:r>
              <a:rPr lang="fr-FR" dirty="0"/>
              <a:t>plupart des normes, en </a:t>
            </a:r>
            <a:r>
              <a:rPr lang="fr-FR" dirty="0" smtClean="0"/>
              <a:t>minuscules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noms des balises ne doivent pas commencer par "</a:t>
            </a:r>
            <a:r>
              <a:rPr lang="fr-FR" dirty="0" err="1"/>
              <a:t>xml</a:t>
            </a:r>
            <a:r>
              <a:rPr lang="fr-FR" dirty="0"/>
              <a:t>"  </a:t>
            </a:r>
            <a:endParaRPr lang="en-US" dirty="0"/>
          </a:p>
          <a:p>
            <a:pPr lvl="1"/>
            <a:r>
              <a:rPr lang="fr-FR" dirty="0" smtClean="0"/>
              <a:t>Les  </a:t>
            </a:r>
            <a:r>
              <a:rPr lang="fr-FR" dirty="0"/>
              <a:t>noms  des  balises  doivent  commencer  par  une  lettre  ou  "_",  </a:t>
            </a:r>
            <a:endParaRPr lang="fr-FR" dirty="0" smtClean="0"/>
          </a:p>
          <a:p>
            <a:pPr lvl="2"/>
            <a:r>
              <a:rPr lang="fr-FR" dirty="0" smtClean="0"/>
              <a:t>les  </a:t>
            </a:r>
            <a:r>
              <a:rPr lang="fr-FR" dirty="0"/>
              <a:t>caractères  </a:t>
            </a:r>
            <a:r>
              <a:rPr lang="fr-FR" dirty="0" smtClean="0"/>
              <a:t>suivants </a:t>
            </a:r>
            <a:r>
              <a:rPr lang="fr-FR" dirty="0"/>
              <a:t>peuvent être </a:t>
            </a:r>
            <a:r>
              <a:rPr lang="fr-FR" dirty="0" smtClean="0"/>
              <a:t>des </a:t>
            </a:r>
            <a:r>
              <a:rPr lang="fr-FR" dirty="0"/>
              <a:t>chiffres, </a:t>
            </a:r>
            <a:r>
              <a:rPr lang="fr-FR" dirty="0" smtClean="0"/>
              <a:t>des </a:t>
            </a:r>
            <a:r>
              <a:rPr lang="fr-FR" dirty="0"/>
              <a:t>lettres, </a:t>
            </a:r>
            <a:r>
              <a:rPr lang="fr-FR" dirty="0" smtClean="0"/>
              <a:t>"_", "." ou "-"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7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Ducument</a:t>
            </a:r>
            <a:r>
              <a:rPr lang="en-US" dirty="0" smtClean="0"/>
              <a:t> XML </a:t>
            </a:r>
            <a:r>
              <a:rPr lang="en-US" b="1" dirty="0" err="1"/>
              <a:t>bien-formé</a:t>
            </a:r>
            <a:r>
              <a:rPr lang="en-US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Il ne doit exister qu'une seule balise racine, </a:t>
            </a:r>
            <a:r>
              <a:rPr lang="fr-FR" dirty="0" smtClean="0"/>
              <a:t>son </a:t>
            </a:r>
            <a:r>
              <a:rPr lang="fr-FR" dirty="0"/>
              <a:t>nom est laissé </a:t>
            </a:r>
            <a:r>
              <a:rPr lang="fr-FR" dirty="0" smtClean="0"/>
              <a:t>libre</a:t>
            </a:r>
          </a:p>
          <a:p>
            <a:pPr lvl="1"/>
            <a:r>
              <a:rPr lang="fr-FR" dirty="0" smtClean="0"/>
              <a:t>si  </a:t>
            </a:r>
            <a:r>
              <a:rPr lang="fr-FR" dirty="0"/>
              <a:t>l'on  choisi  "</a:t>
            </a:r>
            <a:r>
              <a:rPr lang="fr-FR" b="1" dirty="0" err="1"/>
              <a:t>baliseracine</a:t>
            </a:r>
            <a:r>
              <a:rPr lang="fr-FR" dirty="0"/>
              <a:t>"  comme  balise  racine  </a:t>
            </a:r>
            <a:endParaRPr lang="fr-FR" dirty="0" smtClean="0"/>
          </a:p>
          <a:p>
            <a:pPr lvl="1"/>
            <a:r>
              <a:rPr lang="fr-FR" dirty="0" smtClean="0"/>
              <a:t>alors  </a:t>
            </a:r>
            <a:r>
              <a:rPr lang="fr-FR" dirty="0"/>
              <a:t>l'ensemble  des  balises  du  </a:t>
            </a:r>
            <a:r>
              <a:rPr lang="fr-FR" dirty="0" smtClean="0"/>
              <a:t>document </a:t>
            </a:r>
            <a:r>
              <a:rPr lang="fr-FR" dirty="0"/>
              <a:t>doit être compris entre </a:t>
            </a:r>
            <a:r>
              <a:rPr lang="fr-FR" b="1" dirty="0"/>
              <a:t>&lt;</a:t>
            </a:r>
            <a:r>
              <a:rPr lang="fr-FR" b="1" dirty="0" err="1"/>
              <a:t>baliseracine</a:t>
            </a:r>
            <a:r>
              <a:rPr lang="fr-FR" b="1" dirty="0"/>
              <a:t>&gt; </a:t>
            </a:r>
            <a:r>
              <a:rPr lang="fr-FR" dirty="0"/>
              <a:t>et </a:t>
            </a:r>
            <a:r>
              <a:rPr lang="fr-FR" b="1" dirty="0"/>
              <a:t>&lt;/</a:t>
            </a:r>
            <a:r>
              <a:rPr lang="fr-FR" b="1" dirty="0" err="1"/>
              <a:t>baliseracine</a:t>
            </a:r>
            <a:r>
              <a:rPr lang="fr-FR" b="1" dirty="0"/>
              <a:t>&gt;  </a:t>
            </a:r>
          </a:p>
          <a:p>
            <a:r>
              <a:rPr lang="fr-FR" dirty="0" smtClean="0"/>
              <a:t>Toute </a:t>
            </a:r>
            <a:r>
              <a:rPr lang="fr-FR" dirty="0"/>
              <a:t>balise ouverte doit être  fermée </a:t>
            </a:r>
            <a:endParaRPr lang="fr-FR" dirty="0" smtClean="0"/>
          </a:p>
          <a:p>
            <a:pPr lvl="1"/>
            <a:r>
              <a:rPr lang="fr-FR" b="1" dirty="0" smtClean="0"/>
              <a:t>&lt;</a:t>
            </a:r>
            <a:r>
              <a:rPr lang="fr-FR" b="1" dirty="0"/>
              <a:t>balise&gt; </a:t>
            </a:r>
            <a:r>
              <a:rPr lang="fr-FR" dirty="0"/>
              <a:t>doit être associé </a:t>
            </a:r>
            <a:r>
              <a:rPr lang="fr-FR" b="1" dirty="0"/>
              <a:t>&lt;/balise</a:t>
            </a:r>
            <a:r>
              <a:rPr lang="fr-FR" b="1" dirty="0" smtClean="0"/>
              <a:t>&gt;</a:t>
            </a:r>
          </a:p>
          <a:p>
            <a:pPr lvl="1"/>
            <a:r>
              <a:rPr lang="fr-FR" dirty="0" smtClean="0"/>
              <a:t>Si une  </a:t>
            </a:r>
            <a:r>
              <a:rPr lang="fr-FR" dirty="0"/>
              <a:t>balise  est  vide  (i.e. n'englobe  pas de  texte) alors elle pourra être simplifiée  </a:t>
            </a:r>
            <a:r>
              <a:rPr lang="fr-FR" dirty="0" smtClean="0"/>
              <a:t>en une </a:t>
            </a:r>
            <a:r>
              <a:rPr lang="fr-FR" dirty="0"/>
              <a:t>balise auto-fermante et s'écrira </a:t>
            </a:r>
            <a:r>
              <a:rPr lang="fr-FR" b="1" dirty="0"/>
              <a:t>&lt;balise /&gt;  </a:t>
            </a:r>
          </a:p>
          <a:p>
            <a:r>
              <a:rPr lang="fr-FR" dirty="0" smtClean="0"/>
              <a:t>Les </a:t>
            </a:r>
            <a:r>
              <a:rPr lang="fr-FR" dirty="0"/>
              <a:t>balises doivent-être </a:t>
            </a:r>
            <a:r>
              <a:rPr lang="fr-FR" b="1" dirty="0"/>
              <a:t>imbriquées</a:t>
            </a:r>
            <a:r>
              <a:rPr lang="fr-FR" dirty="0"/>
              <a:t> les unes dans les autres </a:t>
            </a:r>
            <a:endParaRPr lang="fr-FR" dirty="0" smtClean="0"/>
          </a:p>
          <a:p>
            <a:pPr lvl="1"/>
            <a:r>
              <a:rPr lang="fr-FR" dirty="0" smtClean="0"/>
              <a:t>une </a:t>
            </a:r>
            <a:r>
              <a:rPr lang="fr-FR" dirty="0"/>
              <a:t>balise ouverte  </a:t>
            </a:r>
            <a:r>
              <a:rPr lang="fr-FR" dirty="0" smtClean="0"/>
              <a:t>ne  </a:t>
            </a:r>
            <a:r>
              <a:rPr lang="fr-FR" dirty="0"/>
              <a:t>peut  pas  être  fermée  tant  que  toutes  les  balises  incluses  dedans  n'ont  pas  été  </a:t>
            </a:r>
            <a:r>
              <a:rPr lang="fr-FR" dirty="0" smtClean="0"/>
              <a:t>fermées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6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XML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arbre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l'arbre correspondant </a:t>
            </a:r>
            <a:r>
              <a:rPr lang="fr-FR" dirty="0" smtClean="0"/>
              <a:t>au document </a:t>
            </a:r>
            <a:r>
              <a:rPr lang="fr-FR" dirty="0"/>
              <a:t>donné en exemple est le suivant</a:t>
            </a:r>
            <a:r>
              <a:rPr lang="fr-FR" dirty="0"/>
              <a:t> 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ISET Sousse - B.Seddik - Dev Web 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8</a:t>
            </a:fld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00920"/>
            <a:ext cx="5020585" cy="260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0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 smtClean="0"/>
              <a:t>attributs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valeurs des attributs doivent être précisés, au choix, entre guillemets </a:t>
            </a:r>
            <a:r>
              <a:rPr lang="fr-FR" b="1" dirty="0"/>
              <a:t>"</a:t>
            </a:r>
            <a:r>
              <a:rPr lang="fr-FR" dirty="0"/>
              <a:t> ou </a:t>
            </a:r>
            <a:r>
              <a:rPr lang="fr-FR" dirty="0" smtClean="0"/>
              <a:t>entre apostrophes </a:t>
            </a:r>
            <a:r>
              <a:rPr lang="fr-FR" b="1" dirty="0" smtClean="0"/>
              <a:t>‘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pPr marL="342900" lvl="1">
              <a:buClr>
                <a:schemeClr val="accent1"/>
              </a:buClr>
            </a:pPr>
            <a:r>
              <a:rPr lang="fr-FR" dirty="0" smtClean="0"/>
              <a:t>Une </a:t>
            </a:r>
            <a:r>
              <a:rPr lang="fr-FR" dirty="0"/>
              <a:t>valeur précisée entre </a:t>
            </a:r>
            <a:r>
              <a:rPr lang="fr-FR" b="1" dirty="0"/>
              <a:t>apostrophes</a:t>
            </a:r>
            <a:r>
              <a:rPr lang="fr-FR" dirty="0"/>
              <a:t> peut contenir des </a:t>
            </a:r>
            <a:r>
              <a:rPr lang="fr-FR" b="1" dirty="0" smtClean="0"/>
              <a:t>guillemets</a:t>
            </a:r>
            <a:r>
              <a:rPr lang="fr-FR" dirty="0"/>
              <a:t>:</a:t>
            </a:r>
            <a:r>
              <a:rPr lang="fr-FR" dirty="0" smtClean="0"/>
              <a:t> </a:t>
            </a:r>
            <a:r>
              <a:rPr lang="fr-FR" dirty="0"/>
              <a:t>' …"…" … '</a:t>
            </a:r>
          </a:p>
          <a:p>
            <a:r>
              <a:rPr lang="fr-FR" dirty="0" smtClean="0"/>
              <a:t>Une valeur précisée </a:t>
            </a:r>
            <a:r>
              <a:rPr lang="fr-FR" dirty="0"/>
              <a:t>entre </a:t>
            </a:r>
            <a:r>
              <a:rPr lang="fr-FR" b="1" dirty="0"/>
              <a:t>guillemets</a:t>
            </a:r>
            <a:r>
              <a:rPr lang="fr-FR" dirty="0"/>
              <a:t> peut contenir des </a:t>
            </a:r>
            <a:r>
              <a:rPr lang="fr-FR" b="1" dirty="0"/>
              <a:t>apostrophes</a:t>
            </a:r>
            <a:r>
              <a:rPr lang="fr-FR" dirty="0"/>
              <a:t> </a:t>
            </a:r>
            <a:r>
              <a:rPr lang="fr-FR" dirty="0" smtClean="0"/>
              <a:t>: "…' </a:t>
            </a:r>
            <a:r>
              <a:rPr lang="fr-FR" dirty="0"/>
              <a:t>… ' </a:t>
            </a:r>
            <a:r>
              <a:rPr lang="fr-FR" dirty="0" smtClean="0"/>
              <a:t>…"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ISET Sousse - </a:t>
            </a:r>
            <a:r>
              <a:rPr lang="fr-FR" dirty="0" err="1" smtClean="0"/>
              <a:t>B.Seddik</a:t>
            </a:r>
            <a:r>
              <a:rPr lang="fr-FR" dirty="0" smtClean="0"/>
              <a:t> - Dev Web 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5FCB-0159-4F81-83AE-67C33C270F12}" type="slidenum">
              <a:rPr lang="fr-FR" smtClean="0"/>
              <a:t>9</a:t>
            </a:fld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5412"/>
            <a:ext cx="3476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13684"/>
            <a:ext cx="46386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5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3088</TotalTime>
  <Words>1071</Words>
  <Application>Microsoft Office PowerPoint</Application>
  <PresentationFormat>Affichage à l'écran (16:10)</PresentationFormat>
  <Paragraphs>164</Paragraphs>
  <Slides>21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Contiguïté</vt:lpstr>
      <vt:lpstr>Langage XML</vt:lpstr>
      <vt:lpstr>XML: Introduction</vt:lpstr>
      <vt:lpstr>Présentation PowerPoint</vt:lpstr>
      <vt:lpstr>Présentation PowerPoint</vt:lpstr>
      <vt:lpstr>Composition d’un document XML</vt:lpstr>
      <vt:lpstr>Règles construction fichier XML </vt:lpstr>
      <vt:lpstr>Ducument XML bien-formé </vt:lpstr>
      <vt:lpstr>Documents XML comme arbre</vt:lpstr>
      <vt:lpstr>Les attributs</vt:lpstr>
      <vt:lpstr>Texte ou attribut </vt:lpstr>
      <vt:lpstr>Les commentaires </vt:lpstr>
      <vt:lpstr>Document valide</vt:lpstr>
      <vt:lpstr>Présentation PowerPoint</vt:lpstr>
      <vt:lpstr>Vérifier la validité</vt:lpstr>
      <vt:lpstr>DTD: Un exemple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SAGE LAB.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Bassem</dc:creator>
  <cp:lastModifiedBy>Bassem</cp:lastModifiedBy>
  <cp:revision>551</cp:revision>
  <dcterms:created xsi:type="dcterms:W3CDTF">2018-04-01T20:49:42Z</dcterms:created>
  <dcterms:modified xsi:type="dcterms:W3CDTF">2018-05-23T05:37:53Z</dcterms:modified>
</cp:coreProperties>
</file>