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8"/>
  </p:notesMasterIdLst>
  <p:handoutMasterIdLst>
    <p:handoutMasterId r:id="rId99"/>
  </p:handoutMasterIdLst>
  <p:sldIdLst>
    <p:sldId id="256" r:id="rId2"/>
    <p:sldId id="319" r:id="rId3"/>
    <p:sldId id="320" r:id="rId4"/>
    <p:sldId id="289" r:id="rId5"/>
    <p:sldId id="271" r:id="rId6"/>
    <p:sldId id="301" r:id="rId7"/>
    <p:sldId id="284" r:id="rId8"/>
    <p:sldId id="283" r:id="rId9"/>
    <p:sldId id="302" r:id="rId10"/>
    <p:sldId id="285" r:id="rId11"/>
    <p:sldId id="303" r:id="rId12"/>
    <p:sldId id="304" r:id="rId13"/>
    <p:sldId id="305" r:id="rId14"/>
    <p:sldId id="286" r:id="rId15"/>
    <p:sldId id="287" r:id="rId16"/>
    <p:sldId id="288" r:id="rId17"/>
    <p:sldId id="290" r:id="rId18"/>
    <p:sldId id="316" r:id="rId19"/>
    <p:sldId id="306" r:id="rId20"/>
    <p:sldId id="257" r:id="rId21"/>
    <p:sldId id="258" r:id="rId22"/>
    <p:sldId id="259" r:id="rId23"/>
    <p:sldId id="260" r:id="rId24"/>
    <p:sldId id="261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318" r:id="rId33"/>
    <p:sldId id="273" r:id="rId34"/>
    <p:sldId id="274" r:id="rId35"/>
    <p:sldId id="275" r:id="rId36"/>
    <p:sldId id="276" r:id="rId37"/>
    <p:sldId id="277" r:id="rId38"/>
    <p:sldId id="291" r:id="rId39"/>
    <p:sldId id="280" r:id="rId40"/>
    <p:sldId id="281" r:id="rId41"/>
    <p:sldId id="279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17" r:id="rId68"/>
    <p:sldId id="307" r:id="rId69"/>
    <p:sldId id="308" r:id="rId70"/>
    <p:sldId id="309" r:id="rId71"/>
    <p:sldId id="348" r:id="rId72"/>
    <p:sldId id="349" r:id="rId73"/>
    <p:sldId id="350" r:id="rId74"/>
    <p:sldId id="351" r:id="rId75"/>
    <p:sldId id="314" r:id="rId76"/>
    <p:sldId id="315" r:id="rId77"/>
    <p:sldId id="352" r:id="rId78"/>
    <p:sldId id="353" r:id="rId79"/>
    <p:sldId id="354" r:id="rId80"/>
    <p:sldId id="355" r:id="rId81"/>
    <p:sldId id="356" r:id="rId82"/>
    <p:sldId id="311" r:id="rId83"/>
    <p:sldId id="310" r:id="rId84"/>
    <p:sldId id="312" r:id="rId85"/>
    <p:sldId id="313" r:id="rId86"/>
    <p:sldId id="321" r:id="rId87"/>
    <p:sldId id="292" r:id="rId88"/>
    <p:sldId id="293" r:id="rId89"/>
    <p:sldId id="294" r:id="rId90"/>
    <p:sldId id="295" r:id="rId91"/>
    <p:sldId id="296" r:id="rId92"/>
    <p:sldId id="297" r:id="rId93"/>
    <p:sldId id="298" r:id="rId94"/>
    <p:sldId id="299" r:id="rId95"/>
    <p:sldId id="300" r:id="rId96"/>
    <p:sldId id="282" r:id="rId9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319"/>
            <p14:sldId id="320"/>
          </p14:sldIdLst>
        </p14:section>
        <p14:section name="Création, morphose, annotation, collaboration, recherche" id="{B9B51309-D148-4332-87C2-07BE32FBCA3B}">
          <p14:sldIdLst>
            <p14:sldId id="289"/>
            <p14:sldId id="271"/>
            <p14:sldId id="301"/>
            <p14:sldId id="284"/>
            <p14:sldId id="283"/>
            <p14:sldId id="302"/>
            <p14:sldId id="285"/>
            <p14:sldId id="303"/>
            <p14:sldId id="304"/>
            <p14:sldId id="305"/>
            <p14:sldId id="286"/>
            <p14:sldId id="287"/>
            <p14:sldId id="288"/>
            <p14:sldId id="290"/>
            <p14:sldId id="316"/>
            <p14:sldId id="30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318"/>
            <p14:sldId id="273"/>
            <p14:sldId id="274"/>
            <p14:sldId id="275"/>
            <p14:sldId id="276"/>
            <p14:sldId id="277"/>
            <p14:sldId id="291"/>
            <p14:sldId id="280"/>
            <p14:sldId id="281"/>
            <p14:sldId id="279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17"/>
            <p14:sldId id="307"/>
            <p14:sldId id="308"/>
            <p14:sldId id="309"/>
            <p14:sldId id="348"/>
            <p14:sldId id="349"/>
            <p14:sldId id="350"/>
            <p14:sldId id="351"/>
            <p14:sldId id="314"/>
            <p14:sldId id="315"/>
            <p14:sldId id="352"/>
            <p14:sldId id="353"/>
            <p14:sldId id="354"/>
            <p14:sldId id="355"/>
            <p14:sldId id="356"/>
            <p14:sldId id="311"/>
            <p14:sldId id="310"/>
            <p14:sldId id="312"/>
            <p14:sldId id="313"/>
            <p14:sldId id="32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En savoir plu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5F5F5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1837" autoAdjust="0"/>
  </p:normalViewPr>
  <p:slideViewPr>
    <p:cSldViewPr snapToGrid="0">
      <p:cViewPr varScale="1">
        <p:scale>
          <a:sx n="62" d="100"/>
          <a:sy n="62" d="100"/>
        </p:scale>
        <p:origin x="9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04" y="-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B9F70-C9FE-45FE-8BA2-11B9BDB0807C}" type="datetime1">
              <a:rPr lang="fr-FR" smtClean="0"/>
              <a:t>24/06/2020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2DDE82-2D54-4AB2-8114-EB06BAB63866}" type="datetime1">
              <a:rPr lang="fr-FR" noProof="0" smtClean="0"/>
              <a:t>24/06/2020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en-US" noProof="0" dirty="0"/>
              <a:t>+</a:t>
            </a:r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0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TIP: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print out the </a:t>
            </a:r>
            <a:r>
              <a:rPr lang="en-US" dirty="0"/>
              <a:t>total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dollar sign ( </a:t>
            </a:r>
            <a:r>
              <a:rPr lang="en-US" dirty="0"/>
              <a:t>$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 use string concatenation. To round </a:t>
            </a:r>
            <a:r>
              <a:rPr lang="en-US" dirty="0"/>
              <a:t>total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up by two decimal points use the </a:t>
            </a:r>
            <a:r>
              <a:rPr lang="en-US" dirty="0" err="1"/>
              <a:t>toFixed</a:t>
            </a:r>
            <a:r>
              <a:rPr lang="en-US" dirty="0"/>
              <a:t>()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To use </a:t>
            </a:r>
            <a:r>
              <a:rPr lang="en-US" dirty="0" err="1"/>
              <a:t>toFixed</a:t>
            </a:r>
            <a:r>
              <a:rPr lang="en-US" dirty="0"/>
              <a:t>()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pass it the number of decimal points you want to use. For example, if </a:t>
            </a:r>
            <a:r>
              <a:rPr lang="en-US" dirty="0"/>
              <a:t>total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equals </a:t>
            </a:r>
            <a:r>
              <a:rPr lang="en-US" dirty="0"/>
              <a:t>3.9860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US" dirty="0" err="1"/>
              <a:t>total.toFixed</a:t>
            </a:r>
            <a:r>
              <a:rPr lang="en-US" dirty="0"/>
              <a:t>(2)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would return </a:t>
            </a:r>
            <a:r>
              <a:rPr lang="en-US" dirty="0"/>
              <a:t>3.99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4272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En mode Diaporama, sélectionnez les flèches pour visiter les liens.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96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5"/>
            <a:ext cx="11682101" cy="59411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55157" cy="640080"/>
          </a:xfr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rtlCol="0"/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5" name="Espace réservé de la date 3">
            <a:extLst>
              <a:ext uri="{FF2B5EF4-FFF2-40B4-BE49-F238E27FC236}">
                <a16:creationId xmlns:a16="http://schemas.microsoft.com/office/drawing/2014/main" id="{EA06D4EA-8BF6-4BEE-880F-0A36D7A4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1538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F7690F2-5F5B-4E4E-89D2-CFD3332A826C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6" name="Espace réservé du pied de page 4">
            <a:extLst>
              <a:ext uri="{FF2B5EF4-FFF2-40B4-BE49-F238E27FC236}">
                <a16:creationId xmlns:a16="http://schemas.microsoft.com/office/drawing/2014/main" id="{5E57C6FD-87AD-4ABF-8267-082672F2C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8182" y="6203952"/>
            <a:ext cx="783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0250CD3-5B66-4903-95A4-DD27309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14590" y="6203952"/>
            <a:ext cx="1737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Espace réservé du contenu 2">
            <a:extLst>
              <a:ext uri="{FF2B5EF4-FFF2-40B4-BE49-F238E27FC236}">
                <a16:creationId xmlns:a16="http://schemas.microsoft.com/office/drawing/2014/main" id="{D0A4FB49-8F6D-4AAE-A9F6-A3E33BA7F2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9375094" cy="4521841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Cliquez pour 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3132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9375094" cy="45218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Cliquez pour 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 3">
            <a:extLst>
              <a:ext uri="{FF2B5EF4-FFF2-40B4-BE49-F238E27FC236}">
                <a16:creationId xmlns:a16="http://schemas.microsoft.com/office/drawing/2014/main" id="{40FA1FE3-E78C-46F1-A57B-DD30FACEE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1538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DD3543B-D8C9-4BCD-8C27-C094A34D1593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11" name="Espace réservé du pied de page 4">
            <a:extLst>
              <a:ext uri="{FF2B5EF4-FFF2-40B4-BE49-F238E27FC236}">
                <a16:creationId xmlns:a16="http://schemas.microsoft.com/office/drawing/2014/main" id="{BD376F26-BD60-4D52-A629-20262F16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8182" y="6203952"/>
            <a:ext cx="783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BEB723AF-2A01-4C2E-AD47-3740416CF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14590" y="6203952"/>
            <a:ext cx="1737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254000" y="2560320"/>
            <a:ext cx="9731248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Cliquez pour modifier les styles du texte du masque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fr-FR" noProof="0" dirty="0"/>
              <a:t>Deuxième niveau</a:t>
            </a:r>
          </a:p>
          <a:p>
            <a:pPr marL="285750" lvl="2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fr-FR" noProof="0" dirty="0"/>
              <a:t>Troisième niveau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fr-FR" noProof="0" dirty="0"/>
              <a:t>Quatrième niveau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67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792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A377-2FEE-4E7E-910A-4D8E3BAA9D94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0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313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539496" y="1435607"/>
            <a:ext cx="9375094" cy="454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Deuxième niveau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Troisième niveau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Quatrième niveau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1538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6B65230-C9F3-4FE0-8138-FDF84EEAC4AE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2078182" y="6203952"/>
            <a:ext cx="783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914590" y="6203952"/>
            <a:ext cx="1737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FontTx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semSeddik/formationJS-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semSeddik/formationJS-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semSeddik/formationJS-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semSeddik/formationJS-T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semSeddik/formationJS-TS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9.png"/><Relationship Id="rId4" Type="http://schemas.openxmlformats.org/officeDocument/2006/relationships/hyperlink" Target="http://go.microsoft.com/fwlink/?LinkId=6171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20780" y="3489357"/>
            <a:ext cx="10515600" cy="2387600"/>
          </a:xfrm>
          <a:noFill/>
          <a:ln>
            <a:noFill/>
          </a:ln>
        </p:spPr>
        <p:txBody>
          <a:bodyPr rtlCol="0" anchor="ctr" anchorCtr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Depuis </a:t>
            </a:r>
            <a:r>
              <a:rPr lang="fr-FR" sz="4800" dirty="0" err="1">
                <a:solidFill>
                  <a:schemeClr val="bg1"/>
                </a:solidFill>
              </a:rPr>
              <a:t>JavaScipt</a:t>
            </a:r>
            <a:r>
              <a:rPr lang="fr-FR" sz="4800" dirty="0">
                <a:solidFill>
                  <a:schemeClr val="bg1"/>
                </a:solidFill>
              </a:rPr>
              <a:t> vers TypeScript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20780" y="497566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Fondements et exemples pratiques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  <a:latin typeface="+mj-lt"/>
              </a:rPr>
              <a:t>Formateur : Bassem SEDDIK</a:t>
            </a:r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317EDE7-1296-468A-B296-AEC4AB4EE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" y="91056"/>
            <a:ext cx="11981242" cy="2919429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F545CBC-4EA7-4698-AFC9-0E31924DC9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146" y="5515119"/>
            <a:ext cx="2346960" cy="6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5BD7C-885E-4451-893C-15ADC5A5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Sortons faire un diner! 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EFE0478-3CE0-4A76-A0CE-14E0827AC3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8E104-2358-4B4E-9846-4F2381342AFD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EF685FF-A4FB-4546-B051-D11541C6F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D523817-5AC0-4651-AD47-7A9DC7994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fr-FR" noProof="0" smtClean="0"/>
              <a:pPr/>
              <a:t>10</a:t>
            </a:fld>
            <a:endParaRPr lang="fr-FR" noProof="0" dirty="0"/>
          </a:p>
        </p:txBody>
      </p:sp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3D4F1BBC-53B0-4076-A1EB-DF9D6F8D56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7041967" cy="45218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sz="1800" dirty="0"/>
              <a:t>Créez une variable appelée </a:t>
            </a:r>
            <a:r>
              <a:rPr lang="fr-FR" sz="1800" b="1" dirty="0">
                <a:solidFill>
                  <a:srgbClr val="002060"/>
                </a:solidFill>
              </a:rPr>
              <a:t>facture</a:t>
            </a:r>
            <a:r>
              <a:rPr lang="fr-FR" sz="1800" dirty="0"/>
              <a:t> et affectez-lui le résultat de </a:t>
            </a:r>
            <a:r>
              <a:rPr lang="fr-FR" sz="1800" b="1" dirty="0">
                <a:solidFill>
                  <a:srgbClr val="002060"/>
                </a:solidFill>
              </a:rPr>
              <a:t>10,25 + 3,99 + 7,15 </a:t>
            </a:r>
            <a:r>
              <a:rPr lang="fr-FR" sz="1800" dirty="0"/>
              <a:t>(ne faites pas le calcul vous-même, laissez JavaScript le faire!).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Ensuite, créez une variable appelée pourboire et affectez-lui le résultat de la multiplication de la facture par un taux de pourboire de </a:t>
            </a:r>
            <a:r>
              <a:rPr lang="fr-FR" sz="1800" b="1" dirty="0">
                <a:solidFill>
                  <a:srgbClr val="002060"/>
                </a:solidFill>
              </a:rPr>
              <a:t>15%</a:t>
            </a:r>
            <a:r>
              <a:rPr lang="fr-FR" sz="18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Enfin, ajoutez la facture et le pourboire ensemble et stockez-les dans une variable appelée total.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Affichez le total sur la console JavaScript.</a:t>
            </a:r>
          </a:p>
          <a:p>
            <a:r>
              <a:rPr lang="fr-FR" sz="1800" dirty="0">
                <a:solidFill>
                  <a:srgbClr val="002060"/>
                </a:solidFill>
              </a:rPr>
              <a:t>Astuce</a:t>
            </a:r>
            <a:r>
              <a:rPr lang="fr-FR" sz="1800" dirty="0"/>
              <a:t>: 15% sous forme décimale s'écrit 0,15 _._</a:t>
            </a:r>
          </a:p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23AE253-6448-453E-9B64-BDEB8277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668" y="1435100"/>
            <a:ext cx="4200040" cy="2308324"/>
          </a:xfrm>
          <a:prstGeom prst="rect">
            <a:avLst/>
          </a:prstGeom>
          <a:solidFill>
            <a:srgbClr val="F7F7F8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var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bill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Source Code Pro"/>
              </a:rPr>
              <a:t>10.25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Source Code Pro"/>
              </a:rPr>
              <a:t>3.99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Source Code Pro"/>
              </a:rPr>
              <a:t>7.15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var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tip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Source Code Pro"/>
              </a:rPr>
              <a:t>0.15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* bill;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var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total = bill + tip;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Source Code Pro"/>
              </a:rPr>
              <a:t>console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.log(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 Code Pro"/>
              </a:rPr>
              <a:t>"$"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+total.</a:t>
            </a:r>
            <a:r>
              <a:rPr lang="en-US" dirty="0" err="1"/>
              <a:t>toFixed</a:t>
            </a:r>
            <a:r>
              <a:rPr lang="en-US" dirty="0"/>
              <a:t>(2)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// You can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simply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print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the total,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without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the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currency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symbol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//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console.log(total);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592CF-B5C5-4052-A85B-B8042D4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1.3- Détection de type avec </a:t>
            </a:r>
            <a:r>
              <a:rPr lang="fr-FR" b="1" dirty="0" err="1"/>
              <a:t>typeof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D26CB-5FE4-442F-BF42-1CD02C80D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L'opérateur </a:t>
            </a:r>
            <a:r>
              <a:rPr lang="fr-FR" dirty="0" err="1"/>
              <a:t>typeof</a:t>
            </a:r>
            <a:r>
              <a:rPr lang="fr-FR" dirty="0"/>
              <a:t> renvoie une chaîne qui indique le type de son opérande.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AC284-802E-4CB1-9592-38F1709409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7AB28F14-8F8E-464C-855E-BBECFE8632E3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4A9E7-4B84-481F-A0CD-D3C2917E4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69B1FC-F3E4-4DF5-BB19-F0CFA48DE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33AA8269-A0E3-48C0-9E12-D3682621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79341"/>
              </p:ext>
            </p:extLst>
          </p:nvPr>
        </p:nvGraphicFramePr>
        <p:xfrm>
          <a:off x="539496" y="1859339"/>
          <a:ext cx="6881248" cy="4308306"/>
        </p:xfrm>
        <a:graphic>
          <a:graphicData uri="http://schemas.openxmlformats.org/drawingml/2006/table">
            <a:tbl>
              <a:tblPr firstRow="1" firstCol="1" lastRow="1" lastCol="1" bandRow="1">
                <a:tableStyleId>{B301B821-A1FF-4177-AEE7-76D212191A09}</a:tableStyleId>
              </a:tblPr>
              <a:tblGrid>
                <a:gridCol w="4138048">
                  <a:extLst>
                    <a:ext uri="{9D8B030D-6E8A-4147-A177-3AD203B41FA5}">
                      <a16:colId xmlns:a16="http://schemas.microsoft.com/office/drawing/2014/main" val="381532421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40126181"/>
                    </a:ext>
                  </a:extLst>
                </a:gridCol>
              </a:tblGrid>
              <a:tr h="2466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>
                          <a:effectLst/>
                        </a:rPr>
                        <a:t>Type</a:t>
                      </a:r>
                      <a:endParaRPr lang="fr-FR" sz="1500" b="1" dirty="0">
                        <a:effectLst/>
                        <a:latin typeface="x-locale-heading-primary"/>
                      </a:endParaRPr>
                    </a:p>
                  </a:txBody>
                  <a:tcPr marL="65230" marR="65230" marT="16307" marB="3261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</a:rPr>
                        <a:t>Résultat</a:t>
                      </a:r>
                      <a:endParaRPr lang="fr-FR" sz="1500" b="1">
                        <a:effectLst/>
                        <a:latin typeface="x-locale-heading-primary"/>
                      </a:endParaRPr>
                    </a:p>
                  </a:txBody>
                  <a:tcPr marL="65230" marR="65230" marT="16307" marB="32615" anchor="ctr"/>
                </a:tc>
                <a:extLst>
                  <a:ext uri="{0D108BD9-81ED-4DB2-BD59-A6C34878D82A}">
                    <a16:rowId xmlns:a16="http://schemas.microsoft.com/office/drawing/2014/main" val="856396127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indéfini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>
                          <a:effectLst/>
                        </a:rPr>
                        <a:t>"undefined"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297388917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l"/>
                      <a:r>
                        <a:rPr lang="fr-FR" sz="1500" b="0">
                          <a:effectLst/>
                        </a:rPr>
                        <a:t>nul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"</a:t>
                      </a:r>
                      <a:r>
                        <a:rPr lang="fr-FR" sz="1500" b="0" dirty="0" err="1">
                          <a:effectLst/>
                        </a:rPr>
                        <a:t>object</a:t>
                      </a:r>
                      <a:r>
                        <a:rPr lang="fr-FR" sz="1500" b="0" dirty="0">
                          <a:effectLst/>
                        </a:rPr>
                        <a:t>" 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4024101457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l"/>
                      <a:r>
                        <a:rPr lang="fr-FR" sz="1500" b="0">
                          <a:effectLst/>
                        </a:rPr>
                        <a:t>booléen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"</a:t>
                      </a:r>
                      <a:r>
                        <a:rPr lang="fr-FR" sz="1500" b="0" dirty="0" err="1">
                          <a:effectLst/>
                        </a:rPr>
                        <a:t>boolean</a:t>
                      </a:r>
                      <a:r>
                        <a:rPr lang="fr-FR" sz="1500" b="0" dirty="0">
                          <a:effectLst/>
                        </a:rPr>
                        <a:t>"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3512900076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l"/>
                      <a:r>
                        <a:rPr lang="fr-FR" sz="1500" b="0">
                          <a:effectLst/>
                        </a:rPr>
                        <a:t>nombre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>
                          <a:effectLst/>
                        </a:rPr>
                        <a:t>"number"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2971132731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grand entier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"</a:t>
                      </a:r>
                      <a:r>
                        <a:rPr lang="fr-FR" sz="1500" b="0" dirty="0" err="1">
                          <a:effectLst/>
                        </a:rPr>
                        <a:t>bigint</a:t>
                      </a:r>
                      <a:r>
                        <a:rPr lang="fr-FR" sz="1500" b="0" dirty="0">
                          <a:effectLst/>
                        </a:rPr>
                        <a:t>"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1531070426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chaîne de caractère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"string"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3124122710"/>
                  </a:ext>
                </a:extLst>
              </a:tr>
              <a:tr h="493262">
                <a:tc>
                  <a:txBody>
                    <a:bodyPr/>
                    <a:lstStyle/>
                    <a:p>
                      <a:pPr algn="l"/>
                      <a:r>
                        <a:rPr lang="fr-FR" sz="1500" b="0">
                          <a:effectLst/>
                        </a:rPr>
                        <a:t>symbole (nouveauté d'ECMAScript 6 / 2015)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"</a:t>
                      </a:r>
                      <a:r>
                        <a:rPr lang="fr-FR" sz="1500" b="0" dirty="0" err="1">
                          <a:effectLst/>
                        </a:rPr>
                        <a:t>symbol</a:t>
                      </a:r>
                      <a:r>
                        <a:rPr lang="fr-FR" sz="1500" b="0" dirty="0">
                          <a:effectLst/>
                        </a:rPr>
                        <a:t>"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371145663"/>
                  </a:ext>
                </a:extLst>
              </a:tr>
              <a:tr h="697370"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objet de l'environnement (fourni par l'environnement dans lequel est utilisé JS)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Résultat différent selon l'implémentation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1146407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Objet </a:t>
                      </a:r>
                      <a:r>
                        <a:rPr lang="fr-FR" sz="1500" b="0" dirty="0" err="1">
                          <a:effectLst/>
                        </a:rPr>
                        <a:t>Function</a:t>
                      </a:r>
                      <a:r>
                        <a:rPr lang="fr-FR" sz="1500" b="0" dirty="0">
                          <a:effectLst/>
                        </a:rPr>
                        <a:t> (au sens ECMA-262, un objet qui implémente [[Call]])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"</a:t>
                      </a:r>
                      <a:r>
                        <a:rPr lang="fr-FR" sz="1500" b="0" dirty="0" err="1">
                          <a:effectLst/>
                        </a:rPr>
                        <a:t>function</a:t>
                      </a:r>
                      <a:r>
                        <a:rPr lang="fr-FR" sz="1500" b="0" dirty="0">
                          <a:effectLst/>
                        </a:rPr>
                        <a:t>"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1567342964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Tout autre objet</a:t>
                      </a:r>
                    </a:p>
                  </a:txBody>
                  <a:tcPr marL="65230" marR="65230" marT="48922" marB="48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0" dirty="0">
                          <a:effectLst/>
                        </a:rPr>
                        <a:t>"</a:t>
                      </a:r>
                      <a:r>
                        <a:rPr lang="fr-FR" sz="1500" b="0" dirty="0" err="1">
                          <a:effectLst/>
                        </a:rPr>
                        <a:t>object</a:t>
                      </a:r>
                      <a:r>
                        <a:rPr lang="fr-FR" sz="1500" b="0" dirty="0">
                          <a:effectLst/>
                        </a:rPr>
                        <a:t>"</a:t>
                      </a:r>
                    </a:p>
                  </a:txBody>
                  <a:tcPr marL="65230" marR="65230" marT="48922" marB="48922" anchor="ctr"/>
                </a:tc>
                <a:extLst>
                  <a:ext uri="{0D108BD9-81ED-4DB2-BD59-A6C34878D82A}">
                    <a16:rowId xmlns:a16="http://schemas.microsoft.com/office/drawing/2014/main" val="178283965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F1B6313-178F-45A9-9096-AC3DB32A4248}"/>
              </a:ext>
            </a:extLst>
          </p:cNvPr>
          <p:cNvSpPr/>
          <p:nvPr/>
        </p:nvSpPr>
        <p:spPr>
          <a:xfrm>
            <a:off x="7529231" y="1859339"/>
            <a:ext cx="4388965" cy="246221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expected output: "number"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'blubber'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expected output: "string"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expected output: "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undeclaredVariable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expected output: "undefined";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49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8274D-7510-4D07-9BED-F135A2B4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1.4- Gestion des tableaux. Opérateurs logiques et arithmétiques. Boucles (for, </a:t>
            </a:r>
            <a:r>
              <a:rPr lang="fr-FR" b="1" dirty="0" err="1"/>
              <a:t>while</a:t>
            </a:r>
            <a:r>
              <a:rPr lang="fr-FR" b="1" dirty="0"/>
              <a:t>...).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0CA0E-95C6-4038-AC30-FFBA0AF9E5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Voir</a:t>
            </a:r>
            <a:r>
              <a:rPr lang="en-US" dirty="0"/>
              <a:t> codes sur </a:t>
            </a:r>
          </a:p>
          <a:p>
            <a:r>
              <a:rPr lang="fr-FR" dirty="0">
                <a:hlinkClick r:id="rId2"/>
              </a:rPr>
              <a:t>https://github.com/bassemSeddik/formationJS-TS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8E9D6-5255-4A10-8934-B777BEB824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A6E4778-2B99-48D8-829D-8F0E4C7E5C08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E1725-FBB2-4F19-A481-EF24858C6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395F82-9A98-46BC-968D-036945195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3083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6A379-5A8D-4613-AC68-5CCB8985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1.5- Création de fonctions et paramétrage variable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1D60E-732E-4008-A51D-B5DBFCC4A9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Voir</a:t>
            </a:r>
            <a:r>
              <a:rPr lang="en-US" dirty="0"/>
              <a:t> codes sur </a:t>
            </a:r>
          </a:p>
          <a:p>
            <a:r>
              <a:rPr lang="fr-FR" dirty="0">
                <a:hlinkClick r:id="rId2"/>
              </a:rPr>
              <a:t>https://github.com/bassemSeddik/formationJS-TS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62B6A4-39C4-481B-BB2B-1E58F09180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63C0E978-BAAC-49BD-AE65-0F7CC11F4880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D21D9-090C-41B7-A4B8-0ABABA388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66D6D-7081-4429-9455-CA32EE38C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575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9F3B5-AE5C-4F9D-984D-CB5EE5A8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89A92-AF5F-4759-BC5D-5797471F59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897008" cy="3982213"/>
          </a:xfrm>
        </p:spPr>
        <p:txBody>
          <a:bodyPr/>
          <a:lstStyle/>
          <a:p>
            <a:r>
              <a:rPr lang="fr-FR" dirty="0"/>
              <a:t>Cela permet, comme pour toute fonction Classique, de ne pas avoir à refaire le même bout e code encore et encore à chaque besoin d’un même traitement!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suffit de défini sa fonction et d’y faire appel quand voulu,</a:t>
            </a:r>
          </a:p>
          <a:p>
            <a:endParaRPr lang="fr-FR" dirty="0"/>
          </a:p>
          <a:p>
            <a:r>
              <a:rPr lang="fr-FR" dirty="0"/>
              <a:t>Bien sûr, il faut le faire avec les bons paramètres!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Exemple:  La fonction de préparation des Pizzas dans les nouveaux microondes! </a:t>
            </a:r>
          </a:p>
          <a:p>
            <a:pPr lvl="1"/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843FDDC-A64F-4925-92E4-68F798A5CC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C6BF42-F7BD-405D-9585-55361B1DB12B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6A8E666-F352-4F0C-A7B5-A1AD2D021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EE106BE-79E6-4533-9A39-7F6B825EC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fr-FR" noProof="0" smtClean="0"/>
              <a:pPr/>
              <a:t>14</a:t>
            </a:fld>
            <a:endParaRPr lang="fr-FR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101B8E-DA1F-4B59-9280-DFA990E2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0" y="1440180"/>
            <a:ext cx="5998413" cy="30431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37C504-22A3-44B8-8FEF-06377676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76" y="4685447"/>
            <a:ext cx="2687214" cy="682467"/>
          </a:xfrm>
          <a:prstGeom prst="rect">
            <a:avLst/>
          </a:prstGeom>
        </p:spPr>
      </p:pic>
      <p:pic>
        <p:nvPicPr>
          <p:cNvPr id="2050" name="Picture 2" descr="Part de Pizza : tube nourriture - Lebensmittel - Food png">
            <a:extLst>
              <a:ext uri="{FF2B5EF4-FFF2-40B4-BE49-F238E27FC236}">
                <a16:creationId xmlns:a16="http://schemas.microsoft.com/office/drawing/2014/main" id="{C73315EB-11BC-404B-B62C-C7F64495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65" y="5026681"/>
            <a:ext cx="1737463" cy="122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6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D5604C4E-B2B2-4F42-B592-562D8BD2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CD49F86D-B4A2-4041-9010-A266E8CA0E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2306911A-066C-4E52-AEC6-0A78422C81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5A6B95-A4FF-4D8B-A2E3-9DCA43FDD24B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14948D93-B193-4643-A005-AADE35CC7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9DDDD82F-BFC7-4073-B97D-403F56559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fr-FR" noProof="0" smtClean="0"/>
              <a:pPr/>
              <a:t>15</a:t>
            </a:fld>
            <a:endParaRPr lang="fr-FR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50258E-1623-4C6A-B976-A49A43C1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7" y="1444752"/>
            <a:ext cx="5924699" cy="1354217"/>
          </a:xfrm>
          <a:prstGeom prst="rect">
            <a:avLst/>
          </a:prstGeom>
          <a:solidFill>
            <a:srgbClr val="F7F7F8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function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Source Code Pro"/>
              </a:rPr>
              <a:t>reheatPizza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numSlices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// code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that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figures out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reheat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settings!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}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AC89D6-DE96-4B56-B04A-97853AA6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132" y="2501098"/>
            <a:ext cx="6771084" cy="18466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//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accepts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no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parameters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!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parentheses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are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empty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function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Source Code Pro"/>
              </a:rPr>
              <a:t>sayHello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var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message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 Code Pro"/>
              </a:rPr>
              <a:t>"Hello!"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Source Code Pro"/>
              </a:rPr>
              <a:t>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.log(message);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}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ADDB5F-0E37-4EDA-995B-4F467555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7" y="4211931"/>
            <a:ext cx="6771084" cy="18466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//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accepts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no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parameters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!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parentheses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 are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Source Code Pro"/>
              </a:rPr>
              <a:t>empty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function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Source Code Pro"/>
              </a:rPr>
              <a:t>sayHello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var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message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 Code Pro"/>
              </a:rPr>
              <a:t>"Hello!"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Source Code Pro"/>
              </a:rPr>
              <a:t>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.log(message);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Source Code Pro"/>
              </a:rPr>
              <a:t>}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4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2CDD8-8869-46CD-AF06-2E5FC5C3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12517-C7EA-4707-9C99-56024658CA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870381" cy="45218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vous vous rappelez, nous avons déjà utilisé la fonction console.log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Elle permet d’écrire un valeur sur la console de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Mais si vous vous rappelez, nous avons aussi trouvé un message “</a:t>
            </a:r>
            <a:r>
              <a:rPr lang="fr-FR" dirty="0" err="1"/>
              <a:t>undefined</a:t>
            </a:r>
            <a:r>
              <a:rPr lang="fr-FR" dirty="0"/>
              <a:t>” qui apparaissait toujours après notre résultat!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C’est la valeur de retour de notre fonction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Toute fonction est sensée retourner une valeur!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6004AF1A-9473-4644-8D84-9FF164F47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519BDC-FEA9-433C-A1E1-39D659164A49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5B2EA0-137F-47D9-AB99-DCEC49FE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203011A-3AE9-494D-9A95-957F86A0F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fr-FR" noProof="0" smtClean="0"/>
              <a:pPr/>
              <a:t>16</a:t>
            </a:fld>
            <a:endParaRPr lang="fr-FR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E348C1-D6AF-402B-8494-ECE37264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203" y="1485552"/>
            <a:ext cx="2114550" cy="6191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2ACD5D-C78B-4061-A347-024797C2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749" y="1472423"/>
            <a:ext cx="3325553" cy="13258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1FC00BA-3C24-47AE-93CA-17A91CC02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236" y="3014732"/>
            <a:ext cx="3768066" cy="13258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80601F-2C39-48CA-A10A-C40134734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877" y="4657483"/>
            <a:ext cx="6067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4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87B686-5462-4DDF-A3B1-48774034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29109" cy="640080"/>
          </a:xfrm>
        </p:spPr>
        <p:txBody>
          <a:bodyPr>
            <a:normAutofit/>
          </a:bodyPr>
          <a:lstStyle/>
          <a:p>
            <a:r>
              <a:rPr lang="fr-FR" b="1" dirty="0"/>
              <a:t>1.6- Faire un codage sécurisé avec la gestion d'erreur et les exceptions.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33911BD-F2F9-4650-B395-B74C407799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645575" cy="4098918"/>
          </a:xfrm>
        </p:spPr>
        <p:txBody>
          <a:bodyPr/>
          <a:lstStyle/>
          <a:p>
            <a:r>
              <a:rPr lang="fr-FR" dirty="0"/>
              <a:t>On peut appliquer une gestion des erreurs sous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Gérer une erreur avec les blocs </a:t>
            </a:r>
            <a:r>
              <a:rPr lang="fr-FR" b="1" dirty="0" err="1">
                <a:solidFill>
                  <a:srgbClr val="002060"/>
                </a:solidFill>
              </a:rPr>
              <a:t>try</a:t>
            </a:r>
            <a:r>
              <a:rPr lang="fr-FR" b="1" dirty="0">
                <a:solidFill>
                  <a:srgbClr val="002060"/>
                </a:solidFill>
              </a:rPr>
              <a:t>…catch</a:t>
            </a:r>
          </a:p>
          <a:p>
            <a:endParaRPr lang="fr-FR" dirty="0"/>
          </a:p>
          <a:p>
            <a:r>
              <a:rPr lang="fr-FR" dirty="0"/>
              <a:t>Dans le cas où un utilisateur tente de diviser par zéro, une erreur va donc être provoquée.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va pouvoir prendre en charge ce cas précis en amont en lançant (</a:t>
            </a:r>
            <a:r>
              <a:rPr lang="fr-FR" b="1" dirty="0" err="1">
                <a:solidFill>
                  <a:srgbClr val="002060"/>
                </a:solidFill>
              </a:rPr>
              <a:t>throw</a:t>
            </a:r>
            <a:r>
              <a:rPr lang="fr-FR" dirty="0"/>
              <a:t>) ce qu’on appelle une exception si celui-ci survient.</a:t>
            </a:r>
          </a:p>
          <a:p>
            <a:endParaRPr lang="fr-FR" dirty="0"/>
          </a:p>
          <a:p>
            <a:r>
              <a:rPr lang="fr-FR" dirty="0"/>
              <a:t>Le bloc </a:t>
            </a:r>
            <a:r>
              <a:rPr lang="fr-FR" b="1" dirty="0" err="1">
                <a:solidFill>
                  <a:srgbClr val="002060"/>
                </a:solidFill>
              </a:rPr>
              <a:t>finally</a:t>
            </a:r>
            <a:r>
              <a:rPr lang="fr-FR" dirty="0"/>
              <a:t> est un bloc optionnel qui doit être placé juste après un </a:t>
            </a:r>
            <a:r>
              <a:rPr lang="fr-FR" dirty="0" err="1"/>
              <a:t>try</a:t>
            </a:r>
            <a:r>
              <a:rPr lang="fr-FR" dirty="0"/>
              <a:t>…catch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156CED-2924-4827-9E82-BAF1BA36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071" y="1344818"/>
            <a:ext cx="5365245" cy="4467046"/>
          </a:xfrm>
          <a:prstGeom prst="rect">
            <a:avLst/>
          </a:prstGeom>
        </p:spPr>
      </p:pic>
      <p:pic>
        <p:nvPicPr>
          <p:cNvPr id="4099" name="Picture 3" descr="Erreur non gérée en JavaScript">
            <a:extLst>
              <a:ext uri="{FF2B5EF4-FFF2-40B4-BE49-F238E27FC236}">
                <a16:creationId xmlns:a16="http://schemas.microsoft.com/office/drawing/2014/main" id="{F510E701-695E-4979-BA29-1EB6EA5BD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" t="47896" r="1"/>
          <a:stretch/>
        </p:blipFill>
        <p:spPr bwMode="auto">
          <a:xfrm>
            <a:off x="1701981" y="4877189"/>
            <a:ext cx="4483089" cy="15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D042BD-6451-462E-991F-2D3E8E621C30}"/>
              </a:ext>
            </a:extLst>
          </p:cNvPr>
          <p:cNvSpPr/>
          <p:nvPr/>
        </p:nvSpPr>
        <p:spPr>
          <a:xfrm flipH="1">
            <a:off x="4857383" y="4848920"/>
            <a:ext cx="1327688" cy="1784355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B4DB5DC2-BB6A-414F-A981-8FB01C5664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1C3A9034-B760-4EAF-9506-8D44B08A80A1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DC3360B3-0960-43B3-951A-DF75C1DCA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99528AE-A071-4221-9E9D-F7FE2532E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174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DEA1C-2D15-47FA-AB08-6AF55611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6740C8-09A0-4E23-B83A-006751F564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5778858" cy="4521841"/>
          </a:xfrm>
        </p:spPr>
        <p:txBody>
          <a:bodyPr/>
          <a:lstStyle/>
          <a:p>
            <a:r>
              <a:rPr lang="fr-FR" dirty="0"/>
              <a:t>Le mode strict de JavaScript est, comme son nom l’indique, un mode qui va contenir une sémantique légèrement différente et plus stricte par rapport au JavaScript « classique ».</a:t>
            </a:r>
          </a:p>
          <a:p>
            <a:endParaRPr lang="fr-FR" dirty="0"/>
          </a:p>
          <a:p>
            <a:pPr marL="457200" lvl="2" indent="0">
              <a:buNone/>
            </a:pPr>
            <a:r>
              <a:rPr lang="fr-FR" b="1" dirty="0">
                <a:solidFill>
                  <a:srgbClr val="002060"/>
                </a:solidFill>
              </a:rPr>
              <a:t>use strict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Exemple 1: Avec le mode strict, cela ne sera pas permis : si vous omettez </a:t>
            </a:r>
            <a:r>
              <a:rPr lang="fr-FR" b="1" dirty="0">
                <a:solidFill>
                  <a:srgbClr val="002060"/>
                </a:solidFill>
              </a:rPr>
              <a:t>let</a:t>
            </a:r>
            <a:r>
              <a:rPr lang="fr-FR" dirty="0"/>
              <a:t> (ou </a:t>
            </a:r>
            <a:r>
              <a:rPr lang="fr-FR" b="1" dirty="0">
                <a:solidFill>
                  <a:srgbClr val="002060"/>
                </a:solidFill>
              </a:rPr>
              <a:t>var</a:t>
            </a:r>
            <a:r>
              <a:rPr lang="fr-FR" dirty="0"/>
              <a:t>) dans la déclaration d’une variable, une erreur va être lancée et le script </a:t>
            </a:r>
            <a:r>
              <a:rPr lang="fr-FR" dirty="0">
                <a:solidFill>
                  <a:srgbClr val="002060"/>
                </a:solidFill>
              </a:rPr>
              <a:t>ne s’exécutera pas!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2: E</a:t>
            </a:r>
            <a:r>
              <a:rPr lang="fr-FR" dirty="0"/>
              <a:t>n mode strict, la méthode </a:t>
            </a:r>
            <a:r>
              <a:rPr lang="fr-FR" dirty="0" err="1"/>
              <a:t>eval</a:t>
            </a:r>
            <a:r>
              <a:rPr lang="fr-FR" dirty="0"/>
              <a:t>() n’est pas autorisée à créer des variables dépassant sa propre portée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EE421-46DE-46AD-B765-57963F7098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DC602269-AAF4-4EEB-9C50-615A08CC8C72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C3600-9CE7-497C-A132-AE7060BD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06750-757C-403C-9E06-17E24C1E4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18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40B2EB-F51A-4AD0-966D-4F5CCFC5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4" y="1435606"/>
            <a:ext cx="5185986" cy="45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6BAF9-F04C-46EB-8E49-28203C63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1.7- Rappels sur les concepts objets. Développement Objet en JavaScript : création de classes (méthodes, propriétés).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30CA9-6E1F-45B1-B930-9B4B426843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Voir</a:t>
            </a:r>
            <a:r>
              <a:rPr lang="en-US" dirty="0"/>
              <a:t> codes sur </a:t>
            </a:r>
          </a:p>
          <a:p>
            <a:r>
              <a:rPr lang="fr-FR" dirty="0">
                <a:hlinkClick r:id="rId2"/>
              </a:rPr>
              <a:t>https://github.com/bassemSeddik/formationJS-TS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6CA73-2068-482C-B7DA-0F4E5BAEA5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0741910F-593C-4133-BF49-E207A3893F4B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B90BA-D5FE-4241-91A6-398298BDF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92B9B-2474-4662-9453-E4DF9479D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60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81478-35EA-44FF-8310-DF14A6A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à 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FE581-7247-4925-8ECA-A922EDF7A1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9518905" cy="452184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JavaScript est un langage créé </a:t>
            </a:r>
            <a:r>
              <a:rPr lang="fr-FR" sz="1600" b="1" dirty="0">
                <a:solidFill>
                  <a:srgbClr val="002060"/>
                </a:solidFill>
              </a:rPr>
              <a:t>pour le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Si vous êtes familier avec l'utilisation de </a:t>
            </a:r>
            <a:r>
              <a:rPr lang="fr-FR" sz="1600" dirty="0">
                <a:solidFill>
                  <a:srgbClr val="002060"/>
                </a:solidFill>
              </a:rPr>
              <a:t>HTML</a:t>
            </a:r>
            <a:r>
              <a:rPr lang="fr-FR" sz="1600" dirty="0"/>
              <a:t> et </a:t>
            </a:r>
            <a:r>
              <a:rPr lang="fr-FR" sz="1600" dirty="0">
                <a:solidFill>
                  <a:srgbClr val="002060"/>
                </a:solidFill>
              </a:rPr>
              <a:t>CSS</a:t>
            </a:r>
            <a:r>
              <a:rPr lang="fr-FR" sz="1600" dirty="0"/>
              <a:t> pour créer des pages Web, JavaScript est la dernière pièce dont vous aurez besoin pour </a:t>
            </a:r>
            <a:r>
              <a:rPr lang="fr-FR" sz="1600" b="1" dirty="0">
                <a:solidFill>
                  <a:srgbClr val="002060"/>
                </a:solidFill>
              </a:rPr>
              <a:t>donner vie </a:t>
            </a:r>
            <a:r>
              <a:rPr lang="fr-FR" sz="1600" dirty="0"/>
              <a:t>à vos sites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En 1995, lorsque </a:t>
            </a:r>
            <a:r>
              <a:rPr lang="fr-FR" sz="1600" i="1" dirty="0" err="1">
                <a:solidFill>
                  <a:srgbClr val="002060"/>
                </a:solidFill>
              </a:rPr>
              <a:t>Brandan</a:t>
            </a:r>
            <a:r>
              <a:rPr lang="fr-FR" sz="1600" i="1" dirty="0">
                <a:solidFill>
                  <a:srgbClr val="002060"/>
                </a:solidFill>
              </a:rPr>
              <a:t> Eich </a:t>
            </a:r>
            <a:r>
              <a:rPr lang="fr-FR" sz="1600" dirty="0"/>
              <a:t>a créé un JavaScript, il l’a fait pour faciliter l'ajout d'éléments interactifs et dynamiques aux sites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Aujourd'hui, JavaScript est utilisé pour toutes sortes d'applications.</a:t>
            </a:r>
          </a:p>
          <a:p>
            <a:pPr marL="514350" lvl="1" indent="-285750"/>
            <a:r>
              <a:rPr lang="fr-FR" sz="1600" dirty="0"/>
              <a:t>De la programmation d'un </a:t>
            </a:r>
            <a:r>
              <a:rPr lang="fr-FR" sz="1600" dirty="0">
                <a:solidFill>
                  <a:srgbClr val="002060"/>
                </a:solidFill>
              </a:rPr>
              <a:t>robot</a:t>
            </a:r>
            <a:r>
              <a:rPr lang="fr-FR" sz="1600" dirty="0"/>
              <a:t> avec notre </a:t>
            </a:r>
            <a:r>
              <a:rPr lang="fr-FR" sz="1600" dirty="0">
                <a:solidFill>
                  <a:srgbClr val="002060"/>
                </a:solidFill>
              </a:rPr>
              <a:t>Arduino, </a:t>
            </a:r>
            <a:endParaRPr lang="fr-FR" sz="1600" dirty="0"/>
          </a:p>
          <a:p>
            <a:pPr marL="514350" lvl="1" indent="-285750"/>
            <a:r>
              <a:rPr lang="fr-FR" sz="1600" dirty="0"/>
              <a:t>à l'écriture d'un jeu avec un script sous le </a:t>
            </a:r>
            <a:r>
              <a:rPr lang="fr-FR" sz="1600" dirty="0">
                <a:solidFill>
                  <a:srgbClr val="002060"/>
                </a:solidFill>
              </a:rPr>
              <a:t>moteur de jeux Unity</a:t>
            </a:r>
            <a:r>
              <a:rPr lang="fr-FR" sz="1600" dirty="0"/>
              <a:t>,</a:t>
            </a:r>
          </a:p>
          <a:p>
            <a:pPr marL="514350" lvl="1" indent="-285750"/>
            <a:r>
              <a:rPr lang="fr-FR" sz="1600" dirty="0"/>
              <a:t>des graphiques 2D/3D impressionnants (</a:t>
            </a:r>
            <a:r>
              <a:rPr lang="fr-FR" sz="1600" dirty="0">
                <a:solidFill>
                  <a:srgbClr val="002060"/>
                </a:solidFill>
              </a:rPr>
              <a:t>Three.js</a:t>
            </a:r>
            <a:r>
              <a:rPr lang="fr-FR" sz="1600" dirty="0"/>
              <a:t>), </a:t>
            </a:r>
          </a:p>
          <a:p>
            <a:pPr marL="514350" lvl="1" indent="-285750"/>
            <a:r>
              <a:rPr lang="fr-FR" sz="1600" dirty="0"/>
              <a:t>Même de l’intelligence artificielle (</a:t>
            </a:r>
            <a:r>
              <a:rPr lang="fr-FR" sz="1600" dirty="0">
                <a:solidFill>
                  <a:srgbClr val="002060"/>
                </a:solidFill>
              </a:rPr>
              <a:t>TensorFlow.js</a:t>
            </a:r>
            <a:r>
              <a:rPr lang="fr-FR" sz="1600" dirty="0"/>
              <a:t>), </a:t>
            </a:r>
          </a:p>
          <a:p>
            <a:pPr marL="514350" lvl="1" indent="-285750"/>
            <a:r>
              <a:rPr lang="fr-FR" sz="1600" dirty="0"/>
              <a:t>même certains </a:t>
            </a:r>
            <a:r>
              <a:rPr lang="fr-FR" sz="1600" dirty="0">
                <a:solidFill>
                  <a:srgbClr val="002060"/>
                </a:solidFill>
              </a:rPr>
              <a:t>éditeurs de code (Visual Studio Code) </a:t>
            </a:r>
            <a:r>
              <a:rPr lang="fr-FR" sz="1600" dirty="0"/>
              <a:t>ont été construits avec JavaScript (</a:t>
            </a:r>
            <a:r>
              <a:rPr lang="fr-FR" sz="1600" dirty="0">
                <a:solidFill>
                  <a:srgbClr val="002060"/>
                </a:solidFill>
              </a:rPr>
              <a:t>TypeScript</a:t>
            </a:r>
            <a:r>
              <a:rPr lang="fr-FR" sz="1600" dirty="0"/>
              <a:t>),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Tout simplement, les opportunités ouvertes maintenant avec JavaScript sont infinies.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7C975-9632-45EC-8586-3D9BEEE929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DDD3543B-D8C9-4BCD-8C27-C094A34D1593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DAA4D-F4AE-4087-976C-15A48F03B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B9086-9456-44A1-9A71-81A82316D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2</a:t>
            </a:fld>
            <a:endParaRPr lang="fr-FR" noProof="0" dirty="0"/>
          </a:p>
        </p:txBody>
      </p:sp>
      <p:pic>
        <p:nvPicPr>
          <p:cNvPr id="8" name="Image 7" descr="Brendan Eich, le papa de JavaScript">
            <a:extLst>
              <a:ext uri="{FF2B5EF4-FFF2-40B4-BE49-F238E27FC236}">
                <a16:creationId xmlns:a16="http://schemas.microsoft.com/office/drawing/2014/main" id="{A60EEAF2-1DDE-4FA9-BC37-A875C37180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386" y="1334640"/>
            <a:ext cx="1340240" cy="1686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1.8- Les objets prédéfinis du langage (</a:t>
            </a:r>
            <a:r>
              <a:rPr lang="fr-FR" b="1" dirty="0" err="1"/>
              <a:t>Array</a:t>
            </a:r>
            <a:r>
              <a:rPr lang="fr-FR" b="1" dirty="0"/>
              <a:t>, Date, String, </a:t>
            </a:r>
            <a:r>
              <a:rPr lang="fr-FR" b="1" dirty="0" err="1"/>
              <a:t>Regexp</a:t>
            </a:r>
            <a:r>
              <a:rPr lang="fr-FR" b="1" dirty="0"/>
              <a:t>...) et leur utilisation. Extension des objets prédéfinis.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dirty="0"/>
              <a:t>Méthodes de l’objet </a:t>
            </a:r>
            <a:r>
              <a:rPr lang="fr-FR" sz="1800" b="1" dirty="0" err="1"/>
              <a:t>Array</a:t>
            </a:r>
            <a:endParaRPr lang="fr-F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méthodes push() et pop()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méthodes shift() et </a:t>
            </a:r>
            <a:r>
              <a:rPr lang="fr-FR" dirty="0" err="1"/>
              <a:t>unshift</a:t>
            </a:r>
            <a:r>
              <a:rPr lang="fr-FR" dirty="0"/>
              <a:t>()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méthode </a:t>
            </a:r>
            <a:r>
              <a:rPr lang="fr-FR" dirty="0" err="1"/>
              <a:t>splice</a:t>
            </a:r>
            <a:r>
              <a:rPr lang="fr-FR" dirty="0"/>
              <a:t>()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méthode sort()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méthode reverse()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méthode </a:t>
            </a:r>
            <a:r>
              <a:rPr lang="fr-FR" dirty="0" err="1"/>
              <a:t>join</a:t>
            </a:r>
            <a:r>
              <a:rPr lang="fr-FR" dirty="0"/>
              <a:t>()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méthode slice()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méthode </a:t>
            </a:r>
            <a:r>
              <a:rPr lang="fr-FR" dirty="0" err="1"/>
              <a:t>concat</a:t>
            </a:r>
            <a:r>
              <a:rPr lang="fr-FR" dirty="0"/>
              <a:t>().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239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et supprimer des éléments </a:t>
            </a:r>
            <a:r>
              <a:rPr lang="en-US" b="1" dirty="0" err="1"/>
              <a:t>en</a:t>
            </a:r>
            <a:r>
              <a:rPr lang="en-US" b="1" dirty="0"/>
              <a:t> fin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Pour ajouter des éléments en fin de tableau, on va utiliser la méthode </a:t>
            </a:r>
            <a:r>
              <a:rPr lang="fr-FR" b="1" dirty="0"/>
              <a:t>push</a:t>
            </a:r>
            <a:r>
              <a:rPr lang="fr-FR" dirty="0"/>
              <a:t>(). </a:t>
            </a:r>
          </a:p>
          <a:p>
            <a:pPr lvl="1"/>
            <a:r>
              <a:rPr lang="fr-FR" dirty="0"/>
              <a:t>la méthode </a:t>
            </a:r>
            <a:r>
              <a:rPr lang="fr-FR" b="1" dirty="0"/>
              <a:t>push()</a:t>
            </a:r>
            <a:r>
              <a:rPr lang="fr-FR" dirty="0"/>
              <a:t> va retourner la nouvelle taille du tableau </a:t>
            </a:r>
          </a:p>
          <a:p>
            <a:r>
              <a:rPr lang="fr-FR" dirty="0"/>
              <a:t>Pour supprimer des éléments en fin de tableau, on va utiliser </a:t>
            </a:r>
            <a:r>
              <a:rPr lang="fr-FR" b="1" dirty="0"/>
              <a:t>pop</a:t>
            </a:r>
            <a:r>
              <a:rPr lang="fr-FR" dirty="0"/>
              <a:t>().</a:t>
            </a:r>
          </a:p>
          <a:p>
            <a:pPr lvl="1"/>
            <a:r>
              <a:rPr lang="fr-FR" b="1" dirty="0"/>
              <a:t>pop()</a:t>
            </a:r>
            <a:r>
              <a:rPr lang="fr-FR" dirty="0"/>
              <a:t> va retourner dans une chaîne de caractères la valeur relative à l’élément supprimé.</a:t>
            </a:r>
          </a:p>
        </p:txBody>
      </p:sp>
    </p:spTree>
    <p:extLst>
      <p:ext uri="{BB962C8B-B14F-4D97-AF65-F5344CB8AC3E}">
        <p14:creationId xmlns:p14="http://schemas.microsoft.com/office/powerpoint/2010/main" val="69798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B1F1AED-6A7C-40C1-BA73-46AAB971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96" y="1435607"/>
            <a:ext cx="3032422" cy="4549549"/>
          </a:xfrm>
        </p:spPr>
        <p:txBody>
          <a:bodyPr/>
          <a:lstStyle/>
          <a:p>
            <a:r>
              <a:rPr lang="fr-FR" dirty="0"/>
              <a:t>La variable taille nous sert à récupérer l'information renvoyée par la méthode push(): taille du nouveau tableau.</a:t>
            </a:r>
          </a:p>
          <a:p>
            <a:endParaRPr lang="fr-FR" dirty="0"/>
          </a:p>
        </p:txBody>
      </p:sp>
      <p:pic>
        <p:nvPicPr>
          <p:cNvPr id="2052" name="Picture 4" descr="Utilisation de la mÃ©thode push(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0"/>
          <a:stretch/>
        </p:blipFill>
        <p:spPr bwMode="auto">
          <a:xfrm>
            <a:off x="3738373" y="448056"/>
            <a:ext cx="7932420" cy="40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n utilise push() pour ajouter des Ã©lÃ©ments en fin de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" y="4399170"/>
            <a:ext cx="4983276" cy="204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6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1209819"/>
            <a:ext cx="3417570" cy="1982832"/>
          </a:xfrm>
        </p:spPr>
        <p:txBody>
          <a:bodyPr>
            <a:normAutofit/>
          </a:bodyPr>
          <a:lstStyle/>
          <a:p>
            <a:r>
              <a:rPr lang="fr-FR" dirty="0"/>
              <a:t>La variable </a:t>
            </a:r>
            <a:r>
              <a:rPr lang="fr-FR" b="1" dirty="0" err="1"/>
              <a:t>suppr</a:t>
            </a:r>
            <a:r>
              <a:rPr lang="fr-FR" dirty="0"/>
              <a:t> va récupérer l'information renvoyée par </a:t>
            </a:r>
            <a:r>
              <a:rPr lang="fr-FR" b="1" dirty="0"/>
              <a:t>pop()</a:t>
            </a:r>
            <a:r>
              <a:rPr lang="fr-FR" dirty="0"/>
              <a:t>: la valeur qui correspond à l’élément supprimé.</a:t>
            </a:r>
          </a:p>
        </p:txBody>
      </p:sp>
      <p:pic>
        <p:nvPicPr>
          <p:cNvPr id="3074" name="Picture 2" descr="Utilisation de la mÃ©thode pop()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/>
          <a:stretch/>
        </p:blipFill>
        <p:spPr bwMode="auto">
          <a:xfrm>
            <a:off x="3649981" y="446911"/>
            <a:ext cx="7932420" cy="41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 mÃ©thode pop() nous sert Ã  supprimer le dernier Ã©lÃ©ment dâun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82" y="4421505"/>
            <a:ext cx="5736997" cy="198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6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et supprimer des éléments </a:t>
            </a:r>
            <a:r>
              <a:rPr lang="en-US" b="1" dirty="0"/>
              <a:t>au début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96" y="1435608"/>
            <a:ext cx="4419962" cy="3384366"/>
          </a:xfrm>
        </p:spPr>
        <p:txBody>
          <a:bodyPr/>
          <a:lstStyle/>
          <a:p>
            <a:r>
              <a:rPr lang="fr-FR" dirty="0"/>
              <a:t>Ajouter ou supprimer des éléments en début de tableau, on va respectivement utiliser les méthodes </a:t>
            </a:r>
            <a:r>
              <a:rPr lang="fr-FR" b="1" dirty="0" err="1"/>
              <a:t>unshift</a:t>
            </a:r>
            <a:r>
              <a:rPr lang="fr-FR" dirty="0"/>
              <a:t>() et </a:t>
            </a:r>
            <a:r>
              <a:rPr lang="fr-FR" b="1" dirty="0"/>
              <a:t>shift</a:t>
            </a:r>
            <a:r>
              <a:rPr lang="fr-FR" dirty="0"/>
              <a:t>()</a:t>
            </a:r>
          </a:p>
          <a:p>
            <a:r>
              <a:rPr lang="fr-FR" b="1" dirty="0" err="1"/>
              <a:t>unshift</a:t>
            </a:r>
            <a:r>
              <a:rPr lang="fr-FR" dirty="0"/>
              <a:t>() va, comme push(), retourner la nouvelle taille du tableau </a:t>
            </a:r>
          </a:p>
          <a:p>
            <a:r>
              <a:rPr lang="fr-FR" b="1" dirty="0"/>
              <a:t>shift</a:t>
            </a:r>
            <a:r>
              <a:rPr lang="fr-FR" dirty="0"/>
              <a:t>(), comme pop(), va retourner la valeur supprimée sous forme de chaîne de caractères.</a:t>
            </a:r>
          </a:p>
        </p:txBody>
      </p:sp>
      <p:pic>
        <p:nvPicPr>
          <p:cNvPr id="4" name="Picture 2" descr="Utilisation de la mÃ©thode unshift() de lâobjet JavaScript Array">
            <a:extLst>
              <a:ext uri="{FF2B5EF4-FFF2-40B4-BE49-F238E27FC236}">
                <a16:creationId xmlns:a16="http://schemas.microsoft.com/office/drawing/2014/main" id="{44CC4BF0-2122-45A9-983E-1DA7C4B0D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9"/>
          <a:stretch/>
        </p:blipFill>
        <p:spPr bwMode="auto">
          <a:xfrm>
            <a:off x="4959458" y="1316978"/>
            <a:ext cx="6667748" cy="350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n utilise unshift() pour ajouter des Ã©lÃ©ments en dÃ©but de tableau">
            <a:extLst>
              <a:ext uri="{FF2B5EF4-FFF2-40B4-BE49-F238E27FC236}">
                <a16:creationId xmlns:a16="http://schemas.microsoft.com/office/drawing/2014/main" id="{B88A9472-DC56-4361-BF5F-5E45F472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4" y="4431642"/>
            <a:ext cx="5703034" cy="221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2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8240" y="4102095"/>
            <a:ext cx="3295978" cy="2298704"/>
          </a:xfrm>
        </p:spPr>
        <p:txBody>
          <a:bodyPr/>
          <a:lstStyle/>
          <a:p>
            <a:endParaRPr lang="fr-FR"/>
          </a:p>
        </p:txBody>
      </p:sp>
      <p:pic>
        <p:nvPicPr>
          <p:cNvPr id="5122" name="Picture 2" descr="Utilisation de la mÃ©thode shift() de lâobjet JavaScript Array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8"/>
          <a:stretch/>
        </p:blipFill>
        <p:spPr bwMode="auto">
          <a:xfrm>
            <a:off x="3571918" y="457201"/>
            <a:ext cx="7932420" cy="38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 utilise shift() pour supprimer des Ã©lÃ©ments en dÃ©but de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2" y="4291043"/>
            <a:ext cx="5840936" cy="21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ou supprimer des éléments choisis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La méthode </a:t>
            </a:r>
            <a:r>
              <a:rPr lang="fr-FR" b="1" dirty="0" err="1"/>
              <a:t>splice</a:t>
            </a:r>
            <a:r>
              <a:rPr lang="fr-FR" dirty="0"/>
              <a:t>() nous permet d’ajouter ou de supprimer un élément n’importe où dans un tableau</a:t>
            </a:r>
          </a:p>
          <a:p>
            <a:r>
              <a:rPr lang="fr-FR" dirty="0"/>
              <a:t> prend au minimum deux arguments : </a:t>
            </a:r>
          </a:p>
          <a:p>
            <a:pPr lvl="1"/>
            <a:r>
              <a:rPr lang="fr-FR" dirty="0"/>
              <a:t>la position à partir de laquelle les éléments seront ajoutés </a:t>
            </a:r>
          </a:p>
          <a:p>
            <a:pPr lvl="1"/>
            <a:r>
              <a:rPr lang="fr-FR" dirty="0"/>
              <a:t>combien d’éléments doivent être enlevés.</a:t>
            </a:r>
          </a:p>
          <a:p>
            <a:r>
              <a:rPr lang="fr-FR" dirty="0"/>
              <a:t>les nouveaux éléments vont se placer juste avant l’élément correspondant à l’indice donné</a:t>
            </a:r>
          </a:p>
          <a:p>
            <a:r>
              <a:rPr lang="fr-FR" dirty="0"/>
              <a:t>Après ces deux arguments obligatoires, on peut rajouter autant d’autres arguments qu’on veut insérer de valeurs</a:t>
            </a:r>
          </a:p>
        </p:txBody>
      </p:sp>
    </p:spTree>
    <p:extLst>
      <p:ext uri="{BB962C8B-B14F-4D97-AF65-F5344CB8AC3E}">
        <p14:creationId xmlns:p14="http://schemas.microsoft.com/office/powerpoint/2010/main" val="180360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8240" y="4628324"/>
            <a:ext cx="3239885" cy="177247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146" name="Picture 2" descr="Utilisation de la mÃ©thode splice() de lâobjet JavaScrip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2"/>
          <a:stretch/>
        </p:blipFill>
        <p:spPr bwMode="auto">
          <a:xfrm>
            <a:off x="3738373" y="457200"/>
            <a:ext cx="7932420" cy="43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n utilise splice() pour ajouter ou supprimer des Ã©lÃ©ments dans un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6" y="4231037"/>
            <a:ext cx="5283563" cy="21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8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7662" y="1318763"/>
            <a:ext cx="2833313" cy="2110237"/>
          </a:xfrm>
        </p:spPr>
        <p:txBody>
          <a:bodyPr>
            <a:normAutofit/>
          </a:bodyPr>
          <a:lstStyle/>
          <a:p>
            <a:r>
              <a:rPr lang="fr-FR" dirty="0"/>
              <a:t>Pour supprimer, il suffit de n’indiquer </a:t>
            </a:r>
            <a:r>
              <a:rPr lang="fr-FR" b="1" dirty="0"/>
              <a:t>aucun</a:t>
            </a:r>
            <a:r>
              <a:rPr lang="fr-FR" dirty="0"/>
              <a:t> élément à ajouter à </a:t>
            </a:r>
            <a:r>
              <a:rPr lang="fr-FR" b="1" dirty="0" err="1"/>
              <a:t>splice</a:t>
            </a:r>
            <a:r>
              <a:rPr lang="fr-FR" dirty="0"/>
              <a:t>().</a:t>
            </a:r>
          </a:p>
        </p:txBody>
      </p:sp>
      <p:pic>
        <p:nvPicPr>
          <p:cNvPr id="7170" name="Picture 2" descr="Suppression dâÃ©lÃ©ments avec splice(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6"/>
          <a:stretch/>
        </p:blipFill>
        <p:spPr bwMode="auto">
          <a:xfrm>
            <a:off x="3571918" y="448056"/>
            <a:ext cx="7932420" cy="41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n peut utiliser splice() pour supprimer nâimporte quel Ã©lÃ©ment dans un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2" y="4273728"/>
            <a:ext cx="6895505" cy="213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45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Classer les éléments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 </a:t>
            </a:r>
            <a:r>
              <a:rPr lang="fr-FR" b="1" dirty="0"/>
              <a:t>sort</a:t>
            </a:r>
            <a:r>
              <a:rPr lang="fr-FR" dirty="0"/>
              <a:t>() va nous permettre de trier les éléments d’un tableau dans l’ordre croissant ou alphabétique</a:t>
            </a:r>
          </a:p>
          <a:p>
            <a:r>
              <a:rPr lang="fr-FR" dirty="0"/>
              <a:t>les valeurs commençant par des majuscules vont être classées avant celles en minuscules.</a:t>
            </a:r>
          </a:p>
          <a:p>
            <a:r>
              <a:rPr lang="fr-FR" dirty="0"/>
              <a:t>la méthode sort() va classer les valeurs en les comparant caractère par caractère:</a:t>
            </a:r>
          </a:p>
          <a:p>
            <a:pPr lvl="1"/>
            <a:r>
              <a:rPr lang="fr-FR" dirty="0"/>
              <a:t>problèmes pour trier les nombres</a:t>
            </a:r>
          </a:p>
          <a:p>
            <a:pPr lvl="1"/>
            <a:r>
              <a:rPr lang="fr-FR" dirty="0"/>
              <a:t>« 25 » va être considéré comme supérieur à « 100 »</a:t>
            </a:r>
          </a:p>
          <a:p>
            <a:pPr lvl="2"/>
            <a:r>
              <a:rPr lang="fr-FR" dirty="0"/>
              <a:t>on utilisera en plus de sort() une fonction de comparaison</a:t>
            </a:r>
          </a:p>
          <a:p>
            <a:pPr lvl="2"/>
            <a:r>
              <a:rPr lang="fr-FR" dirty="0"/>
              <a:t>A voir par la suite</a:t>
            </a:r>
          </a:p>
        </p:txBody>
      </p:sp>
    </p:spTree>
    <p:extLst>
      <p:ext uri="{BB962C8B-B14F-4D97-AF65-F5344CB8AC3E}">
        <p14:creationId xmlns:p14="http://schemas.microsoft.com/office/powerpoint/2010/main" val="50759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3B32D-BE87-43F1-800A-3C76D688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DF978-75D0-48AF-82D7-13927BF1A8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JavaScript est un </a:t>
            </a:r>
            <a:r>
              <a:rPr lang="fr-FR" b="1" dirty="0">
                <a:solidFill>
                  <a:srgbClr val="002060"/>
                </a:solidFill>
              </a:rPr>
              <a:t>Langage interprété</a:t>
            </a:r>
            <a:r>
              <a:rPr lang="fr-FR" dirty="0"/>
              <a:t> : dans ce cas, il n'y a pas de compilation.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code source reste tel quel, et si on veut exécuter ce code, on doit le fournir à un interpréteur qui se chargera de le lire et de réaliser les actions demandées.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s’appelait au départ </a:t>
            </a:r>
            <a:r>
              <a:rPr lang="fr-FR" b="1" dirty="0" err="1">
                <a:solidFill>
                  <a:srgbClr val="002060"/>
                </a:solidFill>
              </a:rPr>
              <a:t>LiveScript</a:t>
            </a:r>
            <a:r>
              <a:rPr lang="fr-FR" dirty="0"/>
              <a:t>, mais ses créateurs ont rapidement migré vers le nom JavaScript pour gagner la popularité du label « </a:t>
            </a:r>
            <a:r>
              <a:rPr lang="fr-FR" b="1" dirty="0">
                <a:solidFill>
                  <a:srgbClr val="002060"/>
                </a:solidFill>
              </a:rPr>
              <a:t>Java</a:t>
            </a:r>
            <a:r>
              <a:rPr lang="fr-FR" dirty="0"/>
              <a:t> »</a:t>
            </a:r>
          </a:p>
          <a:p>
            <a:pPr marL="514350" lvl="1" indent="-285750"/>
            <a:r>
              <a:rPr lang="fr-FR" dirty="0">
                <a:solidFill>
                  <a:srgbClr val="002060"/>
                </a:solidFill>
              </a:rPr>
              <a:t>Mais attention! Ils sont totalement différents!</a:t>
            </a:r>
          </a:p>
          <a:p>
            <a:pPr marL="514350" lvl="1" indent="-285750"/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Tout comme le HTML, le JavaScript est généralement exécuté par le navigateur de l'internaute : on parle d'un comportement </a:t>
            </a:r>
            <a:r>
              <a:rPr lang="fr-FR" b="1" dirty="0"/>
              <a:t>client-</a:t>
            </a:r>
            <a:r>
              <a:rPr lang="fr-FR" b="1" dirty="0" err="1"/>
              <a:t>side</a:t>
            </a:r>
            <a:r>
              <a:rPr lang="fr-FR" dirty="0"/>
              <a:t>, par opposition au </a:t>
            </a:r>
            <a:r>
              <a:rPr lang="fr-FR" b="1" dirty="0"/>
              <a:t>server-</a:t>
            </a:r>
            <a:r>
              <a:rPr lang="fr-FR" b="1" dirty="0" err="1"/>
              <a:t>side</a:t>
            </a:r>
            <a:r>
              <a:rPr lang="fr-FR" b="1" dirty="0"/>
              <a:t> </a:t>
            </a:r>
            <a:r>
              <a:rPr lang="fr-FR" dirty="0"/>
              <a:t>lorsque le code est exécuté par le serveur.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Le JavaScript est standardisé par l'ECMA International sous le nom d'</a:t>
            </a:r>
            <a:r>
              <a:rPr lang="fr-FR" dirty="0" err="1"/>
              <a:t>ECMAScript</a:t>
            </a:r>
            <a:r>
              <a:rPr lang="fr-FR" dirty="0"/>
              <a:t> qui constitue la nouvelle référence 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La dernière version standardisée du JavaScript est basée sur l'</a:t>
            </a:r>
            <a:r>
              <a:rPr lang="fr-FR" dirty="0" err="1"/>
              <a:t>ECMAScript</a:t>
            </a:r>
            <a:r>
              <a:rPr lang="fr-FR" dirty="0"/>
              <a:t> 5, sorti en 2009. </a:t>
            </a:r>
            <a:r>
              <a:rPr lang="en-US" dirty="0" err="1"/>
              <a:t>puis</a:t>
            </a:r>
            <a:r>
              <a:rPr lang="en-US" dirty="0"/>
              <a:t>, ECMAScript 6.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Maintenant</a:t>
            </a:r>
            <a:r>
              <a:rPr lang="en-US" dirty="0"/>
              <a:t>, on fait reference par </a:t>
            </a:r>
            <a:r>
              <a:rPr lang="en-US" dirty="0" err="1"/>
              <a:t>année</a:t>
            </a:r>
            <a:r>
              <a:rPr lang="en-US" dirty="0"/>
              <a:t> </a:t>
            </a:r>
            <a:r>
              <a:rPr lang="en-US" dirty="0" err="1"/>
              <a:t>tel</a:t>
            </a:r>
            <a:r>
              <a:rPr lang="en-US" dirty="0"/>
              <a:t> que ES2016, ES2017, …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0F703-3218-41D3-8EEB-B7BE4BA105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DDD3543B-D8C9-4BCD-8C27-C094A34D1593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7A4B2-49B2-46D9-96E2-5F5946B1B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27F8C-C0A4-41B2-9CFF-028B9A80A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pic>
        <p:nvPicPr>
          <p:cNvPr id="7" name="Image 6" descr="Ce logo non-officiel est de plus en plus utilisé">
            <a:extLst>
              <a:ext uri="{FF2B5EF4-FFF2-40B4-BE49-F238E27FC236}">
                <a16:creationId xmlns:a16="http://schemas.microsoft.com/office/drawing/2014/main" id="{D2146E4A-C334-4183-B3FC-EF6544A7C8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94" y="1471186"/>
            <a:ext cx="1449905" cy="144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 descr="Java (langage) — Wikipédia">
            <a:extLst>
              <a:ext uri="{FF2B5EF4-FFF2-40B4-BE49-F238E27FC236}">
                <a16:creationId xmlns:a16="http://schemas.microsoft.com/office/drawing/2014/main" id="{0E1F8304-E6FD-40D3-B6BA-F151BDB5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3356419"/>
            <a:ext cx="1089478" cy="202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roix 9">
            <a:extLst>
              <a:ext uri="{FF2B5EF4-FFF2-40B4-BE49-F238E27FC236}">
                <a16:creationId xmlns:a16="http://schemas.microsoft.com/office/drawing/2014/main" id="{240F9E4D-56AF-4A59-B315-F7A4F9DCAFD5}"/>
              </a:ext>
            </a:extLst>
          </p:cNvPr>
          <p:cNvSpPr/>
          <p:nvPr/>
        </p:nvSpPr>
        <p:spPr>
          <a:xfrm rot="18889107">
            <a:off x="10054157" y="3573368"/>
            <a:ext cx="1593910" cy="1593910"/>
          </a:xfrm>
          <a:prstGeom prst="plus">
            <a:avLst>
              <a:gd name="adj" fmla="val 43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 descr="Utilisation de la mÃ©thode sort() de lâobjet JavaScrip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3"/>
          <a:stretch/>
        </p:blipFill>
        <p:spPr bwMode="auto">
          <a:xfrm>
            <a:off x="3670074" y="448056"/>
            <a:ext cx="7932420" cy="411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On utilise sort() pour classer les Ã©lÃ©ments dâun tableau dans lâordre alphabÃ©tique de leurs valeu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3883112"/>
            <a:ext cx="5926088" cy="21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3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Inverser</a:t>
            </a:r>
            <a:r>
              <a:rPr lang="en-US" dirty="0"/>
              <a:t> </a:t>
            </a:r>
            <a:r>
              <a:rPr lang="en-US" dirty="0" err="1"/>
              <a:t>l’ordre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96" y="1435607"/>
            <a:ext cx="3009616" cy="4549549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méthode</a:t>
            </a:r>
            <a:r>
              <a:rPr lang="en-US" dirty="0"/>
              <a:t> </a:t>
            </a:r>
            <a:r>
              <a:rPr lang="en-US" b="1" dirty="0"/>
              <a:t>reverse</a:t>
            </a:r>
            <a:r>
              <a:rPr lang="en-US" dirty="0"/>
              <a:t>()</a:t>
            </a:r>
          </a:p>
          <a:p>
            <a:r>
              <a:rPr lang="fr-FR" dirty="0"/>
              <a:t>Il est intéressant de l’utiliser avec la méthode sort()</a:t>
            </a:r>
          </a:p>
          <a:p>
            <a:pPr lvl="1"/>
            <a:r>
              <a:rPr lang="fr-FR" dirty="0"/>
              <a:t>classer des éléments dans l’ordre inverse de l’ordre alphabétique ou décroissant.</a:t>
            </a:r>
          </a:p>
          <a:p>
            <a:endParaRPr lang="fr-FR" dirty="0"/>
          </a:p>
        </p:txBody>
      </p:sp>
      <p:pic>
        <p:nvPicPr>
          <p:cNvPr id="4" name="Picture 2" descr="Utilisation de la mÃ©thode reverse() de Array">
            <a:extLst>
              <a:ext uri="{FF2B5EF4-FFF2-40B4-BE49-F238E27FC236}">
                <a16:creationId xmlns:a16="http://schemas.microsoft.com/office/drawing/2014/main" id="{F385D4DD-A898-4CB8-9A5E-6CADAB1A8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0"/>
          <a:stretch/>
        </p:blipFill>
        <p:spPr bwMode="auto">
          <a:xfrm>
            <a:off x="3720084" y="530486"/>
            <a:ext cx="7932420" cy="487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n utilise reverse() pour inverser lâordre des Ã©lÃ©ments dâun tableau">
            <a:extLst>
              <a:ext uri="{FF2B5EF4-FFF2-40B4-BE49-F238E27FC236}">
                <a16:creationId xmlns:a16="http://schemas.microsoft.com/office/drawing/2014/main" id="{487C0052-410F-4853-8211-25ACC2EE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5" y="4701736"/>
            <a:ext cx="4964710" cy="182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983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en-US" b="1" dirty="0"/>
              <a:t>join( 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96" y="1435607"/>
            <a:ext cx="3552057" cy="4549549"/>
          </a:xfrm>
        </p:spPr>
        <p:txBody>
          <a:bodyPr/>
          <a:lstStyle/>
          <a:p>
            <a:r>
              <a:rPr lang="fr-FR" dirty="0"/>
              <a:t>La méthode </a:t>
            </a:r>
            <a:r>
              <a:rPr lang="fr-FR" b="1" dirty="0" err="1"/>
              <a:t>join</a:t>
            </a:r>
            <a:r>
              <a:rPr lang="fr-FR" dirty="0"/>
              <a:t>() va retourner les différentes valeurs d’un tableau sous forme de chaîne de caractères.</a:t>
            </a:r>
          </a:p>
          <a:p>
            <a:r>
              <a:rPr lang="fr-FR" dirty="0"/>
              <a:t>Choisir le type de séparateur voulu entre les différentes valeurs de notre tableau (un </a:t>
            </a:r>
            <a:r>
              <a:rPr lang="fr-FR" b="1" dirty="0"/>
              <a:t>espace</a:t>
            </a:r>
            <a:r>
              <a:rPr lang="fr-FR" dirty="0"/>
              <a:t>, une </a:t>
            </a:r>
            <a:r>
              <a:rPr lang="fr-FR" b="1" dirty="0"/>
              <a:t>virgule</a:t>
            </a:r>
            <a:r>
              <a:rPr lang="fr-FR" dirty="0"/>
              <a:t>, </a:t>
            </a:r>
            <a:r>
              <a:rPr lang="fr-FR" b="1" dirty="0"/>
              <a:t>etc</a:t>
            </a:r>
            <a:r>
              <a:rPr lang="fr-FR" dirty="0"/>
              <a:t>.).</a:t>
            </a:r>
          </a:p>
          <a:p>
            <a:r>
              <a:rPr lang="fr-FR" dirty="0"/>
              <a:t>Elle ne modifie pas notre tableau, elle renvoie seulement une chaîne de caractères créée depuis</a:t>
            </a:r>
          </a:p>
        </p:txBody>
      </p:sp>
      <p:pic>
        <p:nvPicPr>
          <p:cNvPr id="4" name="Picture 2" descr="Utilisation de la mÃ©thode join() de lâobjet Array">
            <a:extLst>
              <a:ext uri="{FF2B5EF4-FFF2-40B4-BE49-F238E27FC236}">
                <a16:creationId xmlns:a16="http://schemas.microsoft.com/office/drawing/2014/main" id="{268D7F05-8E12-4F98-AE97-5853682C5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8"/>
          <a:stretch/>
        </p:blipFill>
        <p:spPr bwMode="auto">
          <a:xfrm>
            <a:off x="4207109" y="603039"/>
            <a:ext cx="7297229" cy="42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oin() retourne une chaine de caractÃ¨res crÃ©Ã©e Ã  partir des valeurs dâun tableau">
            <a:extLst>
              <a:ext uri="{FF2B5EF4-FFF2-40B4-BE49-F238E27FC236}">
                <a16:creationId xmlns:a16="http://schemas.microsoft.com/office/drawing/2014/main" id="{B43289E7-40EC-4A58-842C-C4CF6843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42" y="4255006"/>
            <a:ext cx="5599361" cy="2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428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tableau depuis un autre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méthode </a:t>
            </a:r>
            <a:r>
              <a:rPr lang="fr-FR" b="1" dirty="0"/>
              <a:t>slice</a:t>
            </a:r>
            <a:r>
              <a:rPr lang="fr-FR" dirty="0"/>
              <a:t>() nous permet de créer un nouveau tableau en extrayant des éléments d’un tableau de base.</a:t>
            </a:r>
          </a:p>
          <a:p>
            <a:r>
              <a:rPr lang="fr-FR" dirty="0"/>
              <a:t>deux arguments : </a:t>
            </a:r>
          </a:p>
          <a:p>
            <a:pPr lvl="1"/>
            <a:r>
              <a:rPr lang="fr-FR" dirty="0"/>
              <a:t>une position de départ et </a:t>
            </a:r>
          </a:p>
          <a:p>
            <a:pPr lvl="1"/>
            <a:r>
              <a:rPr lang="fr-FR" dirty="0"/>
              <a:t>une positon de fin pour couper.</a:t>
            </a:r>
          </a:p>
          <a:p>
            <a:r>
              <a:rPr lang="fr-FR" dirty="0"/>
              <a:t>On peut ne préciser qu’un seul argument qui sera la position de départ. </a:t>
            </a:r>
          </a:p>
          <a:p>
            <a:pPr lvl="1"/>
            <a:r>
              <a:rPr lang="fr-FR" b="1" dirty="0"/>
              <a:t>slice</a:t>
            </a:r>
            <a:r>
              <a:rPr lang="fr-FR" dirty="0"/>
              <a:t>() coupera jusqu’à la fin du tableau de départ.</a:t>
            </a:r>
          </a:p>
          <a:p>
            <a:r>
              <a:rPr lang="fr-FR" dirty="0"/>
              <a:t>Elle n’impacte pas le tableau de départ.</a:t>
            </a:r>
          </a:p>
          <a:p>
            <a:pPr lvl="1"/>
            <a:r>
              <a:rPr lang="fr-FR" dirty="0"/>
              <a:t>Création d’un nouveau tableau à partir de notre tableau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373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7662" y="1386992"/>
            <a:ext cx="2721965" cy="4843327"/>
          </a:xfrm>
        </p:spPr>
        <p:txBody>
          <a:bodyPr>
            <a:normAutofit/>
          </a:bodyPr>
          <a:lstStyle/>
          <a:p>
            <a:r>
              <a:rPr lang="fr-FR" dirty="0"/>
              <a:t>Noter que nous n’avons pas utilisé de boucle </a:t>
            </a:r>
            <a:r>
              <a:rPr lang="fr-FR" b="1" dirty="0"/>
              <a:t>for</a:t>
            </a:r>
            <a:r>
              <a:rPr lang="fr-FR" dirty="0"/>
              <a:t> pour afficher les valeurs des tableaux, mais tout simplement avec un </a:t>
            </a:r>
            <a:r>
              <a:rPr lang="fr-FR" b="1" dirty="0" err="1"/>
              <a:t>alert</a:t>
            </a:r>
            <a:r>
              <a:rPr lang="fr-FR" dirty="0"/>
              <a:t>().</a:t>
            </a:r>
          </a:p>
          <a:p>
            <a:pPr lvl="1"/>
            <a:r>
              <a:rPr lang="fr-FR" dirty="0"/>
              <a:t>Déconseillé car le formatage est non contrôlé</a:t>
            </a:r>
          </a:p>
          <a:p>
            <a:endParaRPr lang="fr-FR" dirty="0"/>
          </a:p>
        </p:txBody>
      </p:sp>
      <p:pic>
        <p:nvPicPr>
          <p:cNvPr id="11266" name="Picture 2" descr="Utilisation de la mÃ©thode slice() de lâobje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5"/>
          <a:stretch/>
        </p:blipFill>
        <p:spPr bwMode="auto">
          <a:xfrm>
            <a:off x="3571918" y="448056"/>
            <a:ext cx="7932420" cy="32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vec slice(), on peut extraire un nouveau tableau Ã  partir dâun tableau de dÃ©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011" y="4069946"/>
            <a:ext cx="6549866" cy="189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07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Concaténation de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 </a:t>
            </a:r>
            <a:r>
              <a:rPr lang="fr-FR" b="1" dirty="0" err="1"/>
              <a:t>concat</a:t>
            </a:r>
            <a:r>
              <a:rPr lang="fr-FR" dirty="0"/>
              <a:t>() permet de « concaténer » différents tableaux entre eux ; </a:t>
            </a:r>
          </a:p>
          <a:p>
            <a:r>
              <a:rPr lang="fr-FR" dirty="0"/>
              <a:t>Prend en arguments les tableaux que l’on souhaite fusionner à un premier de départ pour en former un nouveau.</a:t>
            </a:r>
          </a:p>
          <a:p>
            <a:pPr lvl="1"/>
            <a:r>
              <a:rPr lang="fr-FR" dirty="0"/>
              <a:t>Les tableaux de base ne sont pas modifiés.</a:t>
            </a:r>
          </a:p>
          <a:p>
            <a:r>
              <a:rPr lang="fr-FR" dirty="0"/>
              <a:t>On peut fusionner autant de tableaux que l’on veut entre eux. </a:t>
            </a:r>
          </a:p>
          <a:p>
            <a:r>
              <a:rPr lang="fr-FR" dirty="0"/>
              <a:t>On peut aussi placer tous les autres tableaux à fusionner avec ce premier tableau en arguments de </a:t>
            </a:r>
            <a:r>
              <a:rPr lang="fr-FR" b="1" dirty="0" err="1"/>
              <a:t>concat</a:t>
            </a:r>
            <a:r>
              <a:rPr lang="fr-FR" dirty="0"/>
              <a:t>(), en les séparant par des virgules.</a:t>
            </a:r>
          </a:p>
        </p:txBody>
      </p:sp>
    </p:spTree>
    <p:extLst>
      <p:ext uri="{BB962C8B-B14F-4D97-AF65-F5344CB8AC3E}">
        <p14:creationId xmlns:p14="http://schemas.microsoft.com/office/powerpoint/2010/main" val="1518194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 descr="Utilisation de la mÃ©thode concat() de lâbje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3"/>
          <a:stretch/>
        </p:blipFill>
        <p:spPr bwMode="auto">
          <a:xfrm>
            <a:off x="3571918" y="448056"/>
            <a:ext cx="7932420" cy="504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On utilise concat() pour concatÃ©ner plusieurs tableaux entre e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7" y="4438185"/>
            <a:ext cx="4869412" cy="189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28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 descr="On fusionne plusieurs tableaux ensemble avec concat(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87"/>
          <a:stretch/>
        </p:blipFill>
        <p:spPr bwMode="auto">
          <a:xfrm>
            <a:off x="3720084" y="396817"/>
            <a:ext cx="7932420" cy="37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On affiche notre tableau final crÃ©Ã© avec concat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" y="4271899"/>
            <a:ext cx="5944999" cy="171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115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b="1" dirty="0"/>
              <a:t>2) Le DOM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dirty="0"/>
              <a:t>Interaction JS avec le DOM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endParaRPr lang="fr-FR" sz="1600" b="1" dirty="0"/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60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49484-C792-4EB2-9C7C-12DE9476F882}"/>
              </a:ext>
            </a:extLst>
          </p:cNvPr>
          <p:cNvSpPr/>
          <p:nvPr/>
        </p:nvSpPr>
        <p:spPr>
          <a:xfrm>
            <a:off x="6054673" y="196299"/>
            <a:ext cx="997058" cy="2196252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 du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Document Object Model, ou </a:t>
            </a:r>
            <a:r>
              <a:rPr lang="fr-FR" b="1" dirty="0"/>
              <a:t>DOM</a:t>
            </a:r>
          </a:p>
          <a:p>
            <a:pPr lvl="1"/>
            <a:r>
              <a:rPr lang="fr-FR" dirty="0"/>
              <a:t>une partie pour le XML, </a:t>
            </a:r>
          </a:p>
          <a:p>
            <a:pPr lvl="1"/>
            <a:r>
              <a:rPr lang="fr-FR" dirty="0"/>
              <a:t>une partie pour le </a:t>
            </a:r>
            <a:r>
              <a:rPr lang="fr-FR" b="1" dirty="0"/>
              <a:t>HTML </a:t>
            </a:r>
          </a:p>
          <a:p>
            <a:pPr lvl="1"/>
            <a:r>
              <a:rPr lang="fr-FR" dirty="0"/>
              <a:t>et une partie cœur</a:t>
            </a:r>
          </a:p>
          <a:p>
            <a:r>
              <a:rPr lang="fr-FR" dirty="0"/>
              <a:t>Créé automatiquement par votre navigateur lors du chargement de la page.	</a:t>
            </a:r>
          </a:p>
          <a:p>
            <a:r>
              <a:rPr lang="fr-FR" dirty="0"/>
              <a:t>C’est un standard de programmation reconnu par tous les navigateurs:</a:t>
            </a:r>
          </a:p>
          <a:p>
            <a:pPr lvl="1"/>
            <a:r>
              <a:rPr lang="fr-FR" dirty="0"/>
              <a:t>considère les éléments HTML comme des objets qui possèdent:</a:t>
            </a:r>
          </a:p>
          <a:p>
            <a:pPr lvl="2"/>
            <a:r>
              <a:rPr lang="fr-FR" dirty="0"/>
              <a:t>des propriétés </a:t>
            </a:r>
          </a:p>
          <a:p>
            <a:pPr lvl="2"/>
            <a:r>
              <a:rPr lang="fr-FR" dirty="0"/>
              <a:t>et des méthodes</a:t>
            </a:r>
          </a:p>
          <a:p>
            <a:pPr lvl="1"/>
            <a:r>
              <a:rPr lang="fr-FR" dirty="0"/>
              <a:t>nous permet de déclencher des événements</a:t>
            </a:r>
            <a:endParaRPr lang="fr-FR" b="1" dirty="0"/>
          </a:p>
          <a:p>
            <a:r>
              <a:rPr lang="fr-FR" dirty="0"/>
              <a:t>Il nous permettra de manipuler du code HTML (et CSS) avec le JavaScript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08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sz="4000" b="1" dirty="0"/>
              <a:t>1) Le langage JavaScript</a:t>
            </a:r>
            <a:endParaRPr lang="en-US" sz="4000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b="1" dirty="0"/>
              <a:t>Déclaration et portée des variables.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b="1" dirty="0"/>
              <a:t>Types de données (</a:t>
            </a:r>
            <a:r>
              <a:rPr lang="fr-FR" sz="1400" b="1" dirty="0" err="1"/>
              <a:t>Number</a:t>
            </a:r>
            <a:r>
              <a:rPr lang="fr-FR" sz="1400" b="1" dirty="0"/>
              <a:t>, Boolean, Date, Math, String, </a:t>
            </a:r>
            <a:r>
              <a:rPr lang="fr-FR" sz="1400" b="1" dirty="0" err="1"/>
              <a:t>Array</a:t>
            </a:r>
            <a:r>
              <a:rPr lang="fr-FR" sz="1400" b="1" dirty="0"/>
              <a:t>). Conversion de type. 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b="1" dirty="0"/>
              <a:t>Détection de type avec </a:t>
            </a:r>
            <a:r>
              <a:rPr lang="fr-FR" sz="1400" b="1" dirty="0" err="1"/>
              <a:t>typeof</a:t>
            </a:r>
            <a:r>
              <a:rPr lang="fr-FR" sz="1400" b="1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b="1" dirty="0"/>
              <a:t>Gestion des tableaux. Opérateurs logiques et arithmétiques. Boucles (for, </a:t>
            </a:r>
            <a:r>
              <a:rPr lang="fr-FR" sz="1400" b="1" dirty="0" err="1"/>
              <a:t>while</a:t>
            </a:r>
            <a:r>
              <a:rPr lang="fr-FR" sz="1400" b="1" dirty="0"/>
              <a:t>...).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b="1" dirty="0"/>
              <a:t>Création de fonctions et paramétrage variable.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b="1" dirty="0"/>
              <a:t>Faire un codage sécurisé avec la gestion d'erreur et les exceptions.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b="1" dirty="0"/>
              <a:t>Rappels sur les concepts objets. Développement Objet en JavaScript : création de classes (méthodes, propriétés).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b="1" dirty="0"/>
              <a:t>Les objets prédéfinis du langage (</a:t>
            </a:r>
            <a:r>
              <a:rPr lang="fr-FR" sz="1400" b="1" dirty="0" err="1"/>
              <a:t>Array</a:t>
            </a:r>
            <a:r>
              <a:rPr lang="fr-FR" sz="1400" b="1" dirty="0"/>
              <a:t>, Date, String, </a:t>
            </a:r>
            <a:r>
              <a:rPr lang="fr-FR" sz="1400" b="1" dirty="0" err="1"/>
              <a:t>Regexp</a:t>
            </a:r>
            <a:r>
              <a:rPr lang="fr-FR" sz="1400" b="1" dirty="0"/>
              <a:t>...) et leur utilisation. Extension des objets prédéfinis.</a:t>
            </a:r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60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49484-C792-4EB2-9C7C-12DE9476F882}"/>
              </a:ext>
            </a:extLst>
          </p:cNvPr>
          <p:cNvSpPr/>
          <p:nvPr/>
        </p:nvSpPr>
        <p:spPr>
          <a:xfrm>
            <a:off x="6054673" y="196299"/>
            <a:ext cx="997058" cy="2196252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0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structure du DOM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tout dans une page HTML va être considéré comme un nœud, ou « </a:t>
            </a:r>
            <a:r>
              <a:rPr lang="fr-FR" dirty="0" err="1"/>
              <a:t>node</a:t>
            </a:r>
            <a:r>
              <a:rPr lang="fr-FR" dirty="0"/>
              <a:t> »:</a:t>
            </a:r>
          </a:p>
          <a:p>
            <a:pPr lvl="1"/>
            <a:r>
              <a:rPr lang="fr-FR" dirty="0"/>
              <a:t>le document HTML lui même, </a:t>
            </a:r>
          </a:p>
          <a:p>
            <a:pPr lvl="1"/>
            <a:r>
              <a:rPr lang="fr-FR" dirty="0"/>
              <a:t>les éléments HTML, </a:t>
            </a:r>
          </a:p>
          <a:p>
            <a:pPr lvl="1"/>
            <a:r>
              <a:rPr lang="fr-FR" dirty="0"/>
              <a:t>les attributs HTML, </a:t>
            </a:r>
          </a:p>
          <a:p>
            <a:pPr lvl="1"/>
            <a:r>
              <a:rPr lang="fr-FR" dirty="0"/>
              <a:t>le texte à l’intérieur des éléments, </a:t>
            </a:r>
          </a:p>
          <a:p>
            <a:pPr lvl="1"/>
            <a:r>
              <a:rPr lang="fr-FR" dirty="0"/>
              <a:t>etc.</a:t>
            </a:r>
          </a:p>
          <a:p>
            <a:r>
              <a:rPr lang="fr-FR" dirty="0"/>
              <a:t>Plusieurs types de nœuds existent pour les objets HTML : </a:t>
            </a:r>
          </a:p>
          <a:p>
            <a:pPr lvl="1"/>
            <a:r>
              <a:rPr lang="fr-FR" dirty="0"/>
              <a:t>le type  </a:t>
            </a:r>
            <a:r>
              <a:rPr lang="fr-FR" b="1" dirty="0"/>
              <a:t>ELEMENT_NODE</a:t>
            </a:r>
            <a:r>
              <a:rPr lang="fr-FR" dirty="0"/>
              <a:t> (pour les éléments HTML), </a:t>
            </a:r>
          </a:p>
          <a:p>
            <a:pPr lvl="1"/>
            <a:r>
              <a:rPr lang="fr-FR" dirty="0"/>
              <a:t>le type  </a:t>
            </a:r>
            <a:r>
              <a:rPr lang="fr-FR" b="1" dirty="0"/>
              <a:t>TEXT_NODE </a:t>
            </a:r>
            <a:r>
              <a:rPr lang="fr-FR" dirty="0"/>
              <a:t>(pour le texte), </a:t>
            </a:r>
          </a:p>
          <a:p>
            <a:pPr lvl="1"/>
            <a:r>
              <a:rPr lang="fr-FR" dirty="0"/>
              <a:t>etc. </a:t>
            </a:r>
          </a:p>
          <a:p>
            <a:r>
              <a:rPr lang="fr-FR" dirty="0"/>
              <a:t>construit comme une hiérarchie de nœuds (</a:t>
            </a:r>
            <a:r>
              <a:rPr lang="fr-FR" b="1" dirty="0"/>
              <a:t>Arbre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8102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 descr="Une page HTML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59" y="448056"/>
            <a:ext cx="7932420" cy="252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La reprÃ©sentation de notre page web sous forme de DOM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1" y="2962142"/>
            <a:ext cx="7173757" cy="38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98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schéma</a:t>
            </a:r>
            <a:r>
              <a:rPr lang="en-US" dirty="0"/>
              <a:t> </a:t>
            </a:r>
            <a:r>
              <a:rPr lang="en-US" dirty="0" err="1"/>
              <a:t>précédent</a:t>
            </a:r>
            <a:r>
              <a:rPr lang="en-US" dirty="0"/>
              <a:t>, </a:t>
            </a:r>
            <a:r>
              <a:rPr lang="fr-FR" dirty="0"/>
              <a:t>un premier nœud de type </a:t>
            </a:r>
            <a:r>
              <a:rPr lang="fr-FR" b="1" dirty="0"/>
              <a:t>élément</a:t>
            </a:r>
            <a:r>
              <a:rPr lang="fr-FR" dirty="0"/>
              <a:t> est représenté par l’élément html. </a:t>
            </a:r>
          </a:p>
          <a:p>
            <a:r>
              <a:rPr lang="fr-FR" dirty="0"/>
              <a:t>Ce nœud possède deux enfants : </a:t>
            </a:r>
            <a:r>
              <a:rPr lang="fr-FR" b="1" dirty="0" err="1"/>
              <a:t>head</a:t>
            </a:r>
            <a:r>
              <a:rPr lang="fr-FR" dirty="0"/>
              <a:t> et </a:t>
            </a:r>
            <a:r>
              <a:rPr lang="fr-FR" b="1" dirty="0"/>
              <a:t>body</a:t>
            </a:r>
            <a:r>
              <a:rPr lang="fr-FR" dirty="0"/>
              <a:t> qui sont de type </a:t>
            </a:r>
            <a:r>
              <a:rPr lang="fr-FR" b="1" dirty="0" err="1"/>
              <a:t>Element</a:t>
            </a:r>
            <a:r>
              <a:rPr lang="fr-FR" dirty="0"/>
              <a:t> et qui possèdent eux mêmes d’autres enfants.</a:t>
            </a:r>
          </a:p>
          <a:p>
            <a:r>
              <a:rPr lang="fr-FR" dirty="0" err="1"/>
              <a:t>head</a:t>
            </a:r>
            <a:r>
              <a:rPr lang="fr-FR" dirty="0"/>
              <a:t> et body sont des nœuds « </a:t>
            </a:r>
            <a:r>
              <a:rPr lang="fr-FR" b="1" dirty="0"/>
              <a:t>frères</a:t>
            </a:r>
            <a:r>
              <a:rPr lang="fr-FR" dirty="0"/>
              <a:t> » : ils ont le même parent mais il n’y a pas de relation de hiérarchie entre eux.</a:t>
            </a:r>
          </a:p>
          <a:p>
            <a:r>
              <a:rPr lang="fr-FR" dirty="0"/>
              <a:t>le texte contenu dans les éléments est ici reconnu comme un nœud </a:t>
            </a:r>
            <a:r>
              <a:rPr lang="en-US" dirty="0"/>
              <a:t> à part </a:t>
            </a:r>
            <a:r>
              <a:rPr lang="en-US" dirty="0" err="1"/>
              <a:t>entière</a:t>
            </a:r>
            <a:endParaRPr lang="en-US" dirty="0"/>
          </a:p>
          <a:p>
            <a:pPr lvl="1"/>
            <a:r>
              <a:rPr lang="fr-FR" dirty="0"/>
              <a:t>On peut donc le manipuler avec des méthodes et propriétés en JavaScript.</a:t>
            </a:r>
          </a:p>
        </p:txBody>
      </p:sp>
    </p:spTree>
    <p:extLst>
      <p:ext uri="{BB962C8B-B14F-4D97-AF65-F5344CB8AC3E}">
        <p14:creationId xmlns:p14="http://schemas.microsoft.com/office/powerpoint/2010/main" val="3224570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dirty="0"/>
              <a:t>L’objet document et ses 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des forces de JavaScript est de permettre de manipuler des éléments HTML en se servant du DOM. </a:t>
            </a:r>
          </a:p>
          <a:p>
            <a:r>
              <a:rPr lang="fr-FR" dirty="0"/>
              <a:t>Nous allons toujours devoir passer par l’objet Document</a:t>
            </a:r>
          </a:p>
          <a:p>
            <a:r>
              <a:rPr lang="fr-FR" dirty="0"/>
              <a:t>Nous allons voir différentes méthodes de l’objet </a:t>
            </a:r>
            <a:r>
              <a:rPr lang="fr-FR" b="1" dirty="0"/>
              <a:t>Document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getElementById</a:t>
            </a:r>
            <a:r>
              <a:rPr lang="fr-FR" dirty="0"/>
              <a:t>() ;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getElementsByTagName</a:t>
            </a:r>
            <a:r>
              <a:rPr lang="fr-FR" dirty="0"/>
              <a:t>() ;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getElementsByClassName</a:t>
            </a:r>
            <a:r>
              <a:rPr lang="fr-FR" dirty="0"/>
              <a:t>() ;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querySelector</a:t>
            </a:r>
            <a:r>
              <a:rPr lang="fr-FR" dirty="0"/>
              <a:t>() ;</a:t>
            </a:r>
          </a:p>
          <a:p>
            <a:pPr lvl="1"/>
            <a:r>
              <a:rPr lang="fr-FR" dirty="0"/>
              <a:t>La méthode </a:t>
            </a:r>
            <a:r>
              <a:rPr lang="fr-FR" dirty="0" err="1"/>
              <a:t>querySelectorAll</a:t>
            </a:r>
            <a:r>
              <a:rPr lang="fr-FR" dirty="0"/>
              <a:t>().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523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en-US" dirty="0" err="1"/>
              <a:t>getElementById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cibler un élément HTML possédant un attribut </a:t>
            </a:r>
            <a:r>
              <a:rPr lang="fr-FR" b="1" dirty="0"/>
              <a:t>id</a:t>
            </a:r>
            <a:r>
              <a:rPr lang="fr-FR" dirty="0"/>
              <a:t> en particulier</a:t>
            </a:r>
          </a:p>
          <a:p>
            <a:r>
              <a:rPr lang="fr-FR" dirty="0"/>
              <a:t>Si l’élément est trouvé, </a:t>
            </a:r>
            <a:r>
              <a:rPr lang="fr-FR" dirty="0" err="1"/>
              <a:t>getElementById</a:t>
            </a:r>
            <a:r>
              <a:rPr lang="fr-FR" dirty="0"/>
              <a:t>() va renvoyer l’élément en tant qu’objet.</a:t>
            </a:r>
          </a:p>
          <a:p>
            <a:pPr lvl="1"/>
            <a:r>
              <a:rPr lang="fr-FR" dirty="0"/>
              <a:t>Sinon, elle renverra la valeur </a:t>
            </a:r>
            <a:r>
              <a:rPr lang="fr-FR" b="1" dirty="0" err="1"/>
              <a:t>null</a:t>
            </a:r>
            <a:r>
              <a:rPr lang="fr-FR" dirty="0"/>
              <a:t>.</a:t>
            </a:r>
          </a:p>
          <a:p>
            <a:r>
              <a:rPr lang="fr-FR" dirty="0"/>
              <a:t>Exemple suivant:</a:t>
            </a:r>
          </a:p>
          <a:p>
            <a:pPr lvl="1"/>
            <a:r>
              <a:rPr lang="fr-FR" dirty="0"/>
              <a:t>on accède à l’élément HTML de notre page possédant l’id= </a:t>
            </a:r>
            <a:r>
              <a:rPr lang="fr-FR" b="1" dirty="0"/>
              <a:t>"</a:t>
            </a:r>
            <a:r>
              <a:rPr lang="fr-FR" b="1" dirty="0" err="1"/>
              <a:t>gros_titre</a:t>
            </a:r>
            <a:r>
              <a:rPr lang="fr-FR" b="1" dirty="0"/>
              <a:t>"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stocke les informations renvoyées dans une variable </a:t>
            </a:r>
            <a:r>
              <a:rPr lang="fr-FR" b="1" dirty="0"/>
              <a:t>titre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58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2" name="Picture 2" descr="On utilise la mÃ©thode getElementById de lâobjet docu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82"/>
          <a:stretch/>
        </p:blipFill>
        <p:spPr bwMode="auto">
          <a:xfrm>
            <a:off x="3650242" y="448056"/>
            <a:ext cx="7932420" cy="28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La mÃ©thoode getElementById renvoie des informations par rapport Ã  un Ã©lÃ©ment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" y="3936333"/>
            <a:ext cx="79324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49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va retourner des informations relatives à tous les éléments HTML d’un même « genre »</a:t>
            </a:r>
          </a:p>
          <a:p>
            <a:pPr lvl="1"/>
            <a:r>
              <a:rPr lang="fr-FR" dirty="0"/>
              <a:t>Les éléments sont placés dans un tableau.</a:t>
            </a:r>
          </a:p>
          <a:p>
            <a:pPr lvl="1"/>
            <a:r>
              <a:rPr lang="fr-FR" dirty="0"/>
              <a:t>tous les éléments &lt;</a:t>
            </a:r>
            <a:r>
              <a:rPr lang="fr-FR" b="1" dirty="0"/>
              <a:t>p&gt;</a:t>
            </a:r>
            <a:r>
              <a:rPr lang="fr-FR" dirty="0"/>
              <a:t> par exemple </a:t>
            </a:r>
          </a:p>
          <a:p>
            <a:r>
              <a:rPr lang="fr-FR" dirty="0"/>
              <a:t>Son intérêt est qu’on va ensuite pouvoir récupérer un élément en question en utilisant un indice du tableau créé.</a:t>
            </a:r>
          </a:p>
        </p:txBody>
      </p:sp>
    </p:spTree>
    <p:extLst>
      <p:ext uri="{BB962C8B-B14F-4D97-AF65-F5344CB8AC3E}">
        <p14:creationId xmlns:p14="http://schemas.microsoft.com/office/powerpoint/2010/main" val="1653204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386" name="Picture 2" descr="La mÃ©thode getElementsByTagName de lâobjet docu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6"/>
          <a:stretch/>
        </p:blipFill>
        <p:spPr bwMode="auto">
          <a:xfrm>
            <a:off x="3616762" y="480456"/>
            <a:ext cx="7932420" cy="24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getElementsByTagName retourne un tableau avec le type dâÃ©lÃ©ment choi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68" y="3710381"/>
            <a:ext cx="7932420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608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getElementsByClassName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96" y="1435607"/>
            <a:ext cx="3722538" cy="4549549"/>
          </a:xfrm>
        </p:spPr>
        <p:txBody>
          <a:bodyPr/>
          <a:lstStyle/>
          <a:p>
            <a:r>
              <a:rPr lang="fr-FR" dirty="0"/>
              <a:t>Elle va nous permettre d’accéder aux éléments HTML disposant d’un attribut class en particulier. </a:t>
            </a:r>
          </a:p>
          <a:p>
            <a:r>
              <a:rPr lang="fr-FR" b="1" dirty="0" err="1"/>
              <a:t>getElementsByClassName</a:t>
            </a:r>
            <a:r>
              <a:rPr lang="fr-FR" b="1" dirty="0"/>
              <a:t>()</a:t>
            </a:r>
            <a:r>
              <a:rPr lang="fr-FR" dirty="0"/>
              <a:t> va prendre la valeur d’un attribut class en argument. </a:t>
            </a:r>
          </a:p>
          <a:p>
            <a:r>
              <a:rPr lang="fr-FR" dirty="0"/>
              <a:t>Elle permet de renvoyer également un tableau.</a:t>
            </a:r>
          </a:p>
          <a:p>
            <a:endParaRPr lang="fr-FR" dirty="0"/>
          </a:p>
        </p:txBody>
      </p:sp>
      <p:pic>
        <p:nvPicPr>
          <p:cNvPr id="4" name="Picture 2" descr="La mÃ©thode getElementsByClassName() de lâobjet JavaScript document">
            <a:extLst>
              <a:ext uri="{FF2B5EF4-FFF2-40B4-BE49-F238E27FC236}">
                <a16:creationId xmlns:a16="http://schemas.microsoft.com/office/drawing/2014/main" id="{FEF0DBD5-07C3-4D88-851C-FC5D3600A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5"/>
          <a:stretch/>
        </p:blipFill>
        <p:spPr bwMode="auto">
          <a:xfrm>
            <a:off x="4860506" y="652836"/>
            <a:ext cx="7035672" cy="24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a mÃ©thode getElementsByClassName rÃ©cupÃ¨re les Ã©lÃ©ments HTML selon la valeur de leur attribut class">
            <a:extLst>
              <a:ext uri="{FF2B5EF4-FFF2-40B4-BE49-F238E27FC236}">
                <a16:creationId xmlns:a16="http://schemas.microsoft.com/office/drawing/2014/main" id="{A337CA2B-9697-4EBD-BF01-EB31A669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06" y="3919164"/>
            <a:ext cx="7035672" cy="20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37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(Rappels)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9458" name="Picture 2" descr="On applique la mÃªme class Ã  diffÃ©rents Ã©lÃ©ments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47" y="448056"/>
            <a:ext cx="6869758" cy="319730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Notre Ã©lÃ©ment HTML titre et nos paragraphe sâaffichent en 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" y="3919958"/>
            <a:ext cx="4866275" cy="1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ous les Ã©lÃ©ments HTML portant la class seront en rou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85"/>
          <a:stretch/>
        </p:blipFill>
        <p:spPr bwMode="auto">
          <a:xfrm>
            <a:off x="5812333" y="3645364"/>
            <a:ext cx="5849577" cy="205675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4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/>
              <a:t>de JavaScript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38ECCD-A2D7-4B9A-AD3E-A94864EE6F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977150-8FFD-43B5-A28F-4DB090D6CC7A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6D0EE9-0224-4B25-B769-DD08F4F01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D3B4D-BE65-4165-9D27-3A0E9CA9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fr-FR" noProof="0" smtClean="0"/>
              <a:pPr/>
              <a:t>5</a:t>
            </a:fld>
            <a:endParaRPr lang="fr-FR" noProof="0" dirty="0"/>
          </a:p>
        </p:txBody>
      </p:sp>
      <p:pic>
        <p:nvPicPr>
          <p:cNvPr id="5" name="Image 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973" y="1524708"/>
            <a:ext cx="4577621" cy="457762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393BB8-0AFD-4BFE-B859-074284FAFF1E}"/>
              </a:ext>
            </a:extLst>
          </p:cNvPr>
          <p:cNvSpPr/>
          <p:nvPr/>
        </p:nvSpPr>
        <p:spPr>
          <a:xfrm>
            <a:off x="6705600" y="1308100"/>
            <a:ext cx="2873829" cy="4940300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09" y="1524708"/>
            <a:ext cx="6375363" cy="457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JavaScipt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est devenu « </a:t>
            </a:r>
            <a:r>
              <a:rPr lang="fr-FR" sz="1400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 REFERENCE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 » en matière de développement multi-plateformes mais, à la base, il n’était pas destiné à être aussi massivement exploité!  C’est là qu’intervient TypeScript</a:t>
            </a:r>
          </a:p>
        </p:txBody>
      </p:sp>
    </p:spTree>
    <p:extLst>
      <p:ext uri="{BB962C8B-B14F-4D97-AF65-F5344CB8AC3E}">
        <p14:creationId xmlns:p14="http://schemas.microsoft.com/office/powerpoint/2010/main" val="156277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</a:t>
            </a:r>
            <a:r>
              <a:rPr lang="fr-FR" b="1" dirty="0" err="1"/>
              <a:t>querySelector</a:t>
            </a:r>
            <a:r>
              <a:rPr lang="fr-FR" dirty="0"/>
              <a:t>() et </a:t>
            </a:r>
            <a:r>
              <a:rPr lang="fr-FR" b="1" dirty="0" err="1"/>
              <a:t>querySelectorAll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Ces méthodes vont nous permettre d’accéder à des éléments HTML correspondant à certain sélecteur CSS:</a:t>
            </a:r>
          </a:p>
          <a:p>
            <a:pPr lvl="1"/>
            <a:r>
              <a:rPr lang="fr-FR" dirty="0"/>
              <a:t>un id, </a:t>
            </a:r>
          </a:p>
          <a:p>
            <a:pPr lvl="1"/>
            <a:r>
              <a:rPr lang="fr-FR" dirty="0"/>
              <a:t>une class, </a:t>
            </a:r>
          </a:p>
          <a:p>
            <a:pPr lvl="1"/>
            <a:r>
              <a:rPr lang="fr-FR" dirty="0"/>
              <a:t>un type d’élément, </a:t>
            </a:r>
          </a:p>
          <a:p>
            <a:pPr lvl="1"/>
            <a:r>
              <a:rPr lang="fr-FR" dirty="0"/>
              <a:t>un attribut</a:t>
            </a:r>
          </a:p>
          <a:p>
            <a:r>
              <a:rPr lang="fr-FR" b="1" dirty="0" err="1"/>
              <a:t>querySelector</a:t>
            </a:r>
            <a:r>
              <a:rPr lang="fr-FR" dirty="0"/>
              <a:t>() va renvoyer des informations relatives au premier élément trouvé correspondant au sélecteur CSS sélectionné, </a:t>
            </a:r>
          </a:p>
          <a:p>
            <a:r>
              <a:rPr lang="fr-FR" b="1" dirty="0" err="1"/>
              <a:t>querySelectorAll</a:t>
            </a:r>
            <a:r>
              <a:rPr lang="fr-FR" dirty="0"/>
              <a:t>() va renvoyer des informations sur tous les éléments correspondants.</a:t>
            </a:r>
          </a:p>
        </p:txBody>
      </p:sp>
    </p:spTree>
    <p:extLst>
      <p:ext uri="{BB962C8B-B14F-4D97-AF65-F5344CB8AC3E}">
        <p14:creationId xmlns:p14="http://schemas.microsoft.com/office/powerpoint/2010/main" val="3051399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8434" name="Picture 2" descr="Utilisation des mÃ©thodes querySelector et querySelectorAll de lâobjet JavaScript docu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7"/>
          <a:stretch/>
        </p:blipFill>
        <p:spPr bwMode="auto">
          <a:xfrm>
            <a:off x="3633330" y="448056"/>
            <a:ext cx="7932420" cy="371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On utilise querySelector et querYselectoAll pour accÃ©der Ã  des Ã©lÃ©ments HTML via un sÃ©lecteu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" y="3931230"/>
            <a:ext cx="79324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37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code précédent:</a:t>
            </a:r>
          </a:p>
          <a:p>
            <a:pPr lvl="1"/>
            <a:r>
              <a:rPr lang="fr-FR" dirty="0"/>
              <a:t>on utilise </a:t>
            </a:r>
            <a:r>
              <a:rPr lang="fr-FR" b="1" dirty="0" err="1"/>
              <a:t>querySelector</a:t>
            </a:r>
            <a:r>
              <a:rPr lang="fr-FR" dirty="0"/>
              <a:t>() pour accéder au premier lien rencontré contenu dans un paragraphe (en utilisant le sélecteur CSS </a:t>
            </a:r>
            <a:r>
              <a:rPr lang="fr-FR" b="1" dirty="0"/>
              <a:t>p a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on utilise </a:t>
            </a:r>
            <a:r>
              <a:rPr lang="fr-FR" b="1" dirty="0" err="1"/>
              <a:t>querySelectorAll</a:t>
            </a:r>
            <a:r>
              <a:rPr lang="fr-FR" dirty="0"/>
              <a:t>() pour accéder à tous les paragraphes </a:t>
            </a:r>
            <a:r>
              <a:rPr lang="fr-FR" dirty="0" err="1"/>
              <a:t>disopsant</a:t>
            </a:r>
            <a:r>
              <a:rPr lang="fr-FR" dirty="0"/>
              <a:t> d'un attribut class= "para"(sélecteur CSS </a:t>
            </a:r>
            <a:r>
              <a:rPr lang="fr-FR" b="1" dirty="0"/>
              <a:t>.para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48448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 contenu des éléments HTML et au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Jusqu’à présent, nous avons pu accéder à des éléments HTML et retourner des informations liées aux objets </a:t>
            </a:r>
          </a:p>
          <a:p>
            <a:r>
              <a:rPr lang="fr-FR" dirty="0"/>
              <a:t>On va également pouvoir accéder au contenu des éléments HTML:</a:t>
            </a:r>
          </a:p>
          <a:p>
            <a:pPr lvl="1"/>
            <a:r>
              <a:rPr lang="fr-FR" dirty="0"/>
              <a:t>ce qui se situe entre les balises ouvrante et fermante d’un élément.</a:t>
            </a:r>
          </a:p>
          <a:p>
            <a:r>
              <a:rPr lang="fr-FR" dirty="0"/>
              <a:t>La manière la plus simple de procéder est d’utiliser:</a:t>
            </a:r>
          </a:p>
          <a:p>
            <a:pPr lvl="1"/>
            <a:r>
              <a:rPr lang="fr-FR" dirty="0"/>
              <a:t>La propriété </a:t>
            </a:r>
            <a:r>
              <a:rPr lang="fr-FR" b="1" dirty="0" err="1"/>
              <a:t>innerHTML</a:t>
            </a:r>
            <a:r>
              <a:rPr lang="fr-FR" dirty="0"/>
              <a:t> sur le résultat renvoyé par nos méthodes.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283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482" name="Picture 2" descr="Utilisation de la propriÃ©tÃ© innerHTML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8"/>
          <a:stretch/>
        </p:blipFill>
        <p:spPr bwMode="auto">
          <a:xfrm>
            <a:off x="3571918" y="448056"/>
            <a:ext cx="7932420" cy="29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On utilise innerHTML pour rÃ©cupÃ©rer le contenu dâun Ã©lÃ©ment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56" y="3722016"/>
            <a:ext cx="7932420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467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Attention : </a:t>
            </a:r>
            <a:r>
              <a:rPr lang="fr-FR" b="1" dirty="0" err="1"/>
              <a:t>innerHTML</a:t>
            </a:r>
            <a:r>
              <a:rPr lang="fr-FR" dirty="0"/>
              <a:t> va récupérer tout le contenu d’un élément HTML et pas seulement le texte contenu </a:t>
            </a:r>
          </a:p>
          <a:p>
            <a:r>
              <a:rPr lang="fr-FR" dirty="0"/>
              <a:t>Par exemple, si on applique </a:t>
            </a:r>
            <a:r>
              <a:rPr lang="fr-FR" b="1" dirty="0" err="1"/>
              <a:t>innerHTML</a:t>
            </a:r>
            <a:r>
              <a:rPr lang="fr-FR" dirty="0"/>
              <a:t> en ciblant notre paragraphe contenant un lien, la propriété va nous retourner tout le code du lien</a:t>
            </a:r>
          </a:p>
        </p:txBody>
      </p:sp>
    </p:spTree>
    <p:extLst>
      <p:ext uri="{BB962C8B-B14F-4D97-AF65-F5344CB8AC3E}">
        <p14:creationId xmlns:p14="http://schemas.microsoft.com/office/powerpoint/2010/main" val="3067335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6" name="Picture 2" descr="La propriÃ©tÃ© innerHTML va rÃ©cupÃ©rer tout le contenu dâun Ã©lÃ©ment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42" y="378976"/>
            <a:ext cx="7932420" cy="38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Notre lien contenu dans ontre paragraphe est affichÃ© tel quel avec inner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" y="3976451"/>
            <a:ext cx="79324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22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on souhaite ne récupérer que le contenu textuel présent dans un élément, on utilise la propriété </a:t>
            </a:r>
            <a:r>
              <a:rPr lang="fr-FR" b="1" dirty="0" err="1"/>
              <a:t>textContent</a:t>
            </a:r>
            <a:r>
              <a:rPr lang="fr-FR" dirty="0"/>
              <a:t>.</a:t>
            </a:r>
          </a:p>
          <a:p>
            <a:r>
              <a:rPr lang="fr-FR" dirty="0"/>
              <a:t>Notez qu’on applique les propriétés </a:t>
            </a:r>
            <a:r>
              <a:rPr lang="fr-FR" dirty="0" err="1"/>
              <a:t>innerHTML</a:t>
            </a:r>
            <a:r>
              <a:rPr lang="fr-FR" dirty="0"/>
              <a:t> et </a:t>
            </a:r>
            <a:r>
              <a:rPr lang="fr-FR" dirty="0" err="1"/>
              <a:t>textContent</a:t>
            </a:r>
            <a:r>
              <a:rPr lang="fr-FR" dirty="0"/>
              <a:t> sur des nœuds de type </a:t>
            </a:r>
            <a:r>
              <a:rPr lang="fr-FR" dirty="0" err="1"/>
              <a:t>Element</a:t>
            </a:r>
            <a:r>
              <a:rPr lang="fr-FR" dirty="0"/>
              <a:t> et non pas sur le document en soi</a:t>
            </a:r>
          </a:p>
          <a:p>
            <a:r>
              <a:rPr lang="fr-FR" dirty="0"/>
              <a:t>Car </a:t>
            </a:r>
            <a:r>
              <a:rPr lang="fr-FR" dirty="0" err="1"/>
              <a:t>innerHTML</a:t>
            </a:r>
            <a:r>
              <a:rPr lang="fr-FR" dirty="0"/>
              <a:t> et </a:t>
            </a:r>
            <a:r>
              <a:rPr lang="fr-FR" dirty="0" err="1"/>
              <a:t>textContent</a:t>
            </a:r>
            <a:r>
              <a:rPr lang="fr-FR" dirty="0"/>
              <a:t> sont des propriétés de l’objet </a:t>
            </a:r>
            <a:r>
              <a:rPr lang="fr-FR" b="1" dirty="0" err="1"/>
              <a:t>Element</a:t>
            </a:r>
            <a:r>
              <a:rPr lang="fr-FR" dirty="0"/>
              <a:t> et non pas </a:t>
            </a:r>
            <a:r>
              <a:rPr lang="fr-FR" b="1" dirty="0"/>
              <a:t>Document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283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2530" name="Picture 2" descr="textContent ne va rÃ©cupÃ©rer que le contenu textuel Ã  lâintÃ©rieur dâun Ã©lÃ©ment HT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28735" r="23"/>
          <a:stretch/>
        </p:blipFill>
        <p:spPr bwMode="auto">
          <a:xfrm>
            <a:off x="1257062" y="491074"/>
            <a:ext cx="7932420" cy="28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Cette fois ci, seul le texte Ã  lâintÃ©rieur de notre paragraphe est rÃ©cupÃ©rÃ© avec text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87" y="3601820"/>
            <a:ext cx="7932420" cy="26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41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directement à des types d’éléments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Le DOM nous offre la possibilité, via certaines de ses propriétés, d’accéder directement à un type ou une collection d’éléments HTML en particulier.</a:t>
            </a:r>
          </a:p>
          <a:p>
            <a:r>
              <a:rPr lang="fr-FR" dirty="0"/>
              <a:t>Par exemple, on va pouvoir accéder à </a:t>
            </a:r>
          </a:p>
          <a:p>
            <a:pPr lvl="1"/>
            <a:r>
              <a:rPr lang="fr-FR" dirty="0"/>
              <a:t>l’élément body grâce à la propriété du même nom </a:t>
            </a:r>
          </a:p>
          <a:p>
            <a:pPr lvl="1"/>
            <a:r>
              <a:rPr lang="fr-FR" dirty="0"/>
              <a:t>un élément de type lien grâce à la propriété links.</a:t>
            </a:r>
          </a:p>
          <a:p>
            <a:r>
              <a:rPr lang="fr-FR" dirty="0"/>
              <a:t>Nous allons voir dans le code suivant les propriétés </a:t>
            </a:r>
          </a:p>
          <a:p>
            <a:pPr lvl="1"/>
            <a:r>
              <a:rPr lang="fr-FR" dirty="0" err="1"/>
              <a:t>title</a:t>
            </a:r>
            <a:r>
              <a:rPr lang="fr-FR" dirty="0"/>
              <a:t>, </a:t>
            </a:r>
          </a:p>
          <a:p>
            <a:pPr lvl="1"/>
            <a:r>
              <a:rPr lang="fr-FR" dirty="0"/>
              <a:t>body et </a:t>
            </a:r>
          </a:p>
          <a:p>
            <a:pPr lvl="1"/>
            <a:r>
              <a:rPr lang="fr-FR" dirty="0"/>
              <a:t>links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54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6F2E9-A56F-459F-B57B-6366037C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1.1- Déclaration et portée des variables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E8AC24-8AB8-4E0A-9760-5F79AA9A22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Voir</a:t>
            </a:r>
            <a:r>
              <a:rPr lang="en-US" dirty="0"/>
              <a:t> codes sur </a:t>
            </a:r>
          </a:p>
          <a:p>
            <a:r>
              <a:rPr lang="fr-FR" dirty="0">
                <a:hlinkClick r:id="rId2"/>
              </a:rPr>
              <a:t>https://github.com/bassemSeddik/formationJS-TS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8B5C9-7612-4DC3-AF50-2520C3EF6A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23C1E2B0-3298-4B75-ADE7-CAE2AD3D304D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0DDF4-3DDB-4AB9-B872-250F6FAFB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9F6A84-0052-4B99-95A7-F3EDF789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9671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3554" name="Picture 2" descr="Utilisation de certaines propriÃ©tÃ©s de lâobjet JavaScript docu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9"/>
          <a:stretch/>
        </p:blipFill>
        <p:spPr bwMode="auto">
          <a:xfrm>
            <a:off x="3571918" y="448056"/>
            <a:ext cx="7932420" cy="311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On peut accÃ©der directement Ã  des Ã©lÃ©ments HTML via les propriÃ©tÃ©s de lâobjet docu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4" y="3721923"/>
            <a:ext cx="79324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15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Modification des éléments HTML/CSS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Usage de JS</a:t>
            </a:r>
          </a:p>
        </p:txBody>
      </p:sp>
    </p:spTree>
    <p:extLst>
      <p:ext uri="{BB962C8B-B14F-4D97-AF65-F5344CB8AC3E}">
        <p14:creationId xmlns:p14="http://schemas.microsoft.com/office/powerpoint/2010/main" val="423419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objets JavaScript </a:t>
            </a:r>
            <a:r>
              <a:rPr lang="fr-FR" b="1" dirty="0"/>
              <a:t>document</a:t>
            </a:r>
            <a:r>
              <a:rPr lang="fr-FR" dirty="0"/>
              <a:t> et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propriété </a:t>
            </a:r>
            <a:r>
              <a:rPr lang="fr-FR" b="1" dirty="0" err="1"/>
              <a:t>innerHTML</a:t>
            </a:r>
            <a:r>
              <a:rPr lang="fr-FR" dirty="0"/>
              <a:t> appartient bien à l’objet </a:t>
            </a:r>
            <a:r>
              <a:rPr lang="fr-FR" b="1" dirty="0" err="1"/>
              <a:t>Element</a:t>
            </a:r>
            <a:r>
              <a:rPr lang="fr-FR" dirty="0"/>
              <a:t>, et non pas à Document.</a:t>
            </a:r>
          </a:p>
          <a:p>
            <a:r>
              <a:rPr lang="fr-FR" dirty="0"/>
              <a:t>L’objet </a:t>
            </a:r>
            <a:r>
              <a:rPr lang="fr-FR" b="1" dirty="0" err="1"/>
              <a:t>Element</a:t>
            </a:r>
            <a:r>
              <a:rPr lang="fr-FR" dirty="0"/>
              <a:t> hérite de son parent Document  et rajoute ses méthodes et propriétés</a:t>
            </a:r>
          </a:p>
          <a:p>
            <a:r>
              <a:rPr lang="fr-FR" dirty="0"/>
              <a:t>On écrira  </a:t>
            </a:r>
            <a:r>
              <a:rPr lang="fr-FR" b="1" dirty="0" err="1"/>
              <a:t>document.getElementByid</a:t>
            </a:r>
            <a:r>
              <a:rPr lang="fr-FR" dirty="0"/>
              <a:t>() pour accéder à un élément HTML dans une page.</a:t>
            </a:r>
          </a:p>
          <a:p>
            <a:r>
              <a:rPr lang="fr-FR" dirty="0"/>
              <a:t>On appliquera les propriétés et méthodes de l’objet </a:t>
            </a:r>
            <a:r>
              <a:rPr lang="fr-FR" b="1" dirty="0" err="1"/>
              <a:t>Element</a:t>
            </a:r>
            <a:r>
              <a:rPr lang="fr-FR" dirty="0"/>
              <a:t> sur les éléments HTML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959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n rÃ©cupÃ¨re le contenu dâun Ã©lÃ©ment HTML grÃ¢ce aux propriÃ©tÃ© de lâobjet JavaScript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38" y="-249506"/>
            <a:ext cx="7200721" cy="47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 utilise innerHTML et textContent sur un Ã©lÃ©ment en particul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3" y="4471428"/>
            <a:ext cx="7586782" cy="218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83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Modifier le contenu d’un élément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Pour modifier le contenu dâun Ã©lÃ©ment HTML, on affecte tout simplement une nouvelle valeur avec inner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84" y="1260720"/>
            <a:ext cx="7932420" cy="32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us avons modifiÃ© le contenu de notre titre h1 grÃ¢ce Ã  innerHTML e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2" y="4602869"/>
            <a:ext cx="7932420" cy="19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972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Modifier la valeur d’un </a:t>
            </a:r>
            <a:r>
              <a:rPr lang="fr-FR" b="1" dirty="0"/>
              <a:t>attribut</a:t>
            </a:r>
            <a:r>
              <a:rPr lang="fr-FR" dirty="0"/>
              <a:t>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la propriété </a:t>
            </a:r>
            <a:r>
              <a:rPr lang="fr-FR" b="1" dirty="0" err="1"/>
              <a:t>attribute</a:t>
            </a:r>
            <a:r>
              <a:rPr lang="fr-FR" dirty="0"/>
              <a:t> de l’objet </a:t>
            </a:r>
            <a:r>
              <a:rPr lang="fr-FR" b="1" dirty="0" err="1"/>
              <a:t>Element</a:t>
            </a:r>
            <a:r>
              <a:rPr lang="fr-FR" dirty="0"/>
              <a:t>.</a:t>
            </a:r>
          </a:p>
          <a:p>
            <a:r>
              <a:rPr lang="fr-FR" dirty="0"/>
              <a:t>affecter une nouvelle valeur à l’attribut ciblé.</a:t>
            </a:r>
          </a:p>
        </p:txBody>
      </p:sp>
      <p:pic>
        <p:nvPicPr>
          <p:cNvPr id="3074" name="Picture 2" descr="Utilisation de la propriÃ©tÃ© attribute de lâobjet JavaScript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" y="2651314"/>
            <a:ext cx="7932420" cy="32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75520" y="5157192"/>
            <a:ext cx="6826358" cy="1728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</p:spTree>
    <p:extLst>
      <p:ext uri="{BB962C8B-B14F-4D97-AF65-F5344CB8AC3E}">
        <p14:creationId xmlns:p14="http://schemas.microsoft.com/office/powerpoint/2010/main" val="4256663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getAttribute</a:t>
            </a:r>
            <a:r>
              <a:rPr lang="fr-FR" dirty="0"/>
              <a:t> et </a:t>
            </a:r>
            <a:r>
              <a:rPr lang="fr-FR" dirty="0" err="1"/>
              <a:t>setAttribute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fr-FR" dirty="0"/>
          </a:p>
          <a:p>
            <a:pPr marL="137160"/>
            <a:r>
              <a:rPr lang="fr-FR" sz="1900" dirty="0"/>
              <a:t>&lt;body&gt;</a:t>
            </a:r>
          </a:p>
          <a:p>
            <a:pPr marL="137160"/>
            <a:r>
              <a:rPr lang="fr-FR" sz="1900" dirty="0"/>
              <a:t>    &lt;a id="</a:t>
            </a:r>
            <a:r>
              <a:rPr lang="fr-FR" sz="1900" dirty="0" err="1"/>
              <a:t>myLink</a:t>
            </a:r>
            <a:r>
              <a:rPr lang="fr-FR" sz="1900" dirty="0"/>
              <a:t>" href="http://www.un_lien_quelconque.com"&gt;Un lien modifié dynamiquement&lt;/a&gt;</a:t>
            </a:r>
          </a:p>
          <a:p>
            <a:pPr marL="137160"/>
            <a:r>
              <a:rPr lang="fr-FR" sz="1900" dirty="0"/>
              <a:t>    &lt;script&gt;</a:t>
            </a:r>
          </a:p>
          <a:p>
            <a:pPr marL="137160"/>
            <a:r>
              <a:rPr lang="fr-FR" sz="1900" dirty="0"/>
              <a:t>        var </a:t>
            </a:r>
            <a:r>
              <a:rPr lang="fr-FR" sz="1900" dirty="0" err="1"/>
              <a:t>link</a:t>
            </a:r>
            <a:r>
              <a:rPr lang="fr-FR" sz="1900" dirty="0"/>
              <a:t> = </a:t>
            </a:r>
            <a:r>
              <a:rPr lang="fr-FR" sz="1900" dirty="0" err="1"/>
              <a:t>document.getElementById</a:t>
            </a:r>
            <a:r>
              <a:rPr lang="fr-FR" sz="1900" dirty="0"/>
              <a:t>('</a:t>
            </a:r>
            <a:r>
              <a:rPr lang="fr-FR" sz="1900" dirty="0" err="1"/>
              <a:t>myLink</a:t>
            </a:r>
            <a:r>
              <a:rPr lang="fr-FR" sz="1900" dirty="0"/>
              <a:t>');</a:t>
            </a:r>
          </a:p>
          <a:p>
            <a:pPr marL="137160"/>
            <a:r>
              <a:rPr lang="fr-FR" sz="1900" dirty="0"/>
              <a:t>        var href = </a:t>
            </a:r>
            <a:r>
              <a:rPr lang="fr-FR" sz="1900" b="1" dirty="0" err="1"/>
              <a:t>link.getAttribute</a:t>
            </a:r>
            <a:r>
              <a:rPr lang="fr-FR" sz="1900" dirty="0"/>
              <a:t>('href'); // On récupère l'attribut « href »</a:t>
            </a:r>
          </a:p>
          <a:p>
            <a:pPr marL="137160"/>
            <a:r>
              <a:rPr lang="fr-FR" sz="1900" dirty="0"/>
              <a:t>        </a:t>
            </a:r>
            <a:r>
              <a:rPr lang="fr-FR" sz="1900" dirty="0" err="1"/>
              <a:t>alert</a:t>
            </a:r>
            <a:r>
              <a:rPr lang="fr-FR" sz="1900" dirty="0"/>
              <a:t>(href);</a:t>
            </a:r>
          </a:p>
          <a:p>
            <a:pPr marL="137160"/>
            <a:r>
              <a:rPr lang="fr-FR" sz="1900" dirty="0"/>
              <a:t>        </a:t>
            </a:r>
            <a:r>
              <a:rPr lang="fr-FR" sz="1900" b="1" dirty="0" err="1"/>
              <a:t>link.setAttribute</a:t>
            </a:r>
            <a:r>
              <a:rPr lang="fr-FR" sz="1900" dirty="0"/>
              <a:t>('</a:t>
            </a:r>
            <a:r>
              <a:rPr lang="fr-FR" sz="1900" dirty="0" err="1"/>
              <a:t>href</a:t>
            </a:r>
            <a:r>
              <a:rPr lang="fr-FR" sz="1900" dirty="0"/>
              <a:t>', 'http://www.siteduzero.com'); // On édite l'attribut « </a:t>
            </a:r>
            <a:r>
              <a:rPr lang="fr-FR" sz="1900" dirty="0" err="1"/>
              <a:t>href</a:t>
            </a:r>
            <a:r>
              <a:rPr lang="fr-FR" sz="1900" dirty="0"/>
              <a:t> »</a:t>
            </a:r>
          </a:p>
          <a:p>
            <a:pPr marL="137160"/>
            <a:r>
              <a:rPr lang="fr-FR" sz="1900" dirty="0"/>
              <a:t>    &lt;/script&gt;</a:t>
            </a:r>
          </a:p>
          <a:p>
            <a:pPr marL="137160"/>
            <a:r>
              <a:rPr lang="fr-FR" sz="19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601217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attributs</a:t>
            </a:r>
            <a:r>
              <a:rPr lang="en-US" dirty="0"/>
              <a:t> </a:t>
            </a:r>
            <a:r>
              <a:rPr lang="en-US" dirty="0" err="1"/>
              <a:t>accessibles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pPr marL="137160"/>
            <a:r>
              <a:rPr lang="fr-FR" dirty="0"/>
              <a:t>&lt;body&gt;</a:t>
            </a:r>
          </a:p>
          <a:p>
            <a:pPr marL="137160"/>
            <a:r>
              <a:rPr lang="fr-FR" dirty="0"/>
              <a:t>    &lt;a id="</a:t>
            </a:r>
            <a:r>
              <a:rPr lang="fr-FR" dirty="0" err="1"/>
              <a:t>myLink</a:t>
            </a:r>
            <a:r>
              <a:rPr lang="fr-FR" dirty="0"/>
              <a:t>" href="http://www.un_lien_quelconque.com"&gt;Un lien modifié dynamiquement&lt;/a&gt;</a:t>
            </a:r>
          </a:p>
          <a:p>
            <a:pPr marL="137160"/>
            <a:r>
              <a:rPr lang="fr-FR" dirty="0"/>
              <a:t>    &lt;script&gt;</a:t>
            </a:r>
          </a:p>
          <a:p>
            <a:pPr marL="137160"/>
            <a:r>
              <a:rPr lang="fr-FR" dirty="0"/>
              <a:t>        var </a:t>
            </a:r>
            <a:r>
              <a:rPr lang="fr-FR" dirty="0" err="1"/>
              <a:t>link</a:t>
            </a:r>
            <a:r>
              <a:rPr lang="fr-FR" dirty="0"/>
              <a:t> = </a:t>
            </a:r>
            <a:r>
              <a:rPr lang="fr-FR" dirty="0" err="1"/>
              <a:t>document.getElementById</a:t>
            </a:r>
            <a:r>
              <a:rPr lang="fr-FR" dirty="0"/>
              <a:t>('</a:t>
            </a:r>
            <a:r>
              <a:rPr lang="fr-FR" dirty="0" err="1"/>
              <a:t>myLink</a:t>
            </a:r>
            <a:r>
              <a:rPr lang="fr-FR" dirty="0"/>
              <a:t>');</a:t>
            </a:r>
          </a:p>
          <a:p>
            <a:pPr marL="137160"/>
            <a:r>
              <a:rPr lang="fr-FR" b="1" dirty="0"/>
              <a:t>        var href = </a:t>
            </a:r>
            <a:r>
              <a:rPr lang="fr-FR" b="1" dirty="0" err="1"/>
              <a:t>link.href</a:t>
            </a:r>
            <a:r>
              <a:rPr lang="fr-FR" b="1" dirty="0"/>
              <a:t>;</a:t>
            </a:r>
            <a:endParaRPr lang="fr-FR" dirty="0"/>
          </a:p>
          <a:p>
            <a:pPr marL="137160"/>
            <a:r>
              <a:rPr lang="fr-FR" dirty="0"/>
              <a:t>        </a:t>
            </a:r>
            <a:r>
              <a:rPr lang="fr-FR" dirty="0" err="1"/>
              <a:t>alert</a:t>
            </a:r>
            <a:r>
              <a:rPr lang="fr-FR" dirty="0"/>
              <a:t>(href);</a:t>
            </a:r>
          </a:p>
          <a:p>
            <a:pPr marL="137160"/>
            <a:r>
              <a:rPr lang="fr-FR" dirty="0"/>
              <a:t>        </a:t>
            </a:r>
            <a:r>
              <a:rPr lang="fr-FR" dirty="0" err="1"/>
              <a:t>link.href</a:t>
            </a:r>
            <a:r>
              <a:rPr lang="fr-FR" dirty="0"/>
              <a:t> = 'http://www.siteduzero.com';</a:t>
            </a:r>
          </a:p>
          <a:p>
            <a:pPr marL="137160"/>
            <a:r>
              <a:rPr lang="fr-FR" dirty="0"/>
              <a:t>    &lt;/script&gt;</a:t>
            </a:r>
          </a:p>
          <a:p>
            <a:pPr marL="137160"/>
            <a:r>
              <a:rPr lang="fr-F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9076346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ClassName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Nous avons bien pu modifier la valeur dâun attribut class en JavaScript grÃ¢ce Ã  classN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8"/>
          <a:stretch/>
        </p:blipFill>
        <p:spPr bwMode="auto">
          <a:xfrm>
            <a:off x="3590121" y="4206687"/>
            <a:ext cx="6999178" cy="24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tilisation de className pour modifier la valeur dâun attribut class e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53" y="1527989"/>
            <a:ext cx="7932420" cy="32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00663" y="4033867"/>
            <a:ext cx="6826358" cy="1728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</p:spTree>
    <p:extLst>
      <p:ext uri="{BB962C8B-B14F-4D97-AF65-F5344CB8AC3E}">
        <p14:creationId xmlns:p14="http://schemas.microsoft.com/office/powerpoint/2010/main" val="6266728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Modifier le </a:t>
            </a:r>
            <a:r>
              <a:rPr lang="fr-FR" b="1" dirty="0"/>
              <a:t>CSS</a:t>
            </a:r>
            <a:r>
              <a:rPr lang="fr-FR" dirty="0"/>
              <a:t> d’un élément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Utilisation de la propriÃ©tÃ© style de lâobjet JavaScript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7" y="1355170"/>
            <a:ext cx="7932420" cy="386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 utilise la propriÃ©tÃ© style pour modifier les styles CSS de nos Ã©lÃ©ments HTML e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4694560"/>
            <a:ext cx="6981914" cy="193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2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5A06264E-ED63-42EC-AD02-38F948E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: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8C97CE-EA91-4739-A4F6-BEAC1B5571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871101-B44E-4A9A-BC31-F53BF32697F2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CE1AE-DC63-440F-AFEB-23E43363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F2E21-3D53-4AB4-B2FF-34FAB9D54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fr-FR" noProof="0" smtClean="0"/>
              <a:pPr/>
              <a:t>7</a:t>
            </a:fld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0DD2F-361F-4454-AE30-8FA93A71F9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7008179" cy="4521841"/>
          </a:xfrm>
        </p:spPr>
        <p:txBody>
          <a:bodyPr/>
          <a:lstStyle/>
          <a:p>
            <a:r>
              <a:rPr lang="fr-FR" dirty="0"/>
              <a:t>Définissez deux variables appelées </a:t>
            </a:r>
            <a:r>
              <a:rPr lang="fr-FR" b="1" dirty="0" err="1">
                <a:solidFill>
                  <a:srgbClr val="002060"/>
                </a:solidFill>
              </a:rPr>
              <a:t>thingOne</a:t>
            </a:r>
            <a:r>
              <a:rPr lang="fr-FR" dirty="0"/>
              <a:t> et </a:t>
            </a:r>
            <a:r>
              <a:rPr lang="fr-FR" b="1" dirty="0" err="1">
                <a:solidFill>
                  <a:srgbClr val="002060"/>
                </a:solidFill>
              </a:rPr>
              <a:t>thingTwo</a:t>
            </a:r>
            <a:r>
              <a:rPr lang="fr-FR" dirty="0"/>
              <a:t> et affectez-leur des valeurs. Imprimez les valeurs des deux variables dans une seule instruction </a:t>
            </a:r>
            <a:r>
              <a:rPr lang="fr-FR" b="1" dirty="0">
                <a:solidFill>
                  <a:srgbClr val="002060"/>
                </a:solidFill>
              </a:rPr>
              <a:t>console.log </a:t>
            </a:r>
            <a:r>
              <a:rPr lang="fr-FR" dirty="0"/>
              <a:t>à l'aide de la concaténation. Par exemple,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b="1" dirty="0">
                <a:solidFill>
                  <a:srgbClr val="002060"/>
                </a:solidFill>
              </a:rPr>
              <a:t>rouge Bleu</a:t>
            </a:r>
          </a:p>
          <a:p>
            <a:endParaRPr lang="fr-FR" dirty="0"/>
          </a:p>
          <a:p>
            <a:r>
              <a:rPr lang="fr-FR" dirty="0"/>
              <a:t>où "rouge" est la valeur de </a:t>
            </a:r>
            <a:r>
              <a:rPr lang="fr-FR" dirty="0" err="1"/>
              <a:t>thingOne</a:t>
            </a:r>
            <a:r>
              <a:rPr lang="fr-FR" dirty="0"/>
              <a:t> et "bleu" est la valeur de </a:t>
            </a:r>
            <a:r>
              <a:rPr lang="fr-FR" dirty="0" err="1"/>
              <a:t>thingTwo</a:t>
            </a:r>
            <a:r>
              <a:rPr lang="fr-FR" dirty="0"/>
              <a:t>. N'oubliez pas d'utiliser un point-virgule à la fin de chaque instruction!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C1E39C7-AFEE-402F-8006-67081DB39C05}"/>
              </a:ext>
            </a:extLst>
          </p:cNvPr>
          <p:cNvSpPr txBox="1">
            <a:spLocks/>
          </p:cNvSpPr>
          <p:nvPr/>
        </p:nvSpPr>
        <p:spPr>
          <a:xfrm>
            <a:off x="7787538" y="1421894"/>
            <a:ext cx="3988826" cy="132309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var </a:t>
            </a:r>
            <a:r>
              <a:rPr lang="en-US" sz="1600" dirty="0" err="1"/>
              <a:t>thingOne</a:t>
            </a:r>
            <a:r>
              <a:rPr lang="en-US" sz="1600" dirty="0"/>
              <a:t> = "red";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var </a:t>
            </a:r>
            <a:r>
              <a:rPr lang="en-US" sz="1600" dirty="0" err="1"/>
              <a:t>thingTwo</a:t>
            </a:r>
            <a:r>
              <a:rPr lang="en-US" sz="1600" dirty="0"/>
              <a:t> = "blue";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console.log(</a:t>
            </a:r>
            <a:r>
              <a:rPr lang="en-US" sz="1600" dirty="0" err="1"/>
              <a:t>thingOne</a:t>
            </a:r>
            <a:r>
              <a:rPr lang="en-US" sz="1600" dirty="0"/>
              <a:t> + " "  + </a:t>
            </a:r>
            <a:r>
              <a:rPr lang="en-US" sz="1600" dirty="0" err="1"/>
              <a:t>thingTwo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06478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AJOUTER ET INSERER DES ELEMENTS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0781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nouvel</a:t>
            </a:r>
            <a:r>
              <a:rPr lang="en-US" dirty="0"/>
              <a:t> </a:t>
            </a:r>
            <a:r>
              <a:rPr lang="en-US" dirty="0" err="1"/>
              <a:t>élément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un nouvel élément HTML en JavaScript, nous utiliserons la méthode </a:t>
            </a:r>
            <a:r>
              <a:rPr lang="fr-FR" b="1" dirty="0" err="1"/>
              <a:t>createElement</a:t>
            </a:r>
            <a:r>
              <a:rPr lang="fr-FR" dirty="0"/>
              <a:t>() de l’objet </a:t>
            </a:r>
            <a:r>
              <a:rPr lang="fr-FR" b="1" dirty="0"/>
              <a:t>Document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6146" name="Picture 2" descr="On utilise la mÃ©thode JavaScript createElement() pour crÃ©er un Ã©lÃ©ment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18" y="2400706"/>
            <a:ext cx="7932420" cy="3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111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ET INSERER DES ELEMENTS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ici créé un nouvel élément </a:t>
            </a:r>
            <a:r>
              <a:rPr lang="fr-FR" b="1" dirty="0"/>
              <a:t>p</a:t>
            </a:r>
            <a:r>
              <a:rPr lang="fr-FR" dirty="0"/>
              <a:t>. Cependant, notre élément ne contient </a:t>
            </a:r>
            <a:r>
              <a:rPr lang="fr-FR" b="1" dirty="0"/>
              <a:t>rien</a:t>
            </a:r>
            <a:r>
              <a:rPr lang="fr-FR" dirty="0"/>
              <a:t> pour le moment </a:t>
            </a:r>
          </a:p>
        </p:txBody>
      </p:sp>
      <p:pic>
        <p:nvPicPr>
          <p:cNvPr id="7170" name="Picture 2" descr="On utilise la mÃ©thode JavaScript createElement() pour crÃ©er un Ã©lÃ©ment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21" y="2201863"/>
            <a:ext cx="7932420" cy="3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135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 attribut et du texte à un élément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attribut id avec la valeur « nouveau » à notre paragraphe. </a:t>
            </a:r>
          </a:p>
          <a:p>
            <a:r>
              <a:rPr lang="fr-FR" dirty="0"/>
              <a:t>Création d’un nœud de type texte que nous n’avons pas encore inséré</a:t>
            </a:r>
          </a:p>
        </p:txBody>
      </p:sp>
      <p:pic>
        <p:nvPicPr>
          <p:cNvPr id="8194" name="Picture 2" descr="On crÃ©e un attribut pour notre Ã©lÃ©ment HT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1"/>
          <a:stretch/>
        </p:blipFill>
        <p:spPr bwMode="auto">
          <a:xfrm>
            <a:off x="2772412" y="2780570"/>
            <a:ext cx="6480720" cy="32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081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Insérer dans la page 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 descr="Utilisation de la mÃ©thode appendChild de lâobjet JavaScript el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3333"/>
          <a:stretch/>
        </p:blipFill>
        <p:spPr bwMode="auto">
          <a:xfrm>
            <a:off x="5266303" y="498425"/>
            <a:ext cx="6386201" cy="446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On insÃ¨re des Ã©lÃ©ments HTML grÃ¢ce Ã  appendChild en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t="1067" r="67806" b="-1067"/>
          <a:stretch/>
        </p:blipFill>
        <p:spPr bwMode="auto">
          <a:xfrm>
            <a:off x="980128" y="3022092"/>
            <a:ext cx="2594563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37783" y="6207364"/>
            <a:ext cx="1641782" cy="32647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</p:spTree>
    <p:extLst>
      <p:ext uri="{BB962C8B-B14F-4D97-AF65-F5344CB8AC3E}">
        <p14:creationId xmlns:p14="http://schemas.microsoft.com/office/powerpoint/2010/main" val="34051969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Supprimer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utiliser la méthode </a:t>
            </a:r>
            <a:r>
              <a:rPr lang="fr-FR" b="1" dirty="0" err="1"/>
              <a:t>removeChild</a:t>
            </a:r>
            <a:r>
              <a:rPr lang="fr-FR" dirty="0"/>
              <a:t>().</a:t>
            </a:r>
          </a:p>
        </p:txBody>
      </p:sp>
      <p:pic>
        <p:nvPicPr>
          <p:cNvPr id="10242" name="Picture 2" descr="Utilisation de la mÃ©thode removeChild de lâobjet element en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87" y="448056"/>
            <a:ext cx="6077248" cy="423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n utilise removeChild pour retirer un Ã©lÃ©ment HTML dâune page en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81"/>
          <a:stretch/>
        </p:blipFill>
        <p:spPr bwMode="auto">
          <a:xfrm>
            <a:off x="1999611" y="3972635"/>
            <a:ext cx="2103562" cy="138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223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Remplacer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96" y="1435607"/>
            <a:ext cx="4791921" cy="4549549"/>
          </a:xfrm>
        </p:spPr>
        <p:txBody>
          <a:bodyPr/>
          <a:lstStyle/>
          <a:p>
            <a:r>
              <a:rPr lang="fr-FR" dirty="0"/>
              <a:t>Pour modifier ou remplacer des nœuds / éléments HTML par d’autres, on va utiliser la méthode </a:t>
            </a:r>
            <a:r>
              <a:rPr lang="fr-FR" b="1" dirty="0" err="1"/>
              <a:t>replaceChild</a:t>
            </a:r>
            <a:r>
              <a:rPr lang="fr-FR" dirty="0"/>
              <a:t>()</a:t>
            </a:r>
          </a:p>
          <a:p>
            <a:endParaRPr lang="fr-FR" dirty="0"/>
          </a:p>
        </p:txBody>
      </p:sp>
      <p:pic>
        <p:nvPicPr>
          <p:cNvPr id="11266" name="Picture 2" descr="Utilisation de la mÃ©thode replaceChild de lâobjet JavaScript el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8" b="3603"/>
          <a:stretch/>
        </p:blipFill>
        <p:spPr bwMode="auto">
          <a:xfrm>
            <a:off x="5448276" y="571053"/>
            <a:ext cx="6204228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On peut remplacer un Ã©lÃ©ment HTML par un autre en JavaScript grÃ¢ce Ã  replaceChi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83"/>
          <a:stretch/>
        </p:blipFill>
        <p:spPr bwMode="auto">
          <a:xfrm>
            <a:off x="2769407" y="4147498"/>
            <a:ext cx="2856994" cy="18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638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Parcourir le DOM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132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propriété</a:t>
            </a:r>
            <a:r>
              <a:rPr lang="en-US" dirty="0"/>
              <a:t> </a:t>
            </a:r>
            <a:r>
              <a:rPr lang="en-US" b="1" dirty="0" err="1"/>
              <a:t>parentNode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 descr="Utilisation de la propriÃ©tÃ© JavaScript parent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46" y="527865"/>
            <a:ext cx="6548258" cy="492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GrÃ¢ce Ã  parentNode, on peut accÃ©der au nÅud parent dâun certain nÅud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39"/>
          <a:stretch/>
        </p:blipFill>
        <p:spPr bwMode="auto">
          <a:xfrm>
            <a:off x="1691843" y="2710256"/>
            <a:ext cx="224176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531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childNodes</a:t>
            </a:r>
            <a:r>
              <a:rPr lang="en-US" dirty="0"/>
              <a:t> et </a:t>
            </a:r>
            <a:r>
              <a:rPr lang="en-US" dirty="0" err="1"/>
              <a:t>nodeValue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 descr="Utilisation de childNodes et nodeValue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6" b="2692"/>
          <a:stretch/>
        </p:blipFill>
        <p:spPr bwMode="auto">
          <a:xfrm>
            <a:off x="4762507" y="448056"/>
            <a:ext cx="6908286" cy="50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On utilise childNodes et nodeValue pour rÃ©cupÃ©rer des Ã©lÃ©ments HTML enfan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7" t="18029" r="2949"/>
          <a:stretch/>
        </p:blipFill>
        <p:spPr bwMode="auto">
          <a:xfrm>
            <a:off x="793195" y="4991134"/>
            <a:ext cx="3715613" cy="14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44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522E9-1ACB-4EE8-BC9D-65C3E040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Chaines</a:t>
            </a:r>
            <a:r>
              <a:rPr lang="en-US" dirty="0"/>
              <a:t> de </a:t>
            </a:r>
            <a:r>
              <a:rPr lang="en-US" dirty="0" err="1"/>
              <a:t>caratères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02D3E-0AA4-46CA-8A03-DC3BD5BBA7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7037293" cy="4521841"/>
          </a:xfrm>
        </p:spPr>
        <p:txBody>
          <a:bodyPr/>
          <a:lstStyle/>
          <a:p>
            <a:r>
              <a:rPr lang="fr-FR" sz="1600" dirty="0"/>
              <a:t>var blague = "Au confinement, c'est exactement comme à </a:t>
            </a:r>
            <a:r>
              <a:rPr lang="fr-FR" sz="1600" dirty="0" err="1"/>
              <a:t>l'age</a:t>
            </a:r>
            <a:r>
              <a:rPr lang="fr-FR" sz="1600" dirty="0"/>
              <a:t> de 16!";</a:t>
            </a:r>
          </a:p>
          <a:p>
            <a:r>
              <a:rPr lang="fr-FR" sz="1600" dirty="0"/>
              <a:t>blague += "Eh bien, vous avez cheveux long, ...  tout est moins cher, ... et puis vous êtes interdis de sortir!";</a:t>
            </a:r>
          </a:p>
          <a:p>
            <a:r>
              <a:rPr lang="fr-FR" sz="1600" dirty="0"/>
              <a:t>console.log(blague);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--</a:t>
            </a:r>
          </a:p>
          <a:p>
            <a:r>
              <a:rPr lang="fr-FR" sz="1600" dirty="0"/>
              <a:t>var blague = "Au confinement, j’ai changé le système d’alarme de la maison!";</a:t>
            </a:r>
          </a:p>
          <a:p>
            <a:r>
              <a:rPr lang="fr-FR" sz="1600" dirty="0"/>
              <a:t>blague += « Maintenant, il sonne quand </a:t>
            </a:r>
            <a:r>
              <a:rPr lang="fr-FR" sz="1600" dirty="0" err="1"/>
              <a:t>quelqun</a:t>
            </a:r>
            <a:r>
              <a:rPr lang="fr-FR" sz="1600" dirty="0"/>
              <a:t> sort!";</a:t>
            </a:r>
          </a:p>
          <a:p>
            <a:r>
              <a:rPr lang="fr-FR" sz="1600" dirty="0"/>
              <a:t>console.log(blague);</a:t>
            </a:r>
          </a:p>
          <a:p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31C8E-B153-4FAB-B3F3-632F03E79E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1F1AC6-9345-4A4E-9002-2A5335D8747A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FE3957-519A-400C-9160-07D7C8B27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BF75A3-9958-49AD-96E8-E57D39E1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fr-FR" noProof="0" smtClean="0"/>
              <a:pPr/>
              <a:t>8</a:t>
            </a:fld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4F6135A-3B53-4F51-8937-EFEC00DD6E95}"/>
              </a:ext>
            </a:extLst>
          </p:cNvPr>
          <p:cNvSpPr txBox="1">
            <a:spLocks/>
          </p:cNvSpPr>
          <p:nvPr/>
        </p:nvSpPr>
        <p:spPr>
          <a:xfrm>
            <a:off x="7576789" y="1363482"/>
            <a:ext cx="4416552" cy="471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var blague = « Mon chat est assez fâché à l’idée qu’on reste chez lui pendant plusieurs jours!";</a:t>
            </a:r>
          </a:p>
          <a:p>
            <a:r>
              <a:rPr lang="fr-FR" sz="1600" dirty="0"/>
              <a:t>console.log(blague);</a:t>
            </a:r>
          </a:p>
          <a:p>
            <a:r>
              <a:rPr lang="fr-FR" sz="1600" dirty="0"/>
              <a:t>--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9950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firstChild</a:t>
            </a:r>
            <a:r>
              <a:rPr lang="en-US" dirty="0"/>
              <a:t> et </a:t>
            </a:r>
            <a:r>
              <a:rPr lang="en-US" dirty="0" err="1"/>
              <a:t>lastChild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 descr="Utilisation des propriÃ©tÃ©s JavaScript firstChild et lastChild de lâobjet el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2" b="3279"/>
          <a:stretch/>
        </p:blipFill>
        <p:spPr bwMode="auto">
          <a:xfrm>
            <a:off x="4782145" y="557344"/>
            <a:ext cx="6870359" cy="47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On utilise firstChild et lastChild pour accÃ©der aux nÅuds enfants dâun noeu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6468"/>
          <a:stretch/>
        </p:blipFill>
        <p:spPr bwMode="auto">
          <a:xfrm>
            <a:off x="944910" y="4852250"/>
            <a:ext cx="3837235" cy="14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764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nextSibling</a:t>
            </a:r>
            <a:r>
              <a:rPr lang="en-US" dirty="0"/>
              <a:t> et </a:t>
            </a:r>
            <a:r>
              <a:rPr lang="en-US" dirty="0" err="1"/>
              <a:t>previousSibling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96" y="1435607"/>
            <a:ext cx="4264979" cy="4549549"/>
          </a:xfrm>
        </p:spPr>
        <p:txBody>
          <a:bodyPr/>
          <a:lstStyle/>
          <a:p>
            <a:r>
              <a:rPr lang="fr-FR" dirty="0"/>
              <a:t>d’accéder respectivement au nœud « frère » (de même niveau) </a:t>
            </a:r>
            <a:r>
              <a:rPr lang="fr-FR" b="1" dirty="0"/>
              <a:t>suivant </a:t>
            </a:r>
            <a:r>
              <a:rPr lang="fr-FR" dirty="0"/>
              <a:t>ou </a:t>
            </a:r>
            <a:r>
              <a:rPr lang="fr-FR" b="1" dirty="0"/>
              <a:t>précédent </a:t>
            </a:r>
            <a:r>
              <a:rPr lang="fr-FR" dirty="0"/>
              <a:t>le nœud ciblé.</a:t>
            </a:r>
          </a:p>
        </p:txBody>
      </p:sp>
      <p:pic>
        <p:nvPicPr>
          <p:cNvPr id="15362" name="Picture 2" descr="Utilisation des propriÃ©tÃ©s JavaScript nextSibling et previousSibl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4" b="3922"/>
          <a:stretch/>
        </p:blipFill>
        <p:spPr bwMode="auto">
          <a:xfrm>
            <a:off x="5121208" y="788876"/>
            <a:ext cx="6531296" cy="38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On peut naviguer dans le DOM HTML grÃ¢ce Ã  nextSibling et previousSibl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8"/>
          <a:stretch/>
        </p:blipFill>
        <p:spPr bwMode="auto">
          <a:xfrm>
            <a:off x="2260734" y="4036575"/>
            <a:ext cx="1963459" cy="158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550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b="1" dirty="0"/>
              <a:t>4) Gestion de formulaires HTML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Manipulation de contenu de formulaires.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Accès et modification dynamique des composants du formulaire : zone de saisie, cases à cocher, cases d'options...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Fonctions de validation de </a:t>
            </a:r>
            <a:r>
              <a:rPr lang="fr-FR"/>
              <a:t>formulaire.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/>
              <a:t>Evénements </a:t>
            </a:r>
            <a:r>
              <a:rPr lang="fr-FR" dirty="0"/>
              <a:t>liés aux éléments de formulaire : changement, initialisation, clic...</a:t>
            </a:r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60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49484-C792-4EB2-9C7C-12DE9476F882}"/>
              </a:ext>
            </a:extLst>
          </p:cNvPr>
          <p:cNvSpPr/>
          <p:nvPr/>
        </p:nvSpPr>
        <p:spPr>
          <a:xfrm>
            <a:off x="6054673" y="196299"/>
            <a:ext cx="997058" cy="2196252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858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C8070-6F2B-4A6C-B120-D222CDEB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3.1- Organisation des événements. Impact des événements sur les types de navigateurs et versions de DOM.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6C6F7-5364-4E29-BF0B-431CA29E61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889F6-3E46-4398-BD51-466543E34A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AA2EF43F-F095-43D7-AD48-C22A6990C6B6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7671C-593B-42CD-B92A-1987C4286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DCD4C5-AADE-4D16-8FAF-2BE1B28F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83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06615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EF034-F872-4A21-9E5F-A02C97B1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3.2- Positionner des écouteurs sur des événements par programme et paramétrage de balises HTML.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FF70A-0177-4A9F-8BC4-A1946EB3DC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FB284-206C-437D-BC9C-6F4DD55C97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745F2495-7C4D-4E5B-B4CD-50DC2C1775D0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66E20-F695-49A1-9842-1977EC4D5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338C8-30CF-4F7C-86D3-F7C11D6B4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84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8909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AC6B2-A352-4850-83A0-EE33AD3A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3.3- Règles pour faire un codage multi-navigateur.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D77D2-377B-4555-9574-815E84B653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6F7E6C-AB5F-4140-ACB9-69DC8B492A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A9E1BAEF-D96E-4DB4-9578-681CCA849B41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C0EF0-6FBE-430B-8AD4-7606C34E0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29924A-86C7-4657-AF47-8E805B38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85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498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b="1" dirty="0"/>
              <a:t>4) Evénements et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b="1" dirty="0"/>
              <a:t>Organisation des événements. Impact des événements sur les types de navigateurs et versions de DOM.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b="1" dirty="0"/>
              <a:t>Positionner des écouteurs sur des événements par programme et paramétrage de balises HTML.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b="1" dirty="0"/>
              <a:t>Règles pour faire un codage multi-navigateur.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b="1" dirty="0"/>
              <a:t>Créer, détruire des écouteurs.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b="1" dirty="0"/>
              <a:t>Les traitements événementiels JavaScript : gestionnaire clavier, souris, formulaires, </a:t>
            </a:r>
            <a:r>
              <a:rPr lang="fr-FR" sz="1600" b="1" dirty="0" err="1"/>
              <a:t>rollover</a:t>
            </a:r>
            <a:r>
              <a:rPr lang="fr-FR" sz="1600" b="1" dirty="0"/>
              <a:t>, menus dynamiques.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b="1" dirty="0"/>
              <a:t>L'objet Event et son utilisation.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b="1" dirty="0"/>
              <a:t>Les objets du DOM (</a:t>
            </a:r>
            <a:r>
              <a:rPr lang="fr-FR" sz="1600" b="1" dirty="0" err="1"/>
              <a:t>window</a:t>
            </a:r>
            <a:r>
              <a:rPr lang="fr-FR" sz="1600" b="1" dirty="0"/>
              <a:t>, document...) et leur manipulation.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b="1" dirty="0"/>
              <a:t>Manipulation des URL (redirections http...).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fr-FR" sz="1600" b="1" dirty="0"/>
              <a:t>Gestion des cookies (lecture et écriture).</a:t>
            </a:r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60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49484-C792-4EB2-9C7C-12DE9476F882}"/>
              </a:ext>
            </a:extLst>
          </p:cNvPr>
          <p:cNvSpPr/>
          <p:nvPr/>
        </p:nvSpPr>
        <p:spPr>
          <a:xfrm>
            <a:off x="6054673" y="196299"/>
            <a:ext cx="997058" cy="2196252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156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9EF188-2B68-42BF-9A12-F6E697A8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9532" cy="64008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2.1- Organisation des événements. Impact des événements sur les types de navigateurs et versions de DOM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8D4FE9-E873-4FDB-B3F9-8B39E5ED70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BD90F02-DC2C-466E-B986-10D2FA7F1C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D76B48FA-C695-4B1F-A2D0-710FBB29190F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BE1586A-6BD8-4DF3-9B11-E9836161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5F63DC2-58DF-471E-AA32-E51FDD4AE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87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779767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A7F41-A575-4AE6-8307-F8AC577B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2.2- </a:t>
            </a:r>
            <a:r>
              <a:rPr lang="fr-FR" b="1" dirty="0"/>
              <a:t>Positionner des écouteurs sur des événements par programme et paramétrage de balises HTML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22396-D970-42A5-AD86-4F682BBB63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4F42F-4ADC-4BBB-80F3-E553629669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D346CA8-B8C0-40A4-B4BF-394AE9ACF226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ADC0B-BA90-4C9A-BD4A-DBB753CFC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DDCCB6-7C49-4B94-80D9-5779B38B6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88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7875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2B2FC-8469-4931-AE0B-92685F9D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2.3- Règles pour faire un codage multi-navigateur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D498C-0A5D-462F-890B-A09D84FE97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4EDEF8-EFEC-42C3-AF7A-936429DE29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AE7A9B9E-C4AB-43BF-946B-005E331EE1CF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B4B20-B71D-46AC-8E1A-E7DA57CF2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C38B0-1A7A-47F1-A937-E3A99CEE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89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5341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86B07-99C1-48B0-8F35-23429788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1.2- Types de données (</a:t>
            </a:r>
            <a:r>
              <a:rPr lang="fr-FR" b="1" dirty="0" err="1"/>
              <a:t>Number</a:t>
            </a:r>
            <a:r>
              <a:rPr lang="fr-FR" b="1" dirty="0"/>
              <a:t>, Boolean, Date, Math, String, </a:t>
            </a:r>
            <a:r>
              <a:rPr lang="fr-FR" b="1" dirty="0" err="1"/>
              <a:t>Array</a:t>
            </a:r>
            <a:r>
              <a:rPr lang="fr-FR" b="1" dirty="0"/>
              <a:t>). Conversion de type.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B9093-8F85-48F6-BAAF-94D8346421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Voir</a:t>
            </a:r>
            <a:r>
              <a:rPr lang="en-US" dirty="0"/>
              <a:t> codes sur </a:t>
            </a:r>
          </a:p>
          <a:p>
            <a:r>
              <a:rPr lang="fr-FR" dirty="0">
                <a:hlinkClick r:id="rId2"/>
              </a:rPr>
              <a:t>https://github.com/bassemSeddik/formationJS-TS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91124F-CFE7-4189-8D15-658886CDB2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26C5BAA-9A88-4912-B1F5-4732FAB8221A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A99F7-EDF7-47E1-B96F-5DB387B75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326D8-2369-432B-AE19-C3341EE02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988649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FC2E1-6CBD-4130-8288-334F80C6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2.4- Créer, détruire des écouteurs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EB03BA-9F21-4484-85B2-55C724BDB2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AFE21-F72A-4570-AE74-6D26B546C8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A0BEF420-DB58-4215-91E0-9EDC31866CB6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256A5-76D0-402D-90DB-72E09EB63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D965C-306B-4801-9024-16BBD640D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90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420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DB444-6246-4CEE-B9C4-E05D4198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2.5- Les traitements événementiels JavaScript : gestionnaire clavier, souris, formulaires, </a:t>
            </a:r>
            <a:r>
              <a:rPr lang="fr-FR" b="1" dirty="0" err="1"/>
              <a:t>rollover</a:t>
            </a:r>
            <a:r>
              <a:rPr lang="fr-FR" b="1" dirty="0"/>
              <a:t>, menus dynamiques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D0503-E5A3-43A9-AB7C-3B08824AA3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368C5-DC5A-49BB-9E03-17F975302E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C3D2176-CECF-4499-8BDC-E9488DFD0A88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8FF95-8DAB-4D9C-9E89-508CD6767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ECA12-45FD-4B5D-8B84-04B7D0AB8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91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088741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A0504-ECB1-4B34-9B9C-34B85399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2.6- L'objet Event et son utilisation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F56804-94F1-4533-92E3-07AAC32304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8F0612-FA97-44BE-B122-FF46FD9AF1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34CFA216-75C6-4DF5-BE41-3BB23DD6491B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BAE087-28DB-4E3A-BB4F-56938B42E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A6A18-346F-4CA8-8D81-C16F413C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92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65819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BE3FE-0B0F-4576-8577-0BAB7B7D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2.7- Les objets du DOM (</a:t>
            </a:r>
            <a:r>
              <a:rPr lang="fr-FR" b="1" dirty="0" err="1"/>
              <a:t>window</a:t>
            </a:r>
            <a:r>
              <a:rPr lang="fr-FR" b="1" dirty="0"/>
              <a:t>, document...) et leur manipulation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5EC00-8052-4D02-B716-45422B8172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315BFD-CB26-4732-AC83-A3D2F4C68F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D82C0B20-0FCE-4B33-AF3D-1A0914C4A9EB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FB9BE-8D90-4621-8394-0A24180A4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3A6AEF-7CE8-4632-833E-C76ABB88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93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93167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C6EFF-8B4F-4F35-81E5-D53F3204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2.8- Manipulation des URL (redirections http...)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7A098-B6AA-4650-BFDE-FD9C2B206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A0B8C-FBBE-4554-8D71-E024F19CDD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26879742-298F-4421-942A-CE9E6047D569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B2A05-1FE4-4E08-BED5-0896E30D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6B26F7-5A85-47AC-BA56-B5AA6F1F3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94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83476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F5262-F970-4264-96E9-32E3915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2.9- Gestion des cookies (lecture et écriture).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CBD1E-DAAC-4A50-9D84-8BE5769E8F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359AA-D7BE-454F-8A6A-5514529C3A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CC026C18-338B-4915-8196-5D3D7B3833D5}" type="datetime1">
              <a:rPr lang="fr-FR" noProof="0" smtClean="0"/>
              <a:t>25/06/2020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36C2-36FA-483F-81EA-EBE65FE5C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BC4B1-A409-4300-B523-35103E73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95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862237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 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372805" cy="64008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Vous avez des questions?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4294967295"/>
          </p:nvPr>
        </p:nvSpPr>
        <p:spPr>
          <a:xfrm>
            <a:off x="541610" y="2614427"/>
            <a:ext cx="10564753" cy="3978275"/>
          </a:xfrm>
        </p:spPr>
        <p:txBody>
          <a:bodyPr rtlCol="0">
            <a:norm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Téléchargez les exemples de codes présents sur l’espace GitHub relatif:</a:t>
            </a: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 1" descr="Bouton Recherch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626" y="1688282"/>
            <a:ext cx="1269672" cy="1189747"/>
          </a:xfrm>
          <a:prstGeom prst="rect">
            <a:avLst/>
          </a:prstGeom>
        </p:spPr>
      </p:pic>
      <p:pic>
        <p:nvPicPr>
          <p:cNvPr id="12" name="Image 11" descr="Flèche pointant vers la droite avec un lien hypertexte pour envoyer des commentaires sur cette visite guidée. Sélectionnez l’image pour envoyer des commentaires sur cette visite guidée">
            <a:hlinkClick r:id="rId4" tooltip="Sélectionnez ici pour consulter le blog de l’équipe PowerPoint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2" y="3429000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ocBienvenue">
  <a:themeElements>
    <a:clrScheme name="Personnalisé 4">
      <a:dk1>
        <a:sysClr val="windowText" lastClr="000000"/>
      </a:dk1>
      <a:lt1>
        <a:sysClr val="window" lastClr="FFFFFF"/>
      </a:lt1>
      <a:dk2>
        <a:srgbClr val="FFC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0_TF10001108" id="{21D781BD-D87E-410F-98B2-1F83A9D33089}" vid="{EAAC1C9A-8D2C-4710-8D5B-945A6982405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1418</TotalTime>
  <Words>2728</Words>
  <Application>Microsoft Office PowerPoint</Application>
  <PresentationFormat>Grand écran</PresentationFormat>
  <Paragraphs>495</Paragraphs>
  <Slides>96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96</vt:i4>
      </vt:variant>
    </vt:vector>
  </HeadingPairs>
  <TitlesOfParts>
    <vt:vector size="105" baseType="lpstr">
      <vt:lpstr>Arial</vt:lpstr>
      <vt:lpstr>Calibri</vt:lpstr>
      <vt:lpstr>Courier New</vt:lpstr>
      <vt:lpstr>Segoe UI</vt:lpstr>
      <vt:lpstr>Segoe UI Light</vt:lpstr>
      <vt:lpstr>Segoe UI Semibold</vt:lpstr>
      <vt:lpstr>Source Code Pro</vt:lpstr>
      <vt:lpstr>x-locale-heading-primary</vt:lpstr>
      <vt:lpstr>DocBienvenue</vt:lpstr>
      <vt:lpstr>Depuis JavaScipt vers TypeScript</vt:lpstr>
      <vt:lpstr>Introduction à JavaScript</vt:lpstr>
      <vt:lpstr>Présentation PowerPoint</vt:lpstr>
      <vt:lpstr>1) Le langage JavaScript</vt:lpstr>
      <vt:lpstr>Présentation de JavaScript</vt:lpstr>
      <vt:lpstr>1.1- Déclaration et portée des variables</vt:lpstr>
      <vt:lpstr>Exercice:</vt:lpstr>
      <vt:lpstr>Chaines de caratères</vt:lpstr>
      <vt:lpstr>1.2- Types de données (Number, Boolean, Date, Math, String, Array). Conversion de type. </vt:lpstr>
      <vt:lpstr>Exercice: Sortons faire un diner! </vt:lpstr>
      <vt:lpstr>1.3- Détection de type avec typeof</vt:lpstr>
      <vt:lpstr>1.4- Gestion des tableaux. Opérateurs logiques et arithmétiques. Boucles (for, while...).</vt:lpstr>
      <vt:lpstr>1.5- Création de fonctions et paramétrage variable</vt:lpstr>
      <vt:lpstr>Les fonctions</vt:lpstr>
      <vt:lpstr>Présentation PowerPoint</vt:lpstr>
      <vt:lpstr>Valeur de retour</vt:lpstr>
      <vt:lpstr>1.6- Faire un codage sécurisé avec la gestion d'erreur et les exceptions.</vt:lpstr>
      <vt:lpstr>Présentation PowerPoint</vt:lpstr>
      <vt:lpstr>1.7- Rappels sur les concepts objets. Développement Objet en JavaScript : création de classes (méthodes, propriétés).</vt:lpstr>
      <vt:lpstr>1.8- Les objets prédéfinis du langage (Array, Date, String, Regexp...) et leur utilisation. Extension des objets prédéfinis.</vt:lpstr>
      <vt:lpstr>Ajouter et supprimer des éléments en fin</vt:lpstr>
      <vt:lpstr>Présentation PowerPoint</vt:lpstr>
      <vt:lpstr>Présentation PowerPoint</vt:lpstr>
      <vt:lpstr>Ajouter et supprimer des éléments au début</vt:lpstr>
      <vt:lpstr>Présentation PowerPoint</vt:lpstr>
      <vt:lpstr>Ajouter ou supprimer des éléments choisis</vt:lpstr>
      <vt:lpstr>Présentation PowerPoint</vt:lpstr>
      <vt:lpstr>Présentation PowerPoint</vt:lpstr>
      <vt:lpstr>Classer les éléments</vt:lpstr>
      <vt:lpstr>Présentation PowerPoint</vt:lpstr>
      <vt:lpstr>Inverser l’ordre</vt:lpstr>
      <vt:lpstr>La méthode join( )</vt:lpstr>
      <vt:lpstr>Créer tableau depuis un autre</vt:lpstr>
      <vt:lpstr>Présentation PowerPoint</vt:lpstr>
      <vt:lpstr>Concaténation de tableaux</vt:lpstr>
      <vt:lpstr>Présentation PowerPoint</vt:lpstr>
      <vt:lpstr>Présentation PowerPoint</vt:lpstr>
      <vt:lpstr>2) Le DOM</vt:lpstr>
      <vt:lpstr>Utilité du DOM</vt:lpstr>
      <vt:lpstr>La structure du DOM HTML</vt:lpstr>
      <vt:lpstr>Présentation PowerPoint</vt:lpstr>
      <vt:lpstr>Présentation PowerPoint</vt:lpstr>
      <vt:lpstr>L’objet document et ses méthodes</vt:lpstr>
      <vt:lpstr>La méthode getElementById()</vt:lpstr>
      <vt:lpstr>Présentation PowerPoint</vt:lpstr>
      <vt:lpstr>getElementsByTagName()</vt:lpstr>
      <vt:lpstr>Présentation PowerPoint</vt:lpstr>
      <vt:lpstr>getElementsByClassName()</vt:lpstr>
      <vt:lpstr>CSS (Rappels)</vt:lpstr>
      <vt:lpstr>méthodes querySelector() et querySelectorAll()</vt:lpstr>
      <vt:lpstr>Présentation PowerPoint</vt:lpstr>
      <vt:lpstr>Présentation PowerPoint</vt:lpstr>
      <vt:lpstr>Accéder au contenu des éléments HTML et au 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Accéder directement à des types d’éléments</vt:lpstr>
      <vt:lpstr>Présentation PowerPoint</vt:lpstr>
      <vt:lpstr>Modification des éléments HTML/CSS</vt:lpstr>
      <vt:lpstr>Les objets JavaScript document et element</vt:lpstr>
      <vt:lpstr>Présentation PowerPoint</vt:lpstr>
      <vt:lpstr>Modifier le contenu d’un élément HTML</vt:lpstr>
      <vt:lpstr>Modifier la valeur d’un attribut HTML</vt:lpstr>
      <vt:lpstr>getAttribute et setAttribute</vt:lpstr>
      <vt:lpstr>Les attributs accessibles</vt:lpstr>
      <vt:lpstr>ClassName</vt:lpstr>
      <vt:lpstr>Modifier le CSS d’un élément</vt:lpstr>
      <vt:lpstr>AJOUTER ET INSERER DES ELEMENTS</vt:lpstr>
      <vt:lpstr>Créer un nouvel élément</vt:lpstr>
      <vt:lpstr>AJOUTER ET INSERER DES ELEMENTS</vt:lpstr>
      <vt:lpstr>Ajouter un attribut et du texte à un élément</vt:lpstr>
      <vt:lpstr>Insérer dans la page HTML</vt:lpstr>
      <vt:lpstr>Supprimer un élément</vt:lpstr>
      <vt:lpstr>Remplacer des éléments</vt:lpstr>
      <vt:lpstr>Parcourir le DOM</vt:lpstr>
      <vt:lpstr>La propriété parentNode</vt:lpstr>
      <vt:lpstr> childNodes et nodeValue</vt:lpstr>
      <vt:lpstr>firstChild et lastChild</vt:lpstr>
      <vt:lpstr>nextSibling et previousSibling</vt:lpstr>
      <vt:lpstr>4) Gestion de formulaires HTML</vt:lpstr>
      <vt:lpstr>3.1- Organisation des événements. Impact des événements sur les types de navigateurs et versions de DOM.</vt:lpstr>
      <vt:lpstr>3.2- Positionner des écouteurs sur des événements par programme et paramétrage de balises HTML.</vt:lpstr>
      <vt:lpstr>3.3- Règles pour faire un codage multi-navigateur.</vt:lpstr>
      <vt:lpstr>4) Evénements et données</vt:lpstr>
      <vt:lpstr>2.1- Organisation des événements. Impact des événements sur les types de navigateurs et versions de DOM</vt:lpstr>
      <vt:lpstr>2.2- Positionner des écouteurs sur des événements par programme et paramétrage de balises HTML</vt:lpstr>
      <vt:lpstr>2.3- Règles pour faire un codage multi-navigateur</vt:lpstr>
      <vt:lpstr>2.4- Créer, détruire des écouteurs</vt:lpstr>
      <vt:lpstr>2.5- Les traitements événementiels JavaScript : gestionnaire clavier, souris, formulaires, rollover, menus dynamiques</vt:lpstr>
      <vt:lpstr>2.6- L'objet Event et son utilisation</vt:lpstr>
      <vt:lpstr>2.7- Les objets du DOM (window, document...) et leur manipulation</vt:lpstr>
      <vt:lpstr>2.8- Manipulation des URL (redirections http...)</vt:lpstr>
      <vt:lpstr>2.9- Gestion des cookies (lecture et écriture).</vt:lpstr>
      <vt:lpstr>Vous avez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Depuis JavaScipt vers typeScript</dc:title>
  <dc:creator>bassem seddik</dc:creator>
  <cp:keywords/>
  <cp:lastModifiedBy>bassem seddik</cp:lastModifiedBy>
  <cp:revision>253</cp:revision>
  <dcterms:created xsi:type="dcterms:W3CDTF">2020-06-22T18:55:06Z</dcterms:created>
  <dcterms:modified xsi:type="dcterms:W3CDTF">2020-06-25T06:39:31Z</dcterms:modified>
  <cp:version/>
</cp:coreProperties>
</file>