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8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95" r:id="rId10"/>
    <p:sldId id="287" r:id="rId11"/>
    <p:sldId id="290" r:id="rId12"/>
    <p:sldId id="291" r:id="rId13"/>
    <p:sldId id="292" r:id="rId14"/>
    <p:sldId id="288" r:id="rId15"/>
    <p:sldId id="289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>
      <p:cViewPr varScale="1">
        <p:scale>
          <a:sx n="71" d="100"/>
          <a:sy n="71" d="100"/>
        </p:scale>
        <p:origin x="1272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8E46-AF0F-4C5E-BCB6-9D4D6AE72E6F}" type="datetimeFigureOut">
              <a:rPr lang="fr-FR" smtClean="0"/>
              <a:t>25/06/2020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1A64-7E7E-440D-A313-AE64DDAA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pratique, cependant, nous utiliserons peu ce genre de code (car nous allons voir par la suite que nous sommes limités lorsque nous n’utilisons pas le DOM)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il est bien de l’avoir vu au moins une fois pour bien le comprendre et comprendre ce qu’on va faire ensuite.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Notez que les propriétés possèdent souvent des noms analogues aux attributs HTML (l’attribut HTML </a:t>
            </a:r>
            <a:r>
              <a:rPr lang="fr-FR" dirty="0" err="1"/>
              <a:t>onclick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devient la propriété JavaScript </a:t>
            </a:r>
            <a:r>
              <a:rPr lang="fr-FR" dirty="0" err="1"/>
              <a:t>onclick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 exemple).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1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l’exemple ci-dessus, notre fonction va en effet s’exécuter dès que l’évènement sera déclenché, c’est-à-dire dès que l’utilisateur cliquera sur notre paragraphe.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nous avions exécuté la fonction immédiatement, seule la valeur retournée par celle-ci aurait été attachée à notre évènement, ce qui n’est pas du tout le comportement souhaité.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3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Notez que nous aurions tout aussi bien pu créer une fonction avec un nom puis n’assigner que le nom de la fonction à notre évènement (sans les parenthèses qui feraient qu’elle s’exécuterait immédiatement).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Cependant, je vous déconseille d’utiliser vous même ce genre d’écriture. A la place, nous préférerons utiliser la méthode </a:t>
            </a:r>
            <a:r>
              <a:rPr lang="fr-FR" dirty="0" err="1"/>
              <a:t>addEventListener</a:t>
            </a:r>
            <a:r>
              <a:rPr lang="fr-FR" dirty="0"/>
              <a:t>()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qui est beaucoup moins limité et que nous allons étudier dans la prochaine partie.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7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Réponse 3. Il est recommandé d'utiliser la méthode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addEventListener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qui nous offre beaucoup plus de possibilités pour gérer nos évènements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phase de capture correspond à la descente le long de l'arbre DOM de l'évènement, à partir de l'élément html jusqu'à l'élément portant le gestionnaire d'évènement activé. La phase de bouillonnement correspond à la remontée, dans le sens contraire dans l'arbre du DOM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E223-7C48-432D-9065-4D4607AA2AAF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4633-4BFF-4428-9954-6FB7E9B5CD7A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15A5-B823-4223-B43E-4ACBD985AF61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5D33-E750-44E5-A646-13A8E06209D5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DF71-4D67-4387-9017-5AF05BEC6F8E}" type="datetime1">
              <a:rPr lang="fr-FR" smtClean="0"/>
              <a:t>25/06/2020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489-4498-4B46-A5BC-F095B81F5713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148D-BB61-4C2B-92D5-BBAB32A9623F}" type="datetime1">
              <a:rPr lang="fr-FR" smtClean="0"/>
              <a:t>25/06/2020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3028-5DB0-4F9A-896F-BEB2615A508F}" type="datetime1">
              <a:rPr lang="fr-FR" smtClean="0"/>
              <a:t>25/06/2020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5034-AE64-4B99-9E0D-7043E0A2E92C}" type="datetime1">
              <a:rPr lang="fr-FR" smtClean="0"/>
              <a:t>25/06/2020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4C9A7-0E9F-49A8-96CB-495FBCE32CBC}" type="datetime1">
              <a:rPr lang="fr-FR" smtClean="0"/>
              <a:t>25/06/2020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E06-0802-4AC7-85A9-F7D1A0F66741}" type="datetime1">
              <a:rPr lang="fr-FR" smtClean="0"/>
              <a:t>25/06/2020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ISET Sousse - B.Seddik - Dev Web 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/>
              <a:t>ISET Sousse - B.Seddik - Dev Web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E9E79BD-6FA6-4472-8C1A-07AFB223A8E3}" type="datetime1">
              <a:rPr lang="fr-FR" smtClean="0"/>
              <a:t>25/06/2020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Evènements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Sous HTML, JavaScript et le DOM</a:t>
            </a:r>
          </a:p>
        </p:txBody>
      </p:sp>
    </p:spTree>
    <p:extLst>
      <p:ext uri="{BB962C8B-B14F-4D97-AF65-F5344CB8AC3E}">
        <p14:creationId xmlns:p14="http://schemas.microsoft.com/office/powerpoint/2010/main" val="15588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fr-FR" b="1" dirty="0" err="1"/>
              <a:t>addEventListener</a:t>
            </a:r>
            <a:r>
              <a:rPr lang="fr-FR" b="1" dirty="0"/>
              <a:t>()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va nous permettre de lier du code à un évènement. </a:t>
            </a:r>
          </a:p>
          <a:p>
            <a:pPr lvl="1"/>
            <a:r>
              <a:rPr lang="fr-FR" dirty="0"/>
              <a:t>On parlera alors de gestionnaire d’évènements</a:t>
            </a:r>
          </a:p>
          <a:p>
            <a:r>
              <a:rPr lang="fr-FR" dirty="0"/>
              <a:t>Le code sera alors exécuté dès le déclenchement de l’évènement</a:t>
            </a:r>
          </a:p>
          <a:p>
            <a:r>
              <a:rPr lang="fr-FR" dirty="0"/>
              <a:t>Appartient à l’objet </a:t>
            </a:r>
            <a:r>
              <a:rPr lang="fr-FR" b="1" dirty="0" err="1"/>
              <a:t>Element</a:t>
            </a:r>
            <a:r>
              <a:rPr lang="fr-FR" dirty="0"/>
              <a:t> </a:t>
            </a:r>
          </a:p>
          <a:p>
            <a:r>
              <a:rPr lang="fr-FR" dirty="0"/>
              <a:t>A besoin de 2 arguments </a:t>
            </a:r>
          </a:p>
          <a:p>
            <a:pPr lvl="1"/>
            <a:r>
              <a:rPr lang="fr-FR" dirty="0"/>
              <a:t>le nom de l’évènement déclencheur de l'action </a:t>
            </a:r>
          </a:p>
          <a:p>
            <a:pPr lvl="1"/>
            <a:r>
              <a:rPr lang="fr-FR" dirty="0"/>
              <a:t>le code relatif à l’action à effectuer</a:t>
            </a:r>
          </a:p>
          <a:p>
            <a:r>
              <a:rPr lang="fr-FR" dirty="0"/>
              <a:t>Les événements vont avoir des noms similaires aux attributs HTML mais sans le « on » </a:t>
            </a:r>
          </a:p>
          <a:p>
            <a:pPr lvl="1"/>
            <a:r>
              <a:rPr lang="fr-FR" dirty="0"/>
              <a:t>par exemple, </a:t>
            </a:r>
            <a:r>
              <a:rPr lang="fr-FR" b="1" dirty="0" err="1"/>
              <a:t>onclick</a:t>
            </a:r>
            <a:r>
              <a:rPr lang="fr-FR" dirty="0"/>
              <a:t> devient </a:t>
            </a:r>
            <a:r>
              <a:rPr lang="fr-FR" b="1" dirty="0"/>
              <a:t>click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75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Un premier exemple dâutilisation de la mÃ©thode JavaScript addEventListener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78" y="193204"/>
            <a:ext cx="661035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3145532"/>
            <a:ext cx="5184576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399" y="3793604"/>
            <a:ext cx="5184576" cy="11521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précise pas l’habituel couple de parenthèses après notre fonction </a:t>
            </a:r>
          </a:p>
          <a:p>
            <a:pPr lvl="1"/>
            <a:r>
              <a:rPr lang="fr-FR" dirty="0"/>
              <a:t>Afin que celle-ci ne s’exécute pas immédiatement </a:t>
            </a:r>
          </a:p>
          <a:p>
            <a:pPr lvl="1"/>
            <a:r>
              <a:rPr lang="fr-FR" dirty="0"/>
              <a:t>mais seulement après le déclenchement de l’évènement (le clic sur notre paragraphe)</a:t>
            </a:r>
          </a:p>
          <a:p>
            <a:r>
              <a:rPr lang="fr-FR" dirty="0"/>
              <a:t>On passe </a:t>
            </a:r>
          </a:p>
          <a:p>
            <a:pPr lvl="1"/>
            <a:r>
              <a:rPr lang="fr-FR" dirty="0"/>
              <a:t>un nom d'évènement en premier argument de la méthode </a:t>
            </a:r>
            <a:r>
              <a:rPr lang="fr-FR" dirty="0" err="1"/>
              <a:t>addEventListener</a:t>
            </a:r>
            <a:r>
              <a:rPr lang="fr-FR" dirty="0"/>
              <a:t>() </a:t>
            </a:r>
          </a:p>
          <a:p>
            <a:pPr lvl="1"/>
            <a:r>
              <a:rPr lang="fr-FR" dirty="0"/>
              <a:t>puis le nom d’une fonction à exécuter en second argument</a:t>
            </a:r>
          </a:p>
          <a:p>
            <a:pPr lvl="2"/>
            <a:r>
              <a:rPr lang="fr-FR" dirty="0"/>
              <a:t>Elle peut être une fonction </a:t>
            </a:r>
            <a:r>
              <a:rPr lang="fr-FR" b="1" dirty="0"/>
              <a:t>imbriquée</a:t>
            </a:r>
            <a:r>
              <a:rPr lang="fr-FR" dirty="0"/>
              <a:t> </a:t>
            </a:r>
            <a:r>
              <a:rPr lang="fr-FR" b="1" dirty="0"/>
              <a:t>anonyme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12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anonyme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35540"/>
            <a:ext cx="5252814" cy="41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009628"/>
            <a:ext cx="5252814" cy="93610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Pourquoi utiliser </a:t>
            </a:r>
            <a:r>
              <a:rPr lang="fr-FR" sz="3600" b="1" dirty="0" err="1"/>
              <a:t>addEventListener</a:t>
            </a:r>
            <a:r>
              <a:rPr lang="fr-FR" sz="3600" b="1" dirty="0"/>
              <a:t>() ?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L’un des grands avantages de la méthode </a:t>
            </a:r>
            <a:r>
              <a:rPr lang="fr-FR" dirty="0" err="1"/>
              <a:t>addEventListener</a:t>
            </a:r>
            <a:r>
              <a:rPr lang="fr-FR" dirty="0"/>
              <a:t>() est: </a:t>
            </a:r>
          </a:p>
          <a:p>
            <a:pPr lvl="1"/>
            <a:r>
              <a:rPr lang="fr-FR" dirty="0"/>
              <a:t>pouvoir lier </a:t>
            </a:r>
            <a:r>
              <a:rPr lang="fr-FR" b="1" dirty="0"/>
              <a:t>plusieurs gestionnaires </a:t>
            </a:r>
            <a:r>
              <a:rPr lang="fr-FR" dirty="0"/>
              <a:t>d’évènements de même type sur un élément HTML</a:t>
            </a:r>
          </a:p>
          <a:p>
            <a:pPr lvl="1"/>
            <a:r>
              <a:rPr lang="fr-FR" dirty="0"/>
              <a:t>Par exemple: afficher différents messages suite à un clic</a:t>
            </a:r>
            <a:endParaRPr lang="en-US" dirty="0"/>
          </a:p>
        </p:txBody>
      </p:sp>
      <p:pic>
        <p:nvPicPr>
          <p:cNvPr id="6146" name="Picture 2" descr="On peut lier plusieurs Ã©vÃ¨nements Ã  un Ã©lÃ©ment avec addEventListener(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0"/>
          <a:stretch/>
        </p:blipFill>
        <p:spPr bwMode="auto">
          <a:xfrm>
            <a:off x="323528" y="3112729"/>
            <a:ext cx="4777482" cy="24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mier Ã©vÃ¨nement gÃ©rÃ© par addEventListener() en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2" t="15971" r="5092"/>
          <a:stretch/>
        </p:blipFill>
        <p:spPr bwMode="auto">
          <a:xfrm>
            <a:off x="5220073" y="3145532"/>
            <a:ext cx="2952328" cy="11513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euxiÃ¨me Ã©vÃ¨nement gÃ©rÃ© par addEventListener() en JavaScript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15992" r="3200"/>
          <a:stretch/>
        </p:blipFill>
        <p:spPr bwMode="auto">
          <a:xfrm>
            <a:off x="5220072" y="4365276"/>
            <a:ext cx="2960577" cy="12285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7210021" y="4189704"/>
            <a:ext cx="167170" cy="33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Lier des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 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si l’utilisateur </a:t>
            </a:r>
          </a:p>
          <a:p>
            <a:pPr lvl="1"/>
            <a:r>
              <a:rPr lang="fr-FR" dirty="0"/>
              <a:t>déplace le curseur de sa souris sur un élément  (</a:t>
            </a:r>
            <a:r>
              <a:rPr lang="en-US" b="1" dirty="0" err="1"/>
              <a:t>mouseover</a:t>
            </a:r>
            <a:r>
              <a:rPr lang="en-US" dirty="0"/>
              <a:t> )</a:t>
            </a:r>
            <a:endParaRPr lang="fr-FR" dirty="0"/>
          </a:p>
          <a:p>
            <a:pPr lvl="1"/>
            <a:r>
              <a:rPr lang="fr-FR" dirty="0"/>
              <a:t>et un autre code lorsqu’il reste cliqué dessus (</a:t>
            </a:r>
            <a:r>
              <a:rPr lang="en-US" b="1" dirty="0" err="1"/>
              <a:t>mousedown</a:t>
            </a:r>
            <a:r>
              <a:rPr lang="en-US" dirty="0"/>
              <a:t>)</a:t>
            </a:r>
          </a:p>
        </p:txBody>
      </p:sp>
      <p:pic>
        <p:nvPicPr>
          <p:cNvPr id="7170" name="Picture 2" descr="Utilisation de addEventListener() et des Ã©vÃ¨nements mousedown et mouseo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9" b="5854"/>
          <a:stretch/>
        </p:blipFill>
        <p:spPr bwMode="auto">
          <a:xfrm>
            <a:off x="240213" y="2425452"/>
            <a:ext cx="5267891" cy="32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otre paragraphe change suite Ã  lâÃ©vÃ¨nement JavaScript mouseov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1" r="66730"/>
          <a:stretch/>
        </p:blipFill>
        <p:spPr bwMode="auto">
          <a:xfrm>
            <a:off x="5796136" y="2569468"/>
            <a:ext cx="2199275" cy="11754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otre Ã©lÃ©ment HTML est modifiÃ© par lâÃ©vÃ¨nement JavaScript mousedow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0" r="66730"/>
          <a:stretch/>
        </p:blipFill>
        <p:spPr bwMode="auto">
          <a:xfrm>
            <a:off x="5796465" y="4036253"/>
            <a:ext cx="2199275" cy="13946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7315555" y="3705553"/>
            <a:ext cx="167170" cy="33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à 4 </a:t>
            </a:r>
            <a:r>
              <a:rPr lang="en-US" dirty="0" err="1"/>
              <a:t>EventListeners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mouseout</a:t>
            </a:r>
            <a:r>
              <a:rPr lang="fr-FR" b="1" dirty="0"/>
              <a:t>:</a:t>
            </a:r>
            <a:r>
              <a:rPr lang="fr-FR" dirty="0"/>
              <a:t> l’utilisateur déplace le curseur de sa souris en dehors d’un élément </a:t>
            </a:r>
          </a:p>
          <a:p>
            <a:r>
              <a:rPr lang="fr-FR" b="1" dirty="0" err="1"/>
              <a:t>Mouseup</a:t>
            </a:r>
            <a:r>
              <a:rPr lang="fr-FR" b="1" dirty="0"/>
              <a:t>:</a:t>
            </a:r>
            <a:r>
              <a:rPr lang="fr-FR" dirty="0"/>
              <a:t> l’utilisateur relâche le clic</a:t>
            </a:r>
          </a:p>
          <a:p>
            <a:endParaRPr lang="en-US" dirty="0"/>
          </a:p>
        </p:txBody>
      </p:sp>
      <p:pic>
        <p:nvPicPr>
          <p:cNvPr id="10242" name="Picture 2" descr="On utilise les Ã©vÃ¨nements mouseout et mouseup pour crÃ©er un reset des effets de mouseover et mousedowwn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46642" r="17052" b="44082"/>
          <a:stretch/>
        </p:blipFill>
        <p:spPr bwMode="auto">
          <a:xfrm>
            <a:off x="395536" y="3142805"/>
            <a:ext cx="3763004" cy="6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n utilise les Ã©vÃ¨nements mouseout et mouseup pour crÃ©er un reset des effets de mouseover et mousedowwn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30614" r="21000" b="53448"/>
          <a:stretch/>
        </p:blipFill>
        <p:spPr bwMode="auto">
          <a:xfrm>
            <a:off x="5076057" y="1777380"/>
            <a:ext cx="332794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n utilise les Ã©vÃ¨nements mouseout et mouseup pour crÃ©er un reset des effets de mouseover et mousedowwn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55503" r="17052" b="34372"/>
          <a:stretch/>
        </p:blipFill>
        <p:spPr bwMode="auto">
          <a:xfrm>
            <a:off x="395536" y="4384225"/>
            <a:ext cx="3763004" cy="7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On utilise les Ã©vÃ¨nements mouseout et mouseup pour crÃ©er un reset des effets de mouseover et mousedowwn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65931" r="17052" b="19836"/>
          <a:stretch/>
        </p:blipFill>
        <p:spPr bwMode="auto">
          <a:xfrm>
            <a:off x="4427984" y="3142805"/>
            <a:ext cx="3763004" cy="10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On utilise les Ã©vÃ¨nements mouseout et mouseup pour crÃ©er un reset des effets de mouseover et mousedowwn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79608" r="17052" b="6716"/>
          <a:stretch/>
        </p:blipFill>
        <p:spPr bwMode="auto">
          <a:xfrm>
            <a:off x="4427984" y="4384225"/>
            <a:ext cx="3763004" cy="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créer un gestionnaire d'évènements, il est généralement recommandé d'utiliser: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Les attributs HTML relatifs aux évènements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Les propriétés JavaScript relatives aux évènements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La méthode </a:t>
            </a:r>
            <a:r>
              <a:rPr lang="fr-FR" dirty="0" err="1"/>
              <a:t>addEventListener</a:t>
            </a:r>
            <a:r>
              <a:rPr lang="fr-FR" dirty="0"/>
              <a:t>()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r>
              <a:rPr lang="fr-FR" dirty="0"/>
              <a:t>Citez les deux phases de propagation des évènements en JavaScript. </a:t>
            </a:r>
          </a:p>
          <a:p>
            <a:pPr lvl="1"/>
            <a:r>
              <a:rPr lang="fr-FR" dirty="0"/>
              <a:t>A quoi correspondent-elles ?</a:t>
            </a:r>
            <a:br>
              <a:rPr lang="fr-FR" dirty="0"/>
            </a:b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Propagation des </a:t>
            </a:r>
            <a:r>
              <a:rPr lang="en-US" dirty="0" err="1"/>
              <a:t>évènements</a:t>
            </a:r>
            <a:endParaRPr lang="en-US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Présentation</a:t>
            </a:r>
            <a:r>
              <a:rPr lang="en-US" dirty="0"/>
              <a:t> et explication</a:t>
            </a:r>
          </a:p>
          <a:p>
            <a:r>
              <a:rPr lang="en-US" dirty="0" err="1"/>
              <a:t>Comprendre</a:t>
            </a:r>
            <a:r>
              <a:rPr lang="en-US" dirty="0"/>
              <a:t> les 2 phases de propagation</a:t>
            </a:r>
          </a:p>
          <a:p>
            <a:r>
              <a:rPr lang="en-US" dirty="0" err="1"/>
              <a:t>Gèrer</a:t>
            </a:r>
            <a:r>
              <a:rPr lang="en-US" dirty="0"/>
              <a:t> </a:t>
            </a:r>
            <a:r>
              <a:rPr lang="en-US" dirty="0" err="1"/>
              <a:t>l’ordre</a:t>
            </a:r>
            <a:r>
              <a:rPr lang="en-US" dirty="0"/>
              <a:t> de </a:t>
            </a:r>
            <a:r>
              <a:rPr lang="en-US" dirty="0" err="1"/>
              <a:t>déclenchement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Caractériser l’ordre dans lequel différents évènements vont se déclencher</a:t>
            </a:r>
          </a:p>
          <a:p>
            <a:r>
              <a:rPr lang="fr-FR" dirty="0"/>
              <a:t>Imaginons une page web comportant </a:t>
            </a:r>
          </a:p>
          <a:p>
            <a:pPr lvl="1"/>
            <a:r>
              <a:rPr lang="fr-FR" dirty="0"/>
              <a:t>un </a:t>
            </a:r>
            <a:r>
              <a:rPr lang="fr-FR" b="1" dirty="0"/>
              <a:t>div</a:t>
            </a:r>
            <a:r>
              <a:rPr lang="fr-FR" dirty="0"/>
              <a:t> et un élément </a:t>
            </a:r>
            <a:r>
              <a:rPr lang="fr-FR" b="1" dirty="0"/>
              <a:t>p</a:t>
            </a:r>
            <a:r>
              <a:rPr lang="fr-FR" dirty="0"/>
              <a:t> à l’intérieur de ce div</a:t>
            </a:r>
          </a:p>
          <a:p>
            <a:pPr lvl="1"/>
            <a:r>
              <a:rPr lang="fr-FR" dirty="0"/>
              <a:t>2 gestionnaires d’évènements </a:t>
            </a:r>
            <a:r>
              <a:rPr lang="fr-FR" b="1" dirty="0"/>
              <a:t>click</a:t>
            </a:r>
            <a:r>
              <a:rPr lang="fr-FR" dirty="0"/>
              <a:t> à notre </a:t>
            </a:r>
            <a:r>
              <a:rPr lang="fr-FR" b="1" dirty="0"/>
              <a:t>div </a:t>
            </a:r>
            <a:r>
              <a:rPr lang="fr-FR" dirty="0"/>
              <a:t>et à notre </a:t>
            </a:r>
            <a:r>
              <a:rPr lang="fr-FR" b="1" dirty="0"/>
              <a:t>p</a:t>
            </a:r>
          </a:p>
          <a:p>
            <a:r>
              <a:rPr lang="fr-FR" dirty="0"/>
              <a:t>lorsqu’un utilisateur va cliquer sur notre paragraphe</a:t>
            </a:r>
          </a:p>
          <a:p>
            <a:pPr lvl="1"/>
            <a:r>
              <a:rPr lang="fr-FR" dirty="0"/>
              <a:t>les deux évènements vont se déclencher </a:t>
            </a:r>
          </a:p>
          <a:p>
            <a:pPr lvl="1"/>
            <a:r>
              <a:rPr lang="fr-FR" dirty="0"/>
              <a:t>puisque notre paragraphe est contenu dans notre div</a:t>
            </a:r>
          </a:p>
          <a:p>
            <a:pPr lvl="1"/>
            <a:r>
              <a:rPr lang="fr-FR" b="1" dirty="0"/>
              <a:t>Dans quel ordre</a:t>
            </a:r>
            <a:r>
              <a:rPr lang="fr-FR" dirty="0"/>
              <a:t> vont se déclencher les évènements ?</a:t>
            </a:r>
          </a:p>
        </p:txBody>
      </p:sp>
    </p:spTree>
    <p:extLst>
      <p:ext uri="{BB962C8B-B14F-4D97-AF65-F5344CB8AC3E}">
        <p14:creationId xmlns:p14="http://schemas.microsoft.com/office/powerpoint/2010/main" val="14616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du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Définir les évènement</a:t>
            </a:r>
          </a:p>
          <a:p>
            <a:pPr lvl="1"/>
            <a:r>
              <a:rPr lang="fr-FR" dirty="0"/>
              <a:t>Déclencher un évènement</a:t>
            </a:r>
          </a:p>
          <a:p>
            <a:pPr lvl="2"/>
            <a:r>
              <a:rPr lang="fr-FR" dirty="0"/>
              <a:t>Automatiquement par le navigateur</a:t>
            </a:r>
          </a:p>
          <a:p>
            <a:pPr lvl="2"/>
            <a:r>
              <a:rPr lang="fr-FR" dirty="0"/>
              <a:t>Après une manipulation de notre utilisateur</a:t>
            </a:r>
          </a:p>
          <a:p>
            <a:r>
              <a:rPr lang="fr-FR" dirty="0"/>
              <a:t>Connaitre les évènements les plus courants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 </a:t>
            </a:r>
            <a:r>
              <a:rPr lang="fr-FR" dirty="0"/>
              <a:t>, </a:t>
            </a:r>
            <a:r>
              <a:rPr lang="en-US" dirty="0" err="1"/>
              <a:t>onmouseover</a:t>
            </a:r>
            <a:r>
              <a:rPr lang="en-US" dirty="0"/>
              <a:t> </a:t>
            </a:r>
            <a:r>
              <a:rPr lang="fr-FR" dirty="0"/>
              <a:t>, </a:t>
            </a:r>
            <a:r>
              <a:rPr lang="en-US" dirty="0" err="1"/>
              <a:t>onmouseout</a:t>
            </a:r>
            <a:r>
              <a:rPr lang="en-US" dirty="0"/>
              <a:t> </a:t>
            </a:r>
            <a:r>
              <a:rPr lang="fr-FR" dirty="0"/>
              <a:t>, </a:t>
            </a:r>
            <a:r>
              <a:rPr lang="en-US" dirty="0" err="1"/>
              <a:t>onkeydown</a:t>
            </a:r>
            <a:r>
              <a:rPr lang="en-US" dirty="0"/>
              <a:t> </a:t>
            </a:r>
            <a:endParaRPr lang="fr-FR" dirty="0"/>
          </a:p>
          <a:p>
            <a:r>
              <a:rPr lang="fr-FR" dirty="0"/>
              <a:t>Apprendre à réagir aux évènements via le DOM</a:t>
            </a:r>
          </a:p>
        </p:txBody>
      </p:sp>
    </p:spTree>
    <p:extLst>
      <p:ext uri="{BB962C8B-B14F-4D97-AF65-F5344CB8AC3E}">
        <p14:creationId xmlns:p14="http://schemas.microsoft.com/office/powerpoint/2010/main" val="38700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ntroduction Ã  la propagation des Ã©vÃ¨nements e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4" y="147233"/>
            <a:ext cx="5677190" cy="541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âÃ©vÃ¨nement de notre paragraphe se dÃ©clenche avant celui de notre di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4857750" y="1613034"/>
            <a:ext cx="3516287" cy="15324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LâÃ©vÃ¨nement click de notre div se dÃ©clenche en seco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4857750" y="3768273"/>
            <a:ext cx="3516287" cy="160950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vers le bas 5"/>
          <p:cNvSpPr/>
          <p:nvPr/>
        </p:nvSpPr>
        <p:spPr>
          <a:xfrm>
            <a:off x="6948264" y="3289548"/>
            <a:ext cx="288032" cy="581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position l’influence pas l’ordre des évènement</a:t>
            </a:r>
          </a:p>
          <a:p>
            <a:pPr lvl="1"/>
            <a:r>
              <a:rPr lang="fr-FR" dirty="0"/>
              <a:t>La propagation part toujours depuis la racine DOM vers l’élément le plus profond </a:t>
            </a:r>
            <a:r>
              <a:rPr lang="fr-FR" b="1" dirty="0"/>
              <a:t>(phase de capture)</a:t>
            </a:r>
          </a:p>
          <a:p>
            <a:pPr lvl="1"/>
            <a:r>
              <a:rPr lang="fr-FR" dirty="0"/>
              <a:t>Remontée </a:t>
            </a:r>
            <a:r>
              <a:rPr lang="fr-FR" b="1" dirty="0"/>
              <a:t>(phase de bouillonnement)</a:t>
            </a:r>
            <a:endParaRPr lang="en-US" b="1" dirty="0"/>
          </a:p>
          <a:p>
            <a:r>
              <a:rPr lang="en-US" dirty="0"/>
              <a:t>Les </a:t>
            </a:r>
            <a:r>
              <a:rPr lang="en-US" dirty="0" err="1"/>
              <a:t>évènements</a:t>
            </a:r>
            <a:r>
              <a:rPr lang="en-US" dirty="0"/>
              <a:t> se </a:t>
            </a:r>
            <a:r>
              <a:rPr lang="en-US" dirty="0" err="1"/>
              <a:t>déclenchent</a:t>
            </a:r>
            <a:r>
              <a:rPr lang="en-US" dirty="0"/>
              <a:t>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phase de </a:t>
            </a:r>
            <a:r>
              <a:rPr lang="en-US" dirty="0" err="1"/>
              <a:t>remontée</a:t>
            </a:r>
            <a:r>
              <a:rPr lang="en-US" dirty="0"/>
              <a:t> (de </a:t>
            </a:r>
            <a:r>
              <a:rPr lang="en-US" dirty="0" err="1"/>
              <a:t>bouillonnement</a:t>
            </a:r>
            <a:r>
              <a:rPr lang="en-US" dirty="0"/>
              <a:t>)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spécifier</a:t>
            </a:r>
            <a:r>
              <a:rPr lang="en-US" dirty="0"/>
              <a:t> la phase </a:t>
            </a:r>
            <a:r>
              <a:rPr lang="en-US" b="1" dirty="0"/>
              <a:t>et la changer </a:t>
            </a:r>
            <a:r>
              <a:rPr lang="en-US" dirty="0"/>
              <a:t>par un 3ème argument </a:t>
            </a:r>
            <a:r>
              <a:rPr lang="en-US" dirty="0" err="1"/>
              <a:t>optionnel</a:t>
            </a:r>
            <a:r>
              <a:rPr lang="en-US" dirty="0"/>
              <a:t> de </a:t>
            </a:r>
            <a:r>
              <a:rPr lang="en-US" dirty="0" err="1"/>
              <a:t>addEventListner</a:t>
            </a:r>
            <a:r>
              <a:rPr lang="en-US" dirty="0"/>
              <a:t>() de </a:t>
            </a:r>
            <a:r>
              <a:rPr lang="en-US" dirty="0" err="1"/>
              <a:t>valeur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True: </a:t>
            </a:r>
            <a:r>
              <a:rPr lang="fr-FR" dirty="0"/>
              <a:t>déclencher l’évènement lors de la phase de capture</a:t>
            </a:r>
            <a:endParaRPr lang="en-US" b="1" dirty="0"/>
          </a:p>
          <a:p>
            <a:pPr lvl="1"/>
            <a:r>
              <a:rPr lang="en-US" b="1" dirty="0"/>
              <a:t>false</a:t>
            </a:r>
            <a:r>
              <a:rPr lang="en-US" dirty="0"/>
              <a:t> </a:t>
            </a:r>
            <a:r>
              <a:rPr lang="fr-FR" dirty="0"/>
              <a:t>(valeur par défaut): ne déclencher l’évènement que lors de la phase de bouillonnement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LâÃ©vÃ¨nement de notre paragraphe se dÃ©clenche avant celui de notre di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5431999" y="4451788"/>
            <a:ext cx="2772694" cy="12084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DiffÃ©rence entre les phases de capture et de bouillonn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 b="4429"/>
          <a:stretch/>
        </p:blipFill>
        <p:spPr bwMode="auto">
          <a:xfrm>
            <a:off x="225301" y="0"/>
            <a:ext cx="4632449" cy="56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âÃ©vÃ¨nement de notre paragraphe se dÃ©clenche avant celui de notre di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5399706" y="49188"/>
            <a:ext cx="2772694" cy="120841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âÃ©vÃ¨nement click de notre div se dÃ©clenche en seco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5364088" y="1489349"/>
            <a:ext cx="2772694" cy="12691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6688348" y="1198599"/>
            <a:ext cx="227122" cy="45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LâÃ©vÃ¨nement click de notre div se dÃ©clenche en seco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7"/>
          <a:stretch/>
        </p:blipFill>
        <p:spPr bwMode="auto">
          <a:xfrm>
            <a:off x="5415562" y="3080808"/>
            <a:ext cx="2772694" cy="12691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vers le bas 11"/>
          <p:cNvSpPr/>
          <p:nvPr/>
        </p:nvSpPr>
        <p:spPr>
          <a:xfrm>
            <a:off x="6688348" y="4241001"/>
            <a:ext cx="227122" cy="45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Mixes</a:t>
            </a:r>
            <a:r>
              <a:rPr lang="fr-FR" sz="4000" dirty="0"/>
              <a:t> de bouillonnement/capture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P1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Strong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Div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body</a:t>
            </a:r>
          </a:p>
        </p:txBody>
      </p:sp>
      <p:pic>
        <p:nvPicPr>
          <p:cNvPr id="13314" name="Picture 2" descr="MÃ©lange des phases de bouillonnement et de capture e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9"/>
          <a:stretch/>
        </p:blipFill>
        <p:spPr bwMode="auto">
          <a:xfrm>
            <a:off x="2051720" y="1084185"/>
            <a:ext cx="5544616" cy="44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0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L’objet </a:t>
            </a:r>
            <a:r>
              <a:rPr lang="fr-FR" b="1" dirty="0"/>
              <a:t>Event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Méthodes et propriétés</a:t>
            </a:r>
          </a:p>
          <a:p>
            <a:r>
              <a:rPr lang="fr-FR" dirty="0"/>
              <a:t>Empêcher la propagation d’un évènement</a:t>
            </a:r>
          </a:p>
          <a:p>
            <a:r>
              <a:rPr lang="fr-FR" dirty="0"/>
              <a:t>Empêcher l’exécution du gestionnaire d’évènement</a:t>
            </a:r>
          </a:p>
        </p:txBody>
      </p:sp>
    </p:spTree>
    <p:extLst>
      <p:ext uri="{BB962C8B-B14F-4D97-AF65-F5344CB8AC3E}">
        <p14:creationId xmlns:p14="http://schemas.microsoft.com/office/powerpoint/2010/main" val="283286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L’objet Event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Possède des propriétés et des méthodes </a:t>
            </a:r>
          </a:p>
          <a:p>
            <a:pPr lvl="1"/>
            <a:r>
              <a:rPr lang="fr-FR" dirty="0"/>
              <a:t>informant sur le contexte de l’évènement déclenché </a:t>
            </a:r>
          </a:p>
          <a:p>
            <a:pPr lvl="1"/>
            <a:r>
              <a:rPr lang="fr-FR" dirty="0"/>
              <a:t>impactant l’environnement</a:t>
            </a:r>
          </a:p>
          <a:p>
            <a:r>
              <a:rPr lang="fr-FR" dirty="0"/>
              <a:t>N’est accessible que durant le déclenchement d’un évènement</a:t>
            </a:r>
          </a:p>
          <a:p>
            <a:pPr lvl="1"/>
            <a:r>
              <a:rPr lang="fr-FR" dirty="0"/>
              <a:t>Accès au sein de la fonction servant à exécuter une action lors du déclenchement de l’évènement</a:t>
            </a:r>
          </a:p>
          <a:p>
            <a:r>
              <a:rPr lang="fr-FR" dirty="0"/>
              <a:t>Possède une dizaine de propriétés. Nous allons voir </a:t>
            </a:r>
          </a:p>
          <a:p>
            <a:pPr lvl="1"/>
            <a:r>
              <a:rPr lang="fr-FR" dirty="0" err="1"/>
              <a:t>target</a:t>
            </a:r>
            <a:r>
              <a:rPr lang="fr-FR" dirty="0"/>
              <a:t>, </a:t>
            </a:r>
          </a:p>
          <a:p>
            <a:pPr lvl="1"/>
            <a:r>
              <a:rPr lang="fr-FR" dirty="0" err="1"/>
              <a:t>currentTarget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1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Propriétés </a:t>
            </a:r>
            <a:r>
              <a:rPr lang="fr-FR" sz="4000" b="1" dirty="0" err="1"/>
              <a:t>target</a:t>
            </a:r>
            <a:r>
              <a:rPr lang="fr-FR" sz="4000" dirty="0"/>
              <a:t> &amp; </a:t>
            </a:r>
            <a:r>
              <a:rPr lang="fr-FR" sz="4000" b="1" dirty="0" err="1"/>
              <a:t>currentTarget</a:t>
            </a:r>
            <a:endParaRPr lang="en-US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propriété </a:t>
            </a:r>
            <a:r>
              <a:rPr lang="fr-FR" b="1" dirty="0" err="1"/>
              <a:t>target</a:t>
            </a:r>
            <a:r>
              <a:rPr lang="fr-FR" dirty="0"/>
              <a:t> retourne le type de l’élément qui a déclenché l’évènement</a:t>
            </a:r>
          </a:p>
          <a:p>
            <a:r>
              <a:rPr lang="fr-FR" dirty="0"/>
              <a:t>La propriété </a:t>
            </a:r>
            <a:r>
              <a:rPr lang="fr-FR" b="1" dirty="0" err="1"/>
              <a:t>currentTarget</a:t>
            </a:r>
            <a:r>
              <a:rPr lang="fr-FR" dirty="0"/>
              <a:t> retourne le type de l’élément portant le gestionnaire de l’évènement déclenché</a:t>
            </a:r>
          </a:p>
          <a:p>
            <a:r>
              <a:rPr lang="fr-FR" dirty="0"/>
              <a:t>Ces deux propriétés sont très utiles pour connaître </a:t>
            </a:r>
          </a:p>
          <a:p>
            <a:pPr lvl="1"/>
            <a:r>
              <a:rPr lang="fr-FR" dirty="0"/>
              <a:t>quel élément possède le gestionnaire d’évènement </a:t>
            </a:r>
          </a:p>
          <a:p>
            <a:pPr lvl="1"/>
            <a:r>
              <a:rPr lang="fr-FR" dirty="0"/>
              <a:t>dans quelle phase (capture ou bouillonnement) il s’est déclenché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2" descr="Utilisation des propriÃ©tÃ©s target et currentTarget de lâobjet even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Utilisation des propriÃ©tÃ©s target et currentTarget de lâobjet ev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1"/>
          <a:stretch/>
        </p:blipFill>
        <p:spPr bwMode="auto">
          <a:xfrm>
            <a:off x="899592" y="913284"/>
            <a:ext cx="6610350" cy="402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1er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une boîte de dialogue de type </a:t>
            </a:r>
            <a:r>
              <a:rPr lang="fr-FR" b="1" dirty="0" err="1"/>
              <a:t>alert</a:t>
            </a:r>
            <a:r>
              <a:rPr lang="fr-FR" b="1" dirty="0"/>
              <a:t>()</a:t>
            </a:r>
            <a:r>
              <a:rPr lang="fr-FR" dirty="0"/>
              <a:t> lorsqu’un utilisateur clique sur un paragraphe dans notre page web.</a:t>
            </a:r>
          </a:p>
          <a:p>
            <a:r>
              <a:rPr lang="fr-FR" dirty="0"/>
              <a:t>on utilise l’attribut </a:t>
            </a:r>
            <a:r>
              <a:rPr lang="fr-FR" b="1" dirty="0" err="1"/>
              <a:t>onclick</a:t>
            </a:r>
            <a:r>
              <a:rPr lang="fr-FR" dirty="0"/>
              <a:t> HTML sur notre paragraphe puis on va créer notre </a:t>
            </a:r>
            <a:r>
              <a:rPr lang="fr-FR" b="1" dirty="0" err="1"/>
              <a:t>alert</a:t>
            </a:r>
            <a:r>
              <a:rPr lang="fr-FR" b="1" dirty="0"/>
              <a:t>() </a:t>
            </a:r>
            <a:r>
              <a:rPr lang="fr-FR" dirty="0"/>
              <a:t>en JavaScript.</a:t>
            </a:r>
          </a:p>
          <a:p>
            <a:r>
              <a:rPr lang="fr-FR" dirty="0"/>
              <a:t>HTML nous autorise à placer du code </a:t>
            </a:r>
            <a:r>
              <a:rPr lang="fr-FR" b="1" dirty="0"/>
              <a:t>JavaScript</a:t>
            </a:r>
            <a:r>
              <a:rPr lang="fr-FR" dirty="0"/>
              <a:t> directement en </a:t>
            </a:r>
            <a:r>
              <a:rPr lang="fr-FR" i="1" dirty="0"/>
              <a:t>valeur</a:t>
            </a:r>
            <a:r>
              <a:rPr lang="fr-FR" dirty="0"/>
              <a:t> de l’attribut </a:t>
            </a:r>
            <a:r>
              <a:rPr lang="fr-FR" b="1" dirty="0" err="1"/>
              <a:t>onclick</a:t>
            </a:r>
            <a:r>
              <a:rPr lang="fr-FR" dirty="0"/>
              <a:t>.</a:t>
            </a:r>
            <a:endParaRPr lang="en-US" dirty="0"/>
          </a:p>
        </p:txBody>
      </p:sp>
      <p:pic>
        <p:nvPicPr>
          <p:cNvPr id="2050" name="Picture 2" descr="Premier exemple sur les Ã©vÃ¨n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55813"/>
            <a:ext cx="4752528" cy="193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 gestion des Ã©vÃ¨nements en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77580"/>
            <a:ext cx="4747487" cy="13681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L’utilisation du mot clef </a:t>
            </a:r>
            <a:r>
              <a:rPr lang="fr-FR" b="1" dirty="0" err="1"/>
              <a:t>this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this</a:t>
            </a:r>
            <a:r>
              <a:rPr lang="fr-FR" dirty="0"/>
              <a:t> nous sert de référence à différents objets selon le contexte.</a:t>
            </a:r>
          </a:p>
          <a:p>
            <a:r>
              <a:rPr lang="fr-FR" b="1" dirty="0" err="1"/>
              <a:t>this</a:t>
            </a:r>
            <a:r>
              <a:rPr lang="fr-FR" dirty="0"/>
              <a:t> va faire référence à l’objet (représentant l’élément HTML) qui est le sujet de l’événement.</a:t>
            </a:r>
          </a:p>
          <a:p>
            <a:r>
              <a:rPr lang="fr-FR" dirty="0"/>
              <a:t>En utilisant </a:t>
            </a:r>
            <a:r>
              <a:rPr lang="fr-FR" b="1" dirty="0" err="1"/>
              <a:t>this</a:t>
            </a:r>
            <a:r>
              <a:rPr lang="fr-FR" dirty="0"/>
              <a:t> dans notre code JavaScript dans ce cas, on va donc travailler sur l’élément </a:t>
            </a:r>
            <a:r>
              <a:rPr lang="fr-FR" b="1" dirty="0"/>
              <a:t>p</a:t>
            </a:r>
            <a:r>
              <a:rPr lang="fr-FR" dirty="0"/>
              <a:t> en soi.</a:t>
            </a:r>
            <a:endParaRPr lang="en-US" dirty="0"/>
          </a:p>
        </p:txBody>
      </p:sp>
      <p:pic>
        <p:nvPicPr>
          <p:cNvPr id="1026" name="Picture 2" descr="LâÃ©vÃ¨nement onclick et le mot clef th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9587"/>
            <a:ext cx="5386214" cy="20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re paragraphe avant le dÃ©clenchement de lâÃ©vÃ¨nement JavaScrip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4" r="65795" b="1"/>
          <a:stretch/>
        </p:blipFill>
        <p:spPr bwMode="auto">
          <a:xfrm>
            <a:off x="5984905" y="3217540"/>
            <a:ext cx="2261059" cy="11671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rÃ¨s le dÃ©clenchement de lâÃ©vÃ¨nement JavaScript oncli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6" r="67046"/>
          <a:stretch/>
        </p:blipFill>
        <p:spPr bwMode="auto">
          <a:xfrm>
            <a:off x="5984905" y="4467943"/>
            <a:ext cx="2237991" cy="11577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vers le bas 5"/>
          <p:cNvSpPr/>
          <p:nvPr/>
        </p:nvSpPr>
        <p:spPr>
          <a:xfrm>
            <a:off x="7956376" y="4215894"/>
            <a:ext cx="167170" cy="33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évènements et le DOM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DOM HTML permet d’assigner des gestionnaires d’évènements spécifiques à des éléments HTML en utilisant </a:t>
            </a:r>
            <a:r>
              <a:rPr lang="fr-FR" b="1" dirty="0"/>
              <a:t>JS</a:t>
            </a:r>
          </a:p>
          <a:p>
            <a:r>
              <a:rPr lang="fr-FR" dirty="0"/>
              <a:t>Nous n’allons donc plus utiliser des attributs HTML mais du </a:t>
            </a:r>
            <a:r>
              <a:rPr lang="fr-FR" b="1" dirty="0"/>
              <a:t>pure</a:t>
            </a:r>
            <a:r>
              <a:rPr lang="fr-FR" dirty="0"/>
              <a:t> code JavaScript</a:t>
            </a:r>
          </a:p>
          <a:p>
            <a:r>
              <a:rPr lang="fr-FR" dirty="0"/>
              <a:t>On a 2 possibilités avec le DOM: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/>
              <a:t>utiliser des </a:t>
            </a:r>
            <a:r>
              <a:rPr lang="fr-FR" b="1" dirty="0"/>
              <a:t>propriétés</a:t>
            </a:r>
            <a:r>
              <a:rPr lang="fr-FR" dirty="0"/>
              <a:t> qui vont assigner un gestionnaire d’événement à un élément spécifique en HTML, </a:t>
            </a:r>
          </a:p>
          <a:p>
            <a:pPr lvl="2"/>
            <a:r>
              <a:rPr lang="fr-FR" dirty="0"/>
              <a:t>ancienne méthode et vous ne devriez plus l’utiliser aujourd’hui car elle possède des limitations</a:t>
            </a:r>
          </a:p>
          <a:p>
            <a:pPr lvl="2"/>
            <a:r>
              <a:rPr lang="fr-FR" dirty="0"/>
              <a:t>on ne peut pas assigner plusieurs fois le même gestionnaire d’événement à un élément HTML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/>
              <a:t>utiliser la méthode </a:t>
            </a:r>
            <a:r>
              <a:rPr lang="fr-FR" b="1" dirty="0" err="1"/>
              <a:t>addEventListener</a:t>
            </a:r>
            <a:r>
              <a:rPr lang="fr-FR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1-Usage des </a:t>
            </a:r>
            <a:r>
              <a:rPr lang="en-US" dirty="0" err="1"/>
              <a:t>propriétés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Utilisation de la propriÃ©tÃ© onclick de lâobjet ev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9308"/>
            <a:ext cx="6121424" cy="442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tre page web avant dÃ©clenchement de lâÃ©vÃ¨n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87"/>
          <a:stretch/>
        </p:blipFill>
        <p:spPr bwMode="auto">
          <a:xfrm>
            <a:off x="6012160" y="1273324"/>
            <a:ext cx="2228552" cy="16859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e fois cliquÃ©, notre Ã©vÃ¨nement JavaScript se dÃ©clench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27"/>
          <a:stretch/>
        </p:blipFill>
        <p:spPr bwMode="auto">
          <a:xfrm>
            <a:off x="6012160" y="3721596"/>
            <a:ext cx="2219325" cy="16859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7126436" y="3174506"/>
            <a:ext cx="167170" cy="337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Exécution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Noter</a:t>
            </a:r>
            <a:r>
              <a:rPr lang="en-US" dirty="0"/>
              <a:t> </a:t>
            </a:r>
            <a:r>
              <a:rPr lang="en-US" dirty="0" err="1"/>
              <a:t>l’usage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b="1" dirty="0" err="1"/>
              <a:t>anonymes</a:t>
            </a:r>
            <a:endParaRPr lang="en-US" b="1" dirty="0"/>
          </a:p>
          <a:p>
            <a:r>
              <a:rPr lang="fr-FR" dirty="0"/>
              <a:t>on commence par accéder à notre premier paragraphe puis on lui attache un évènement de type </a:t>
            </a:r>
            <a:r>
              <a:rPr lang="fr-FR" b="1" dirty="0" err="1"/>
              <a:t>onclick</a:t>
            </a:r>
            <a:endParaRPr lang="fr-FR" dirty="0"/>
          </a:p>
          <a:p>
            <a:r>
              <a:rPr lang="fr-FR" dirty="0"/>
              <a:t>Ici, nous utilisons une fonction anonyme afin que celle-ci </a:t>
            </a:r>
            <a:r>
              <a:rPr lang="fr-FR" b="1" dirty="0"/>
              <a:t>ne</a:t>
            </a:r>
            <a:r>
              <a:rPr lang="fr-FR" dirty="0"/>
              <a:t> </a:t>
            </a:r>
            <a:r>
              <a:rPr lang="fr-FR" b="1" dirty="0"/>
              <a:t>s’exécute pas immédiatement</a:t>
            </a:r>
            <a:r>
              <a:rPr lang="fr-FR" dirty="0"/>
              <a:t>.</a:t>
            </a:r>
          </a:p>
          <a:p>
            <a:r>
              <a:rPr lang="fr-FR" dirty="0"/>
              <a:t>Pour exécuter une fonction anonyme, </a:t>
            </a:r>
          </a:p>
          <a:p>
            <a:pPr lvl="1"/>
            <a:r>
              <a:rPr lang="fr-FR" dirty="0"/>
              <a:t>la transformer en fonction auto invoquée, </a:t>
            </a:r>
          </a:p>
          <a:p>
            <a:pPr lvl="1"/>
            <a:r>
              <a:rPr lang="fr-FR" dirty="0"/>
              <a:t>l’enfermer dans une variable puis appeler cette variable avec un couple de parenthèses</a:t>
            </a:r>
          </a:p>
          <a:p>
            <a:pPr lvl="1"/>
            <a:r>
              <a:rPr lang="en-US" b="1" dirty="0" err="1"/>
              <a:t>l’assigner</a:t>
            </a:r>
            <a:r>
              <a:rPr lang="en-US" b="1" dirty="0"/>
              <a:t> à un </a:t>
            </a:r>
            <a:r>
              <a:rPr lang="en-US" b="1" dirty="0" err="1"/>
              <a:t>évènement</a:t>
            </a:r>
            <a:r>
              <a:rPr lang="en-US" dirty="0"/>
              <a:t>: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précédent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/>
              <a:t>Alternative: </a:t>
            </a:r>
            <a:r>
              <a:rPr lang="fr-FR" sz="4400" dirty="0"/>
              <a:t>fonction avec nom</a:t>
            </a:r>
            <a:r>
              <a:rPr lang="fr-FR" dirty="0"/>
              <a:t> 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rÃ©ation dâun Ã©vÃ¨nement oncli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74720"/>
            <a:ext cx="5662881" cy="44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Méthode</a:t>
            </a:r>
            <a:r>
              <a:rPr lang="en-US" dirty="0"/>
              <a:t> </a:t>
            </a:r>
            <a:r>
              <a:rPr lang="fr-FR" b="1" dirty="0" err="1"/>
              <a:t>addEventListener</a:t>
            </a:r>
            <a:r>
              <a:rPr lang="fr-FR" b="1" dirty="0"/>
              <a:t>()</a:t>
            </a:r>
            <a:r>
              <a:rPr lang="en-US" dirty="0"/>
              <a:t> 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1657</TotalTime>
  <Words>785</Words>
  <Application>Microsoft Office PowerPoint</Application>
  <PresentationFormat>Affichage à l'écran (16:10)</PresentationFormat>
  <Paragraphs>136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Wingdings</vt:lpstr>
      <vt:lpstr>Contiguïté</vt:lpstr>
      <vt:lpstr>Les Evènements</vt:lpstr>
      <vt:lpstr>Utilité du DOM</vt:lpstr>
      <vt:lpstr>1er exemple</vt:lpstr>
      <vt:lpstr>L’utilisation du mot clef this</vt:lpstr>
      <vt:lpstr>Les évènements et le DOM</vt:lpstr>
      <vt:lpstr>1-Usage des propriétés</vt:lpstr>
      <vt:lpstr>Exécution des fonctions</vt:lpstr>
      <vt:lpstr>Alternative: fonction avec nom </vt:lpstr>
      <vt:lpstr>Méthode addEventListener() </vt:lpstr>
      <vt:lpstr>Méthode addEventListener() </vt:lpstr>
      <vt:lpstr>Présentation PowerPoint</vt:lpstr>
      <vt:lpstr>Attention!</vt:lpstr>
      <vt:lpstr>Exemple fonction anonyme</vt:lpstr>
      <vt:lpstr>Pourquoi utiliser addEventListener() ?</vt:lpstr>
      <vt:lpstr>Lier des évènements différents </vt:lpstr>
      <vt:lpstr>Exemple à 4 EventListeners</vt:lpstr>
      <vt:lpstr>QUIZ</vt:lpstr>
      <vt:lpstr>Propagation des évènements</vt:lpstr>
      <vt:lpstr>Propagation</vt:lpstr>
      <vt:lpstr>Présentation PowerPoint</vt:lpstr>
      <vt:lpstr>Présentation PowerPoint</vt:lpstr>
      <vt:lpstr>Présentation PowerPoint</vt:lpstr>
      <vt:lpstr>Mixes de bouillonnement/capture</vt:lpstr>
      <vt:lpstr>L’objet Event</vt:lpstr>
      <vt:lpstr>L’objet Event</vt:lpstr>
      <vt:lpstr>Propriétés target &amp; currentTarget</vt:lpstr>
      <vt:lpstr>Présentation PowerPoint</vt:lpstr>
    </vt:vector>
  </TitlesOfParts>
  <Company>SAGE LAB.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 seddik</cp:lastModifiedBy>
  <cp:revision>237</cp:revision>
  <dcterms:created xsi:type="dcterms:W3CDTF">2018-04-01T20:49:42Z</dcterms:created>
  <dcterms:modified xsi:type="dcterms:W3CDTF">2020-06-25T06:41:33Z</dcterms:modified>
</cp:coreProperties>
</file>