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3" r:id="rId3"/>
    <p:sldId id="262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custDataLst>
    <p:tags r:id="rId2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3233860-D09A-4E8B-AB77-1A79F680DFC5}">
          <p14:sldIdLst>
            <p14:sldId id="256"/>
            <p14:sldId id="263"/>
            <p14:sldId id="262"/>
            <p14:sldId id="260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Раздел без заголовка" id="{DD8D4958-2F7E-439D-A487-40EE3DAD9D4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6699"/>
    <a:srgbClr val="04374A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4583" autoAdjust="0"/>
  </p:normalViewPr>
  <p:slideViewPr>
    <p:cSldViewPr>
      <p:cViewPr varScale="1">
        <p:scale>
          <a:sx n="65" d="100"/>
          <a:sy n="65" d="100"/>
        </p:scale>
        <p:origin x="10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Оригинальные шаблоны для презентаций: </a:t>
            </a:r>
            <a:r>
              <a:rPr lang="ru-RU" sz="1200" dirty="0">
                <a:hlinkClick r:id="rId3"/>
              </a:rPr>
              <a:t>https://presentation-creation.ru/powerpoint-templates.html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ru-RU" sz="120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88840"/>
            <a:ext cx="7020272" cy="1224136"/>
          </a:xfrm>
        </p:spPr>
        <p:txBody>
          <a:bodyPr/>
          <a:lstStyle>
            <a:lvl1pPr>
              <a:defRPr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279284"/>
            <a:ext cx="7523896" cy="1048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107504" y="1916832"/>
            <a:ext cx="8928992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9284"/>
            <a:ext cx="7523896" cy="1048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7504" y="1916832"/>
            <a:ext cx="8928992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Жизненный цикл программного обеспечения </a:t>
            </a: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26742-4FC3-8895-CE59-436F0B00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222222"/>
                </a:solidFill>
                <a:effectLst/>
                <a:latin typeface="Lora" pitchFamily="2" charset="-52"/>
              </a:rPr>
              <a:t>С</a:t>
            </a:r>
            <a:r>
              <a:rPr lang="ru-RU" b="1" i="0" dirty="0">
                <a:solidFill>
                  <a:srgbClr val="222222"/>
                </a:solidFill>
                <a:effectLst/>
                <a:latin typeface="Lora" pitchFamily="2" charset="-52"/>
              </a:rPr>
              <a:t>пиральная модель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69935C-B326-314F-3BAE-A6DCFC9F5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6" y="1327950"/>
            <a:ext cx="8928992" cy="3685226"/>
          </a:xfrm>
        </p:spPr>
        <p:txBody>
          <a:bodyPr>
            <a:normAutofit fontScale="85000" lnSpcReduction="20000"/>
          </a:bodyPr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Lora" pitchFamily="2" charset="-52"/>
              </a:rPr>
              <a:t>Спиральная и инкрементная модели являются видами итерационной модели жизненного цикла. 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Lora" pitchFamily="2" charset="-52"/>
              </a:rPr>
              <a:t>Все этапы жизненного цикла при спиральной модели идут витками, на каждом из которых происходят проектирование, кодирование, дизайн, тестирование и т. д. Такой процесс отображает суть названия: поднимаясь, проходится один виток (цикл) спирали для достижения конечного результата.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02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BA2A0-92C3-9120-0C1C-584D8C90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F01025-32DB-2F79-2019-4539128FA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72128"/>
            <a:ext cx="9293811" cy="7328600"/>
          </a:xfrm>
        </p:spPr>
      </p:pic>
    </p:spTree>
    <p:extLst>
      <p:ext uri="{BB962C8B-B14F-4D97-AF65-F5344CB8AC3E}">
        <p14:creationId xmlns:p14="http://schemas.microsoft.com/office/powerpoint/2010/main" val="147246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64A78-46FD-1645-DA80-E71AA12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222222"/>
                </a:solidFill>
                <a:effectLst/>
                <a:latin typeface="Lora" pitchFamily="2" charset="-52"/>
              </a:rPr>
              <a:t>И</a:t>
            </a:r>
            <a:r>
              <a:rPr lang="ru-RU" b="1" i="0" dirty="0">
                <a:solidFill>
                  <a:srgbClr val="222222"/>
                </a:solidFill>
                <a:effectLst/>
                <a:latin typeface="Lora" pitchFamily="2" charset="-52"/>
              </a:rPr>
              <a:t>нкрементной модели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D398A2-9565-F236-51A2-2CCBF4AF7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8928992" cy="4320480"/>
          </a:xfrm>
        </p:spPr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Lora" pitchFamily="2" charset="-52"/>
              </a:rPr>
              <a:t>Принцип, который лежит в основе инкрементной модели, подразумевает расширение возможностей, достраивание модулей и функций приложения. Буквальный перевод слова инкремент: «увеличение на один». Это «увеличение на один» применяется в том числе для обозначения версий продукта.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02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573C3-5E2B-00A1-9EBB-A7B4A445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модели ЖЦ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1AC821-9550-149A-7F28-DBB41BCA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RAD Model</a:t>
            </a:r>
          </a:p>
          <a:p>
            <a:r>
              <a:rPr lang="ru-RU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Agile</a:t>
            </a:r>
            <a:r>
              <a:rPr lang="ru-RU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Model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Iterative</a:t>
            </a:r>
            <a:r>
              <a:rPr lang="ru-RU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31789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588A9-5DD6-4E23-2B5D-CD53DAA8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«RAD Model» (rapid application development model)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2850C6-8408-2701-F49C-2FAD34BA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RAD-модель — разновидность инкрементной модели. В RAD-модели компоненты или функции разрабатываются несколькими высококвалифицированными командами параллельно, будто несколько мини-проектов. Временные рамки одного цикла жестко ограничены. Созданные модули затем интегрируются в один рабочий прототип. Синергия позволяет очень быстро предоставить клиенту для обозрения что-то рабочее с целью получения обратной связи и внесения изменений.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59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B06D5-AC66-44FA-78B9-FDEF9E24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32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sz="3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Model» (гибкая методология разработки)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01E8F-66D5-4334-C53F-BAF396030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 «гибкой» методологии разработки после каждой итерации заказчик может наблюдать результат и понимать, удовлетворяет он его или нет. Это одно из преимуществ гибкой модели. К ее недостаткам относят то, что из-за отсутствия конкретных формулировок результатов сложно оценить трудозатраты и стоимость, требуемые на разработку. Экстремальное программирование (XP) является одним из наиболее известных применений гибкой модели на практике.</a:t>
            </a:r>
            <a:endParaRPr lang="en-US" sz="1800" dirty="0">
              <a:solidFill>
                <a:srgbClr val="222222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 основе такого типа — непродолжительные ежедневные встречи — «</a:t>
            </a:r>
            <a:r>
              <a:rPr lang="ru-RU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Scrum</a:t>
            </a:r>
            <a:r>
              <a:rPr lang="ru-R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» и регулярно повторяющиеся собрания (раз в неделю, раз в две недели или раз в месяц), которые называются «Sprint».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67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3C047-6BAE-4456-AFF2-745451C1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2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Iterative</a:t>
            </a:r>
            <a:r>
              <a:rPr lang="ru-RU" sz="3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Model» (итеративная или итерационная модель)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105A1A-11D6-0F1B-69ED-23C91DB8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28800"/>
            <a:ext cx="8928992" cy="4320480"/>
          </a:xfrm>
        </p:spPr>
        <p:txBody>
          <a:bodyPr/>
          <a:lstStyle/>
          <a:p>
            <a:r>
              <a:rPr lang="ru-R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Итерационная модель жизненного цикла не требует для начала полной спецификации требований. Вместо этого, создание начинается с реализации части функционала, становящейся базой для определения дальнейших требований. Этот процесс повторяется. Версия может быть неидеальна, главное, чтобы она работала. Понимая конечную цель, мы стремимся к ней так, чтобы каждый шаг был результативен, а каждая версия — работоспособна.</a:t>
            </a:r>
            <a:endParaRPr lang="en-US" sz="1800" dirty="0">
              <a:solidFill>
                <a:srgbClr val="222222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Примером итерационной разработки может служить распознавание голоса. Первые исследования и подготовка научного аппарата начались давно, в начале — в мыслях, затем — на бумаге. С каждой новой итерацией качество распознавания улучшалось. Тем не менее, идеальное распознавание еще не достигнуто, следовательно, задача еще не решена полностью.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9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C6260-C6EB-260F-041A-997E4D5E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CFF98-B206-07D9-C441-B14F7E68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9852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2D751-EA37-F04E-B89F-76DF3BF60DDE}"/>
              </a:ext>
            </a:extLst>
          </p:cNvPr>
          <p:cNvSpPr txBox="1"/>
          <p:nvPr/>
        </p:nvSpPr>
        <p:spPr>
          <a:xfrm>
            <a:off x="755576" y="1556792"/>
            <a:ext cx="70567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1.Понятие жизненного цикла.</a:t>
            </a:r>
          </a:p>
          <a:p>
            <a:r>
              <a:rPr lang="ru-RU" sz="2400" dirty="0"/>
              <a:t>2.Основные этапы.</a:t>
            </a:r>
          </a:p>
          <a:p>
            <a:r>
              <a:rPr lang="ru-RU" sz="2400" dirty="0"/>
              <a:t>3.Модели жизненного цикла. </a:t>
            </a:r>
          </a:p>
          <a:p>
            <a:r>
              <a:rPr lang="ru-RU" sz="2400" dirty="0"/>
              <a:t>4.Дополнительные модели жизненного цикла. </a:t>
            </a: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i="1" dirty="0"/>
              <a:t>ЖИЗНЕННЫЙ ЦИКЛ ПО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076" y="1052736"/>
            <a:ext cx="8928992" cy="4320480"/>
          </a:xfrm>
        </p:spPr>
        <p:txBody>
          <a:bodyPr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sz="3200" b="1" i="1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1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Жизненный цикл ПО (</a:t>
            </a:r>
            <a:r>
              <a:rPr lang="ru-RU" sz="2400" b="1" i="1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software</a:t>
            </a:r>
            <a:r>
              <a:rPr lang="ru-RU" sz="2400" b="1" i="1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2400" b="1" i="1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lifecycle</a:t>
            </a:r>
            <a:r>
              <a:rPr lang="ru-RU" sz="2400" b="1" i="1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– 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это период времени, который начинается с момента принятия решения о необходимости создания ПО и заканчивается в момент его полного изъятия из эксплуатации. 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этапы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ru-RU" sz="1400" b="0" i="0" dirty="0">
                <a:solidFill>
                  <a:srgbClr val="222222"/>
                </a:solidFill>
                <a:effectLst/>
                <a:latin typeface="Lora" panose="020B0604020202020204" pitchFamily="2" charset="-52"/>
              </a:rPr>
              <a:t>Обычно к этапам жизненного цикла относят:</a:t>
            </a:r>
          </a:p>
          <a:p>
            <a:pPr algn="l">
              <a:buFont typeface="+mj-lt"/>
              <a:buAutoNum type="arabicPeriod"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Lora" panose="020B0604020202020204" pitchFamily="2" charset="-52"/>
              </a:rPr>
              <a:t>Анализ требований</a:t>
            </a:r>
          </a:p>
          <a:p>
            <a:pPr algn="l">
              <a:buFont typeface="+mj-lt"/>
              <a:buAutoNum type="arabicPeriod"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Lora" panose="020B0604020202020204" pitchFamily="2" charset="-52"/>
              </a:rPr>
              <a:t>Проектирование</a:t>
            </a:r>
          </a:p>
          <a:p>
            <a:pPr algn="l">
              <a:buFont typeface="+mj-lt"/>
              <a:buAutoNum type="arabicPeriod"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Lora" panose="020B0604020202020204" pitchFamily="2" charset="-52"/>
              </a:rPr>
              <a:t>Программирование</a:t>
            </a:r>
          </a:p>
          <a:p>
            <a:pPr algn="l">
              <a:buFont typeface="+mj-lt"/>
              <a:buAutoNum type="arabicPeriod"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Lora" panose="020B0604020202020204" pitchFamily="2" charset="-52"/>
              </a:rPr>
              <a:t>Тестирование и отладку</a:t>
            </a:r>
          </a:p>
          <a:p>
            <a:pPr algn="l">
              <a:buFont typeface="+mj-lt"/>
              <a:buAutoNum type="arabicPeriod"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Lora" panose="020B0604020202020204" pitchFamily="2" charset="-52"/>
              </a:rPr>
              <a:t>Эксплуатацию, сопровождение и поддержку</a:t>
            </a:r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303030"/>
                </a:solidFill>
                <a:effectLst/>
                <a:latin typeface="Roboto Condensed" panose="020B0604020202020204" pitchFamily="2" charset="0"/>
              </a:rPr>
              <a:t>Модели жизненного цикла ПО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7504" y="1916832"/>
            <a:ext cx="8928992" cy="2448272"/>
          </a:xfrm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rgbClr val="222222"/>
                </a:solidFill>
                <a:effectLst/>
                <a:latin typeface="Lora" pitchFamily="2" charset="-52"/>
              </a:rPr>
              <a:t>По большому счету все модели можно разделить на две больших группы: </a:t>
            </a:r>
          </a:p>
          <a:p>
            <a:r>
              <a:rPr lang="ru-RU" sz="2400" b="0" i="0" dirty="0">
                <a:solidFill>
                  <a:srgbClr val="222222"/>
                </a:solidFill>
                <a:effectLst/>
                <a:latin typeface="Lora" pitchFamily="2" charset="-52"/>
              </a:rPr>
              <a:t>последовательные </a:t>
            </a:r>
            <a:endParaRPr lang="ru-RU" sz="2400" dirty="0">
              <a:solidFill>
                <a:srgbClr val="222222"/>
              </a:solidFill>
              <a:latin typeface="Lora" pitchFamily="2" charset="-52"/>
            </a:endParaRPr>
          </a:p>
          <a:p>
            <a:r>
              <a:rPr lang="ru-RU" sz="2400" b="0" i="0" dirty="0">
                <a:solidFill>
                  <a:srgbClr val="222222"/>
                </a:solidFill>
                <a:effectLst/>
                <a:latin typeface="Lora" pitchFamily="2" charset="-52"/>
              </a:rPr>
              <a:t>итерационные модели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8820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Roboto Condensed" panose="02000000000000000000" pitchFamily="2" charset="0"/>
              </a:rPr>
              <a:t>Waterfall (</a:t>
            </a:r>
            <a:r>
              <a:rPr lang="ru-RU" b="1" i="0" dirty="0">
                <a:solidFill>
                  <a:srgbClr val="222222"/>
                </a:solidFill>
                <a:effectLst/>
                <a:latin typeface="Roboto Condensed" panose="02000000000000000000" pitchFamily="2" charset="0"/>
              </a:rPr>
              <a:t>каскадная модель) </a:t>
            </a:r>
            <a:br>
              <a:rPr lang="ru-RU" b="1" i="0" dirty="0">
                <a:solidFill>
                  <a:srgbClr val="222222"/>
                </a:solidFill>
                <a:effectLst/>
                <a:latin typeface="Roboto Condensed" panose="02000000000000000000" pitchFamily="2" charset="0"/>
              </a:rPr>
            </a:b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4320480"/>
          </a:xfrm>
        </p:spPr>
        <p:txBody>
          <a:bodyPr>
            <a:normAutofit/>
          </a:bodyPr>
          <a:lstStyle/>
          <a:p>
            <a:pPr algn="l" rtl="0"/>
            <a:r>
              <a:rPr lang="ru-RU" sz="2000" b="0" i="0" dirty="0">
                <a:solidFill>
                  <a:srgbClr val="222222"/>
                </a:solidFill>
                <a:effectLst/>
                <a:latin typeface="Lora" pitchFamily="2" charset="-52"/>
              </a:rPr>
              <a:t>Основная суть модели </a:t>
            </a:r>
            <a:r>
              <a:rPr lang="ru-RU" sz="2000" b="1" i="0" dirty="0" err="1">
                <a:solidFill>
                  <a:srgbClr val="000000"/>
                </a:solidFill>
                <a:effectLst/>
                <a:latin typeface="Lora" pitchFamily="2" charset="-52"/>
              </a:rPr>
              <a:t>Waterfall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Lora" pitchFamily="2" charset="-52"/>
              </a:rPr>
              <a:t> в том, что этапы зависят друг от друга и следующий начинается, когда закончен предыдущий, образуя таким образом поступательное (каскадное) движение вперед. </a:t>
            </a:r>
          </a:p>
          <a:p>
            <a:pPr algn="l" rtl="0"/>
            <a:r>
              <a:rPr lang="ru-RU" sz="2000" b="0" i="0" dirty="0">
                <a:solidFill>
                  <a:srgbClr val="222222"/>
                </a:solidFill>
                <a:effectLst/>
                <a:latin typeface="Lora" pitchFamily="2" charset="-52"/>
              </a:rPr>
              <a:t>Параллелизм этапов в каскадной модели, хоть и ограничен, но возможен для абсолютно независимых между собой работ. При этом интеграция параллельных кусков все равно происходит на каком-то следующем этапе, а не в рамках одного.</a:t>
            </a:r>
          </a:p>
          <a:p>
            <a:pPr algn="l" rtl="0"/>
            <a:r>
              <a:rPr lang="ru-RU" sz="2000" b="0" i="0" dirty="0">
                <a:solidFill>
                  <a:srgbClr val="222222"/>
                </a:solidFill>
                <a:effectLst/>
                <a:latin typeface="Lora" pitchFamily="2" charset="-52"/>
              </a:rPr>
              <a:t>Команды разных этапов между собой не коммуницируют, каждая команда отвечает четко за свой этап.</a:t>
            </a:r>
          </a:p>
        </p:txBody>
      </p:sp>
    </p:spTree>
    <p:extLst>
      <p:ext uri="{BB962C8B-B14F-4D97-AF65-F5344CB8AC3E}">
        <p14:creationId xmlns:p14="http://schemas.microsoft.com/office/powerpoint/2010/main" val="185658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610E2-64F5-E82B-305C-A3A22B63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516EBC-4895-4954-D10E-256C7AD3D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5207" y="-15602"/>
            <a:ext cx="9976541" cy="6873602"/>
          </a:xfrm>
        </p:spPr>
      </p:pic>
    </p:spTree>
    <p:extLst>
      <p:ext uri="{BB962C8B-B14F-4D97-AF65-F5344CB8AC3E}">
        <p14:creationId xmlns:p14="http://schemas.microsoft.com/office/powerpoint/2010/main" val="174351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8F744-05FD-49EC-8ED4-3CE0B948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222222"/>
                </a:solidFill>
                <a:effectLst/>
                <a:latin typeface="Roboto Condensed" panose="02000000000000000000" pitchFamily="2" charset="0"/>
              </a:rPr>
              <a:t>Итерационная, спиральная и инкрементная модели </a:t>
            </a:r>
            <a:br>
              <a:rPr lang="ru-RU" b="1" i="0" dirty="0">
                <a:solidFill>
                  <a:srgbClr val="222222"/>
                </a:solidFill>
                <a:effectLst/>
                <a:latin typeface="Roboto Condensed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56AF79-4497-AB62-F6A2-360EE08F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22222"/>
                </a:solidFill>
                <a:effectLst/>
                <a:latin typeface="Lora" pitchFamily="2" charset="-52"/>
              </a:rPr>
              <a:t>Итерационная модель</a:t>
            </a:r>
            <a:r>
              <a:rPr lang="ru-RU" b="0" i="0" dirty="0">
                <a:solidFill>
                  <a:srgbClr val="222222"/>
                </a:solidFill>
                <a:effectLst/>
                <a:latin typeface="Lora" pitchFamily="2" charset="-52"/>
              </a:rPr>
              <a:t> предполагает разбиение проекта на части (этапы, итерации) и прохождение этапов жизненного цикла на каждом их них. Каждый этап является законченным сам по себе, совокупность этапов формирует конечный результат.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9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09143-09CE-A359-8BA2-BABD1091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21EE42-037B-EA54-D047-86A553573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4544" y="-246663"/>
            <a:ext cx="10263850" cy="7351325"/>
          </a:xfrm>
        </p:spPr>
      </p:pic>
    </p:spTree>
    <p:extLst>
      <p:ext uri="{BB962C8B-B14F-4D97-AF65-F5344CB8AC3E}">
        <p14:creationId xmlns:p14="http://schemas.microsoft.com/office/powerpoint/2010/main" val="35106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5144aa388dcf426633d3ac284805d25c2d88082"/>
</p:tagLst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686</Words>
  <Application>Microsoft Office PowerPoint</Application>
  <PresentationFormat>Экран (4:3)</PresentationFormat>
  <Paragraphs>47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Lora</vt:lpstr>
      <vt:lpstr>Roboto Condensed</vt:lpstr>
      <vt:lpstr>Тема Office</vt:lpstr>
      <vt:lpstr>Жизненный цикл программного обеспечения </vt:lpstr>
      <vt:lpstr>План:</vt:lpstr>
      <vt:lpstr>ЖИЗНЕННЫЙ ЦИКЛ ПО</vt:lpstr>
      <vt:lpstr>основные этапы</vt:lpstr>
      <vt:lpstr>Модели жизненного цикла ПО</vt:lpstr>
      <vt:lpstr>Waterfall (каскадная модель)  </vt:lpstr>
      <vt:lpstr>Презентация PowerPoint</vt:lpstr>
      <vt:lpstr>Итерационная, спиральная и инкрементная модели  </vt:lpstr>
      <vt:lpstr>Презентация PowerPoint</vt:lpstr>
      <vt:lpstr>Спиральная модель</vt:lpstr>
      <vt:lpstr>Презентация PowerPoint</vt:lpstr>
      <vt:lpstr>Инкрементной модели</vt:lpstr>
      <vt:lpstr>Дополнительные модели ЖЦ</vt:lpstr>
      <vt:lpstr>«RAD Model» (rapid application development model)</vt:lpstr>
      <vt:lpstr> «Agile Model» (гибкая методология разработки)</vt:lpstr>
      <vt:lpstr>«Iterative Model» (итеративная или итерационная модель)</vt:lpstr>
      <vt:lpstr>Презентация PowerPoint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Абстрактный фон с разбитыми фигурами</dc:title>
  <dc:creator>obstinate</dc:creator>
  <dc:description>Шаблон презентации с сайта https://presentation-creation.ru/</dc:description>
  <cp:lastModifiedBy>Рамзиль Ибрагимов</cp:lastModifiedBy>
  <cp:revision>856</cp:revision>
  <dcterms:created xsi:type="dcterms:W3CDTF">2018-02-25T09:09:03Z</dcterms:created>
  <dcterms:modified xsi:type="dcterms:W3CDTF">2023-01-18T05:41:16Z</dcterms:modified>
</cp:coreProperties>
</file>