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62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custDataLst>
    <p:tags r:id="rId2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666699"/>
    <a:srgbClr val="04374A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4583" autoAdjust="0"/>
  </p:normalViewPr>
  <p:slideViewPr>
    <p:cSldViewPr>
      <p:cViewPr varScale="1">
        <p:scale>
          <a:sx n="65" d="100"/>
          <a:sy n="65" d="100"/>
        </p:scale>
        <p:origin x="10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Оригинальные шаблоны для презентаций: </a:t>
            </a:r>
            <a:r>
              <a:rPr lang="ru-RU" sz="1200" dirty="0">
                <a:hlinkClick r:id="rId3"/>
              </a:rPr>
              <a:t>https://presentation-creation.ru/powerpoint-templates.html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08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88840"/>
            <a:ext cx="7020272" cy="1224136"/>
          </a:xfrm>
        </p:spPr>
        <p:txBody>
          <a:bodyPr/>
          <a:lstStyle>
            <a:lvl1pPr>
              <a:defRPr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279284"/>
            <a:ext cx="7523896" cy="104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07504" y="1916832"/>
            <a:ext cx="8928992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9284"/>
            <a:ext cx="7523896" cy="104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04" y="1916832"/>
            <a:ext cx="8928992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88840"/>
            <a:ext cx="6228184" cy="122413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Программное обеспечение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00BCA-1F6D-7BCB-8360-FB762D85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Изменчивыми или стабильными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962545-8714-35B0-545A-E33238A58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Например, изначально может быть ясно, что требования будут меняться в ходе жизненного цикла продукта. В таком случае реализация программы должна быть толерантной к внесению изменений.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08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C68E-C3DC-61B3-048B-DFCF3B67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Montserrat" panose="00000500000000000000" pitchFamily="2" charset="-52"/>
              </a:rPr>
              <a:t> </a:t>
            </a:r>
            <a:r>
              <a:rPr lang="ru-RU" sz="4000" i="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Требования к ПО </a:t>
            </a:r>
            <a:endParaRPr lang="ru-RU" sz="4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F20BFD-0DE5-29F6-7637-D6F730587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Требования к ПО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 — это спецификация того, что должно быть реализовано. В них описано поведение системы, свойства системы или ее атрибуты. Они могут служить ограничениями в процессе разработки системы (</a:t>
            </a:r>
            <a:r>
              <a:rPr lang="ru-RU" b="0" i="0" dirty="0" err="1">
                <a:solidFill>
                  <a:schemeClr val="tx1"/>
                </a:solidFill>
                <a:effectLst/>
                <a:latin typeface="Inter"/>
              </a:rPr>
              <a:t>Ian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Inter"/>
              </a:rPr>
              <a:t>Sommerville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 и </a:t>
            </a:r>
            <a:r>
              <a:rPr lang="ru-RU" b="0" i="0" dirty="0" err="1">
                <a:solidFill>
                  <a:schemeClr val="tx1"/>
                </a:solidFill>
                <a:effectLst/>
                <a:latin typeface="Inter"/>
              </a:rPr>
              <a:t>Pete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Inter"/>
              </a:rPr>
              <a:t>Sawyer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, 1997).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9C1C6-1157-34DA-4535-965F0D51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Montserrat" panose="00000500000000000000" pitchFamily="2" charset="-52"/>
              </a:rPr>
              <a:t> уровни требований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ECE5C6-D0A6-F785-3399-92A7F18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Требования к ПО состоят из трех уровней: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Бизнес-требования.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Пользовательские требования.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Функциональные требования.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01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B2E151-E674-8261-3949-8B1CDF22B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10340" cy="7220038"/>
          </a:xfrm>
        </p:spPr>
      </p:pic>
    </p:spTree>
    <p:extLst>
      <p:ext uri="{BB962C8B-B14F-4D97-AF65-F5344CB8AC3E}">
        <p14:creationId xmlns:p14="http://schemas.microsoft.com/office/powerpoint/2010/main" val="31693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6A7ED-66A4-771A-E74E-E3FEE22C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Бизнес-требования </a:t>
            </a:r>
            <a:r>
              <a:rPr lang="en-US" b="1" i="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BRQ</a:t>
            </a:r>
            <a:br>
              <a:rPr lang="en-US" b="1" i="0" dirty="0">
                <a:solidFill>
                  <a:srgbClr val="EEF2F1"/>
                </a:solidFill>
                <a:effectLst/>
                <a:latin typeface="Inter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BB4DE-C962-8D9E-345B-980FBE53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327950"/>
            <a:ext cx="8928992" cy="4320480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Бизнес-требование (</a:t>
            </a:r>
            <a:r>
              <a:rPr lang="ru-RU" b="0" i="0" dirty="0" err="1">
                <a:solidFill>
                  <a:schemeClr val="tx1"/>
                </a:solidFill>
                <a:effectLst/>
                <a:latin typeface="Inter"/>
              </a:rPr>
              <a:t>business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Inter"/>
              </a:rPr>
              <a:t>requirements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) — высокоуровневая бизнес-цель организации или заказчиков системы.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Бизнес-требования описывают, почему организации нужна такая система, то есть цели, которые организация намерена достичь с ее помощью. Основное их содержание — бизнес-цели организации или клиента, заказывающих систему.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63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CA9D-82EF-757D-B1D3-04C1B971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99584"/>
            <a:ext cx="7523896" cy="1048666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Пользовательские требования </a:t>
            </a:r>
            <a:r>
              <a:rPr lang="en-US" b="1" i="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URQ</a:t>
            </a:r>
            <a:br>
              <a:rPr lang="en-US" b="1" i="0" dirty="0">
                <a:solidFill>
                  <a:srgbClr val="EEF2F1"/>
                </a:solidFill>
                <a:effectLst/>
                <a:latin typeface="Inter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53FA3-8461-A1BF-4BB9-25817354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28992" cy="4104456"/>
          </a:xfrm>
        </p:spPr>
        <p:txBody>
          <a:bodyPr>
            <a:normAutofit fontScale="92500" lnSpcReduction="20000"/>
          </a:bodyPr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Пользовательские требования (</a:t>
            </a:r>
            <a:r>
              <a:rPr lang="ru-RU" b="1" i="0" dirty="0" err="1">
                <a:solidFill>
                  <a:schemeClr val="tx1"/>
                </a:solidFill>
                <a:effectLst/>
                <a:latin typeface="Inter"/>
              </a:rPr>
              <a:t>user</a:t>
            </a: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chemeClr val="tx1"/>
                </a:solidFill>
                <a:effectLst/>
                <a:latin typeface="Inter"/>
              </a:rPr>
              <a:t>requirements</a:t>
            </a: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) 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описывают цели или задачи, которые пользователи должны иметь возможность выполнять с помощью продукта, который в свою очередь должен приносить пользу кому-то. Область пользовательских требований также включает описания атрибутов или характеристик продукта, которые важны для удовлетворения пользователе (Карл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Inter"/>
              </a:rPr>
              <a:t>Вигерс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, «Разработка требований к программному обеспечению»).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11395-7F5C-BE31-D417-E7032A43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09311"/>
            <a:ext cx="7523896" cy="1048666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Функциональные требования </a:t>
            </a:r>
            <a:r>
              <a:rPr lang="en-US" b="1" i="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FRQ</a:t>
            </a:r>
            <a:br>
              <a:rPr lang="en-US" b="1" i="0" dirty="0">
                <a:solidFill>
                  <a:srgbClr val="EEF2F1"/>
                </a:solidFill>
                <a:effectLst/>
                <a:latin typeface="Inter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3FBD4-74EA-3BE5-6CE8-E2B6E57A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3204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Функциональные требования (</a:t>
            </a:r>
            <a:r>
              <a:rPr lang="ru-RU" b="0" i="0" dirty="0" err="1">
                <a:solidFill>
                  <a:schemeClr val="tx1"/>
                </a:solidFill>
                <a:effectLst/>
                <a:latin typeface="Inter"/>
              </a:rPr>
              <a:t>functional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Inter"/>
              </a:rPr>
              <a:t>requirements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) — описание требуемого поведения системы в определенных условиях.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Функциональные требования определяют, каким должно быть поведение продукта в тех или иных условиях. Они определяют, что разработчики должны создать, чтобы пользователи смогли выполнить свои задачи (пользовательские требования) в рамках бизнес-требований.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11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3264F1-2D1E-20EA-4FC8-A707EE5F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8289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План:</a:t>
            </a:r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2432511" y="448479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C99FB8-6BB6-A736-374D-B1A11938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704" y="3105884"/>
            <a:ext cx="542591" cy="646232"/>
          </a:xfrm>
          <a:prstGeom prst="rect">
            <a:avLst/>
          </a:prstGeom>
        </p:spPr>
      </p:pic>
      <p:sp>
        <p:nvSpPr>
          <p:cNvPr id="8" name="Text Box 265">
            <a:extLst>
              <a:ext uri="{FF2B5EF4-FFF2-40B4-BE49-F238E27FC236}">
                <a16:creationId xmlns:a16="http://schemas.microsoft.com/office/drawing/2014/main" id="{FC7904F9-4EEA-D676-16E6-1AFB244E4B7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71600" y="1525670"/>
            <a:ext cx="6552728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400" dirty="0">
                <a:latin typeface="Arial" charset="0"/>
              </a:rPr>
              <a:t>1.Что такое ПО</a:t>
            </a:r>
            <a:r>
              <a:rPr lang="en-US" sz="2400" dirty="0">
                <a:latin typeface="Arial" charset="0"/>
              </a:rPr>
              <a:t>?</a:t>
            </a:r>
            <a:endParaRPr lang="ru-RU" sz="2400" dirty="0">
              <a:latin typeface="Arial" charset="0"/>
            </a:endParaRPr>
          </a:p>
          <a:p>
            <a:pPr eaLnBrk="0" hangingPunct="0"/>
            <a:r>
              <a:rPr lang="ru-RU" sz="2400" dirty="0">
                <a:latin typeface="Arial" charset="0"/>
              </a:rPr>
              <a:t>2.Классификация требований</a:t>
            </a:r>
            <a:r>
              <a:rPr lang="en-US" sz="2400" dirty="0">
                <a:latin typeface="Arial" charset="0"/>
              </a:rPr>
              <a:t>.</a:t>
            </a:r>
            <a:endParaRPr lang="ru-RU" sz="2400" dirty="0">
              <a:latin typeface="Arial" charset="0"/>
            </a:endParaRPr>
          </a:p>
          <a:p>
            <a:pPr eaLnBrk="0" hangingPunct="0"/>
            <a:r>
              <a:rPr lang="ru-RU" sz="2400" dirty="0">
                <a:latin typeface="Arial" charset="0"/>
              </a:rPr>
              <a:t>3. Уровни требований</a:t>
            </a:r>
            <a:r>
              <a:rPr lang="en-US" sz="2400" dirty="0">
                <a:latin typeface="Arial" charset="0"/>
              </a:rPr>
              <a:t>.</a:t>
            </a:r>
            <a:r>
              <a:rPr lang="ru-RU" sz="2400" dirty="0">
                <a:latin typeface="Arial" charset="0"/>
              </a:rPr>
              <a:t> </a:t>
            </a:r>
            <a:endParaRPr lang="en-US" sz="2400" dirty="0">
              <a:latin typeface="Arial" charset="0"/>
            </a:endParaRPr>
          </a:p>
          <a:p>
            <a:pPr algn="ctr" eaLnBrk="0" hangingPunct="0"/>
            <a:endParaRPr lang="ru-RU" sz="2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ПО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471" y="1196752"/>
            <a:ext cx="8928992" cy="2448272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Crc-B"/>
              </a:rPr>
              <a:t>Программное обеспечение (ПО) — составляющая часть компьютера, комплекс программ, необходимых для работы с информацией. Самое распространенное ПО — операционная система Windows.  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ECC9F5-768A-580E-A38C-99FB8EAA5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232" y="3892683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Crc"/>
              </a:rPr>
              <a:t>Основные </a:t>
            </a:r>
            <a:r>
              <a:rPr lang="ru-RU" b="1" i="0" dirty="0">
                <a:solidFill>
                  <a:srgbClr val="333333"/>
                </a:solidFill>
                <a:effectLst/>
                <a:latin typeface="Crc-B"/>
              </a:rPr>
              <a:t>характеристики</a:t>
            </a:r>
            <a:r>
              <a:rPr lang="ru-RU" b="0" i="0" dirty="0">
                <a:solidFill>
                  <a:srgbClr val="333333"/>
                </a:solidFill>
                <a:effectLst/>
                <a:latin typeface="Crc"/>
              </a:rPr>
              <a:t> ПО: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7504" y="1327950"/>
            <a:ext cx="8928992" cy="432048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Crc-B"/>
              </a:rPr>
              <a:t>Любой процесс может быть выражен при помощи верной последовательности команд.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Crc-B"/>
              </a:rPr>
              <a:t>Сложность разработки заключается в его абстрактности.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Crc-B"/>
              </a:rPr>
              <a:t>Для создания нового ПО необходим компьютер с установленным программным обеспечением.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Crc-B"/>
              </a:rPr>
              <a:t>Проектирование набора команд менее сложная работа, чем адаптация системы к пользователю и настройка управления.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Crc-B"/>
              </a:rPr>
              <a:t>ПО — это средство для достижения цели.</a:t>
            </a:r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1B95A-C6DE-9A58-A726-E7D86141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1C841-972B-B9C7-20E8-36277563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8928992" cy="4320480"/>
          </a:xfrm>
        </p:spPr>
        <p:txBody>
          <a:bodyPr/>
          <a:lstStyle/>
          <a:p>
            <a:pPr algn="l"/>
            <a:r>
              <a:rPr lang="ru-RU" sz="1800" b="0" i="0" dirty="0">
                <a:solidFill>
                  <a:srgbClr val="222222"/>
                </a:solidFill>
                <a:effectLst/>
                <a:latin typeface="Montserrat" panose="020B0604020202020204" pitchFamily="2" charset="-52"/>
              </a:rPr>
              <a:t>Благодаря классификации требований можно точнее оценить сроки и определить компоненты решения. В процессе работы у вас также могут появиться идеи, касающиеся реализации проекта.</a:t>
            </a:r>
          </a:p>
          <a:p>
            <a:pPr algn="l"/>
            <a:endParaRPr lang="ru-RU" sz="1800" b="0" i="0" dirty="0">
              <a:solidFill>
                <a:srgbClr val="222222"/>
              </a:solidFill>
              <a:effectLst/>
              <a:latin typeface="Montserrat" panose="020B0604020202020204" pitchFamily="2" charset="-52"/>
            </a:endParaRPr>
          </a:p>
          <a:p>
            <a:pPr marL="0" indent="0" algn="l">
              <a:buNone/>
            </a:pPr>
            <a:r>
              <a:rPr lang="ru-RU" sz="1800" b="1" i="0" dirty="0">
                <a:solidFill>
                  <a:srgbClr val="222222"/>
                </a:solidFill>
                <a:effectLst/>
                <a:latin typeface="Montserrat" panose="020B0604020202020204" pitchFamily="2" charset="-52"/>
              </a:rPr>
              <a:t>Требования к ПО могут быть:</a:t>
            </a:r>
          </a:p>
          <a:p>
            <a:pPr algn="l"/>
            <a:r>
              <a:rPr lang="ru-RU" sz="1800" dirty="0">
                <a:solidFill>
                  <a:srgbClr val="222222"/>
                </a:solidFill>
                <a:latin typeface="Montserrat" panose="020B0604020202020204" pitchFamily="2" charset="-52"/>
              </a:rPr>
              <a:t>1</a:t>
            </a:r>
            <a:r>
              <a:rPr lang="ru-RU" sz="180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 Функциональными и нефункциональными.</a:t>
            </a:r>
            <a:endParaRPr lang="ru-RU" sz="1800" i="0" dirty="0">
              <a:solidFill>
                <a:srgbClr val="222222"/>
              </a:solidFill>
              <a:effectLst/>
              <a:latin typeface="Montserrat" panose="020B0604020202020204" pitchFamily="2" charset="-52"/>
            </a:endParaRPr>
          </a:p>
          <a:p>
            <a:pPr algn="l"/>
            <a:r>
              <a:rPr lang="ru-RU" sz="1800" dirty="0">
                <a:solidFill>
                  <a:srgbClr val="222222"/>
                </a:solidFill>
                <a:latin typeface="Montserrat" panose="00000500000000000000" pitchFamily="2" charset="-52"/>
              </a:rPr>
              <a:t>2</a:t>
            </a:r>
            <a:r>
              <a:rPr lang="ru-RU" sz="180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. Ориентированными на продукт или на процесс его разработки.</a:t>
            </a:r>
            <a:endParaRPr lang="ru-RU" sz="1800" dirty="0">
              <a:solidFill>
                <a:srgbClr val="222222"/>
              </a:solidFill>
              <a:latin typeface="Montserrat" panose="020B0604020202020204" pitchFamily="2" charset="-52"/>
            </a:endParaRPr>
          </a:p>
          <a:p>
            <a:pPr algn="l"/>
            <a:r>
              <a:rPr lang="ru-RU" sz="1800" dirty="0">
                <a:solidFill>
                  <a:srgbClr val="222222"/>
                </a:solidFill>
                <a:latin typeface="Montserrat" panose="00000500000000000000" pitchFamily="2" charset="-52"/>
              </a:rPr>
              <a:t>3</a:t>
            </a:r>
            <a:r>
              <a:rPr lang="ru-RU" sz="180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. Разной приоритетности.</a:t>
            </a:r>
            <a:endParaRPr lang="ru-RU" sz="1800" i="0" dirty="0">
              <a:solidFill>
                <a:srgbClr val="222222"/>
              </a:solidFill>
              <a:effectLst/>
              <a:latin typeface="Montserrat" panose="020B0604020202020204" pitchFamily="2" charset="-52"/>
            </a:endParaRPr>
          </a:p>
          <a:p>
            <a:pPr algn="l"/>
            <a:r>
              <a:rPr lang="ru-RU" sz="1800" dirty="0">
                <a:solidFill>
                  <a:srgbClr val="222222"/>
                </a:solidFill>
                <a:latin typeface="Montserrat" panose="00000500000000000000" pitchFamily="2" charset="-52"/>
              </a:rPr>
              <a:t>4</a:t>
            </a:r>
            <a:r>
              <a:rPr lang="ru-RU" sz="180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. Разного масштаба. </a:t>
            </a:r>
            <a:endParaRPr lang="ru-RU" sz="1800" dirty="0">
              <a:solidFill>
                <a:srgbClr val="222222"/>
              </a:solidFill>
              <a:latin typeface="Montserrat" panose="020B0604020202020204" pitchFamily="2" charset="-52"/>
            </a:endParaRPr>
          </a:p>
          <a:p>
            <a:pPr algn="l"/>
            <a:r>
              <a:rPr lang="ru-RU" sz="1800" dirty="0">
                <a:solidFill>
                  <a:srgbClr val="222222"/>
                </a:solidFill>
                <a:latin typeface="Montserrat" panose="00000500000000000000" pitchFamily="2" charset="-52"/>
              </a:rPr>
              <a:t>5</a:t>
            </a:r>
            <a:r>
              <a:rPr lang="ru-RU" sz="180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. Изменчивыми или стабильными. </a:t>
            </a:r>
            <a:endParaRPr lang="ru-RU" sz="1800" i="0" dirty="0">
              <a:solidFill>
                <a:srgbClr val="222222"/>
              </a:solidFill>
              <a:effectLst/>
              <a:latin typeface="Montserrat" panose="020B0604020202020204" pitchFamily="2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1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C4B0D-28BA-A924-410A-A1DD1A11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Функциональными и нефункциональными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AC591-8931-131B-DDEA-4FE1EE2D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Функциональные требования описывают функции, которые должно выполнять ПО. Например, предоставлять канал коммуникации для пользователя или переводить данные из одного формата в другой. То есть, речь идет о функционале продукта.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Нефункциональные требования касаются таких вещей, как доступность, надежность, способность к восстановлению,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поддерживаемость</a:t>
            </a:r>
            <a:r>
              <a:rPr lang="ru-RU" b="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, масштабируемость, производительность, безопасность и прочие «…ость».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E861A-E384-8575-3DF7-580978AE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408" y="404664"/>
            <a:ext cx="7703408" cy="1048666"/>
          </a:xfrm>
        </p:spPr>
        <p:txBody>
          <a:bodyPr>
            <a:normAutofit/>
          </a:bodyPr>
          <a:lstStyle/>
          <a:p>
            <a:r>
              <a:rPr lang="ru-RU" sz="2800" b="1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Ориентированными на продукт или на процесс его разработки.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F485BF-D191-0455-9723-BC776F138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64804"/>
            <a:ext cx="8928992" cy="3528392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«Программа должна проверять права пользователя» — это требование к продукту.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«Программа должна разрабатываться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инкрементально</a:t>
            </a:r>
            <a:r>
              <a:rPr lang="ru-RU" b="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. В ходе разработки должна использоваться непрерывная интеграция» — это требование к процессу.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7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33A26-B9A1-0F80-8B74-6D88A88E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Разной приоритетности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203EC-60B4-8437-05AA-27AF9A4A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Для назначения приоритета может использоваться шкала с фиксированными значениями «обязательно», «крайне желательно», «желательно» и «необязательно».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9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D844F-0BCA-FF1A-25C8-FC3104D1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Разного масштаба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2544A-A17B-6D85-7887-C77DB448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Montserrat" panose="00000500000000000000" pitchFamily="2" charset="-52"/>
              </a:rPr>
              <a:t>Одни требования касаются проектирования отдельных компонентов, другие — архитектуры всего ПО. Нефункциональные требования чаще всего касаются всей программы в целом.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1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5144aa388dcf426633d3ac284805d25c2d88082"/>
</p:tagLst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621</Words>
  <Application>Microsoft Office PowerPoint</Application>
  <PresentationFormat>Экран (4:3)</PresentationFormat>
  <Paragraphs>55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Crc</vt:lpstr>
      <vt:lpstr>Crc-B</vt:lpstr>
      <vt:lpstr>Inter</vt:lpstr>
      <vt:lpstr>Montserrat</vt:lpstr>
      <vt:lpstr>Тема Office</vt:lpstr>
      <vt:lpstr>Программное обеспечение</vt:lpstr>
      <vt:lpstr>План:</vt:lpstr>
      <vt:lpstr>Что такое ПО?</vt:lpstr>
      <vt:lpstr>Основные характеристики ПО:</vt:lpstr>
      <vt:lpstr>Классификация требований</vt:lpstr>
      <vt:lpstr>Функциональными и нефункциональными</vt:lpstr>
      <vt:lpstr>Ориентированными на продукт или на процесс его разработки.</vt:lpstr>
      <vt:lpstr>Разной приоритетности</vt:lpstr>
      <vt:lpstr>Разного масштаба</vt:lpstr>
      <vt:lpstr>Изменчивыми или стабильными</vt:lpstr>
      <vt:lpstr> Требования к ПО </vt:lpstr>
      <vt:lpstr> уровни требований </vt:lpstr>
      <vt:lpstr>Презентация PowerPoint</vt:lpstr>
      <vt:lpstr>Бизнес-требования BRQ </vt:lpstr>
      <vt:lpstr>Пользовательские требования URQ </vt:lpstr>
      <vt:lpstr>Функциональные требования FRQ 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Абстрактный фон с разбитыми фигурами</dc:title>
  <dc:creator>obstinate</dc:creator>
  <dc:description>Шаблон презентации с сайта https://presentation-creation.ru/</dc:description>
  <cp:lastModifiedBy>Рамзиль Ибрагимов</cp:lastModifiedBy>
  <cp:revision>857</cp:revision>
  <dcterms:created xsi:type="dcterms:W3CDTF">2018-02-25T09:09:03Z</dcterms:created>
  <dcterms:modified xsi:type="dcterms:W3CDTF">2023-01-18T05:40:42Z</dcterms:modified>
</cp:coreProperties>
</file>