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dbdQH78IPVuRauzxcBCzdQs1X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276c8e77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f5276c8e7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ae180cec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equipos maduros!!</a:t>
            </a:r>
            <a:endParaRPr/>
          </a:p>
        </p:txBody>
      </p:sp>
      <p:sp>
        <p:nvSpPr>
          <p:cNvPr id="176" name="Google Shape;176;g2cae180cec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ae180cec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cae180cec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ae180cec2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cae180cec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ae180cec2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cae180cec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ae180cec2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https://asana.com/es/resources/extreme-programming-xp</a:t>
            </a:r>
            <a:endParaRPr/>
          </a:p>
        </p:txBody>
      </p:sp>
      <p:sp>
        <p:nvSpPr>
          <p:cNvPr id="202" name="Google Shape;202;g2cae180cec2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ae180cec2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Metricas!</a:t>
            </a:r>
            <a:endParaRPr/>
          </a:p>
        </p:txBody>
      </p:sp>
      <p:sp>
        <p:nvSpPr>
          <p:cNvPr id="208" name="Google Shape;208;g2cae180cec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5276c8e7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f5276c8e77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f5276c8e77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Capitulo 3 de </a:t>
            </a:r>
            <a:r>
              <a:rPr lang="es-MX"/>
              <a:t>Sommerville</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5276c8e7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f5276c8e7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https://asana.com/es/resources/agile-methodology</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https://www.agilealliance.org/</a:t>
            </a:r>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5276c8e7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https://www.scrum.org/resources/blog/que-es-scrum</a:t>
            </a:r>
            <a:endParaRPr/>
          </a:p>
        </p:txBody>
      </p:sp>
      <p:sp>
        <p:nvSpPr>
          <p:cNvPr id="142" name="Google Shape;142;g1f5276c8e7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ae180cec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https://www.scrum.org/resources/blog/que-es-scrum</a:t>
            </a:r>
            <a:endParaRPr/>
          </a:p>
        </p:txBody>
      </p:sp>
      <p:sp>
        <p:nvSpPr>
          <p:cNvPr id="148" name="Google Shape;148;g2cae180cec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MX"/>
              <a:t>https://es.wikipedia.org/wiki/Scrum_(desarrollo_de_software)</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e180cec2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cae180cec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38"/>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38"/>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8"/>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4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4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48"/>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8"/>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48"/>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8"/>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8"/>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5" name="Shape 25"/>
        <p:cNvGrpSpPr/>
        <p:nvPr/>
      </p:nvGrpSpPr>
      <p:grpSpPr>
        <a:xfrm>
          <a:off x="0" y="0"/>
          <a:ext cx="0" cy="0"/>
          <a:chOff x="0" y="0"/>
          <a:chExt cx="0" cy="0"/>
        </a:xfrm>
      </p:grpSpPr>
      <p:sp>
        <p:nvSpPr>
          <p:cNvPr id="26" name="Google Shape;26;p3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2" name="Shape 32"/>
        <p:cNvGrpSpPr/>
        <p:nvPr/>
      </p:nvGrpSpPr>
      <p:grpSpPr>
        <a:xfrm>
          <a:off x="0" y="0"/>
          <a:ext cx="0" cy="0"/>
          <a:chOff x="0" y="0"/>
          <a:chExt cx="0" cy="0"/>
        </a:xfrm>
      </p:grpSpPr>
      <p:sp>
        <p:nvSpPr>
          <p:cNvPr id="33" name="Google Shape;33;p4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D58AC"/>
              </a:buClr>
              <a:buSzPts val="2000"/>
              <a:buFont typeface="Gill Sans"/>
              <a:buNone/>
              <a:defRPr b="0" sz="200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36" name="Google Shape;36;p4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37" name="Google Shape;37;p4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0" name="Shape 40"/>
        <p:cNvGrpSpPr/>
        <p:nvPr/>
      </p:nvGrpSpPr>
      <p:grpSpPr>
        <a:xfrm>
          <a:off x="0" y="0"/>
          <a:ext cx="0" cy="0"/>
          <a:chOff x="0" y="0"/>
          <a:chExt cx="0" cy="0"/>
        </a:xfrm>
      </p:grpSpPr>
      <p:sp>
        <p:nvSpPr>
          <p:cNvPr id="41" name="Google Shape;41;p41"/>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1"/>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4" name="Google Shape;44;p4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47" name="Shape 47"/>
        <p:cNvGrpSpPr/>
        <p:nvPr/>
      </p:nvGrpSpPr>
      <p:grpSpPr>
        <a:xfrm>
          <a:off x="0" y="0"/>
          <a:ext cx="0" cy="0"/>
          <a:chOff x="0" y="0"/>
          <a:chExt cx="0" cy="0"/>
        </a:xfrm>
      </p:grpSpPr>
      <p:sp>
        <p:nvSpPr>
          <p:cNvPr id="48" name="Google Shape;48;p4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1" name="Google Shape;51;p42"/>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4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5" name="Shape 55"/>
        <p:cNvGrpSpPr/>
        <p:nvPr/>
      </p:nvGrpSpPr>
      <p:grpSpPr>
        <a:xfrm>
          <a:off x="0" y="0"/>
          <a:ext cx="0" cy="0"/>
          <a:chOff x="0" y="0"/>
          <a:chExt cx="0" cy="0"/>
        </a:xfrm>
      </p:grpSpPr>
      <p:sp>
        <p:nvSpPr>
          <p:cNvPr id="56" name="Google Shape;56;p43"/>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3"/>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9" name="Google Shape;59;p43"/>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0" name="Google Shape;60;p43"/>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43"/>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4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5" name="Shape 65"/>
        <p:cNvGrpSpPr/>
        <p:nvPr/>
      </p:nvGrpSpPr>
      <p:grpSpPr>
        <a:xfrm>
          <a:off x="0" y="0"/>
          <a:ext cx="0" cy="0"/>
          <a:chOff x="0" y="0"/>
          <a:chExt cx="0" cy="0"/>
        </a:xfrm>
      </p:grpSpPr>
      <p:sp>
        <p:nvSpPr>
          <p:cNvPr id="66" name="Google Shape;66;p4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
        <p:nvSpPr>
          <p:cNvPr id="69" name="Google Shape;69;p4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1" name="Shape 71"/>
        <p:cNvGrpSpPr/>
        <p:nvPr/>
      </p:nvGrpSpPr>
      <p:grpSpPr>
        <a:xfrm>
          <a:off x="0" y="0"/>
          <a:ext cx="0" cy="0"/>
          <a:chOff x="0" y="0"/>
          <a:chExt cx="0" cy="0"/>
        </a:xfrm>
      </p:grpSpPr>
      <p:sp>
        <p:nvSpPr>
          <p:cNvPr id="72" name="Google Shape;72;p4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5" name="Shape 75"/>
        <p:cNvGrpSpPr/>
        <p:nvPr/>
      </p:nvGrpSpPr>
      <p:grpSpPr>
        <a:xfrm>
          <a:off x="0" y="0"/>
          <a:ext cx="0" cy="0"/>
          <a:chOff x="0" y="0"/>
          <a:chExt cx="0" cy="0"/>
        </a:xfrm>
      </p:grpSpPr>
      <p:sp>
        <p:nvSpPr>
          <p:cNvPr id="76" name="Google Shape;76;p4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6"/>
          <p:cNvSpPr/>
          <p:nvPr>
            <p:ph idx="2" type="pic"/>
          </p:nvPr>
        </p:nvSpPr>
        <p:spPr>
          <a:xfrm>
            <a:off x="447817" y="599725"/>
            <a:ext cx="11290859" cy="3557252"/>
          </a:xfrm>
          <a:prstGeom prst="rect">
            <a:avLst/>
          </a:prstGeom>
          <a:noFill/>
          <a:ln>
            <a:noFill/>
          </a:ln>
        </p:spPr>
      </p:sp>
      <p:sp>
        <p:nvSpPr>
          <p:cNvPr id="78" name="Google Shape;78;p46"/>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4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37"/>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
        <p:nvSpPr>
          <p:cNvPr id="15" name="Google Shape;15;p37"/>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7"/>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torvalds/linux/pull/837"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102" name="Google Shape;102;p1"/>
          <p:cNvPicPr preferRelativeResize="0"/>
          <p:nvPr/>
        </p:nvPicPr>
        <p:blipFill rotWithShape="1">
          <a:blip r:embed="rId3">
            <a:alphaModFix/>
          </a:blip>
          <a:srcRect b="0" l="13265" r="3502" t="9089"/>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
          <p:cNvSpPr/>
          <p:nvPr/>
        </p:nvSpPr>
        <p:spPr>
          <a:xfrm>
            <a:off x="448732" y="4428067"/>
            <a:ext cx="11260667" cy="1962497"/>
          </a:xfrm>
          <a:prstGeom prst="rect">
            <a:avLst/>
          </a:prstGeom>
          <a:solidFill>
            <a:schemeClr val="accent1">
              <a:alpha val="9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ph type="ctrTitle"/>
          </p:nvPr>
        </p:nvSpPr>
        <p:spPr>
          <a:xfrm>
            <a:off x="581191" y="4572000"/>
            <a:ext cx="10993549" cy="89524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6000"/>
              <a:buFont typeface="Gill Sans"/>
              <a:buNone/>
            </a:pPr>
            <a:r>
              <a:rPr lang="es-MX" sz="6000">
                <a:solidFill>
                  <a:schemeClr val="lt1"/>
                </a:solidFill>
              </a:rPr>
              <a:t>DESARROLLO DE SOFTWARE</a:t>
            </a:r>
            <a:endParaRPr/>
          </a:p>
        </p:txBody>
      </p:sp>
      <p:sp>
        <p:nvSpPr>
          <p:cNvPr id="109" name="Google Shape;109;p1"/>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72"/>
              <a:buNone/>
            </a:pPr>
            <a:r>
              <a:rPr lang="es-MX">
                <a:solidFill>
                  <a:srgbClr val="7CEBFF"/>
                </a:solidFill>
              </a:rPr>
              <a:t>Clase II - </a:t>
            </a:r>
            <a:r>
              <a:rPr lang="es-MX">
                <a:solidFill>
                  <a:srgbClr val="7CEBFF"/>
                </a:solidFill>
              </a:rPr>
              <a:t>Metodologías</a:t>
            </a:r>
            <a:r>
              <a:rPr lang="es-MX">
                <a:solidFill>
                  <a:srgbClr val="7CEBFF"/>
                </a:solidFill>
              </a:rPr>
              <a:t> </a:t>
            </a:r>
            <a:r>
              <a:rPr lang="es-MX">
                <a:solidFill>
                  <a:srgbClr val="7CEBFF"/>
                </a:solidFill>
              </a:rPr>
              <a:t>Ágiles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5276c8e77_0_4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KANBAN (Señal Visual en </a:t>
            </a:r>
            <a:r>
              <a:rPr lang="es-MX">
                <a:latin typeface="Calibri"/>
                <a:ea typeface="Calibri"/>
                <a:cs typeface="Calibri"/>
                <a:sym typeface="Calibri"/>
              </a:rPr>
              <a:t>Japonés</a:t>
            </a:r>
            <a:r>
              <a:rPr lang="es-MX">
                <a:latin typeface="Calibri"/>
                <a:ea typeface="Calibri"/>
                <a:cs typeface="Calibri"/>
                <a:sym typeface="Calibri"/>
              </a:rPr>
              <a:t>)</a:t>
            </a:r>
            <a:endParaRPr>
              <a:latin typeface="Calibri"/>
              <a:ea typeface="Calibri"/>
              <a:cs typeface="Calibri"/>
              <a:sym typeface="Calibri"/>
            </a:endParaRPr>
          </a:p>
        </p:txBody>
      </p:sp>
      <p:sp>
        <p:nvSpPr>
          <p:cNvPr id="173" name="Google Shape;173;g1f5276c8e77_0_41"/>
          <p:cNvSpPr txBox="1"/>
          <p:nvPr>
            <p:ph idx="1" type="body"/>
          </p:nvPr>
        </p:nvSpPr>
        <p:spPr>
          <a:xfrm>
            <a:off x="497225" y="2161850"/>
            <a:ext cx="11242500" cy="41550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Clr>
                <a:schemeClr val="dk1"/>
              </a:buClr>
              <a:buSzPts val="1100"/>
              <a:buFont typeface="Arial"/>
              <a:buNone/>
            </a:pPr>
            <a:r>
              <a:rPr lang="es-MX">
                <a:solidFill>
                  <a:srgbClr val="000000"/>
                </a:solidFill>
                <a:latin typeface="Calibri"/>
                <a:ea typeface="Calibri"/>
                <a:cs typeface="Calibri"/>
                <a:sym typeface="Calibri"/>
              </a:rPr>
              <a:t>Enfoque visual para la aplicación de las prácticas ágiles. Los equipos usan herramientas en línea con tableros Kanban para representar ciertas tareas dentro del proceso de desarrollo. Las tareas se ven representadas en forma de tarjetas dentro de un tablero y las etapas, en columnas. A medida que los distintos miembros del equipo trabajan con esas tareas, las “tarjetas” pasan de la columna de trabajo pendiente a la que representa a la nueva etapa en la que se encuentra la tarea.</a:t>
            </a:r>
            <a:endParaRPr>
              <a:solidFill>
                <a:srgbClr val="000000"/>
              </a:solidFill>
              <a:latin typeface="Calibri"/>
              <a:ea typeface="Calibri"/>
              <a:cs typeface="Calibri"/>
              <a:sym typeface="Calibri"/>
            </a:endParaRPr>
          </a:p>
          <a:p>
            <a:pPr indent="0" lvl="0" marL="0" rtl="0" algn="l">
              <a:spcBef>
                <a:spcPts val="1062"/>
              </a:spcBef>
              <a:spcAft>
                <a:spcPts val="0"/>
              </a:spcAft>
              <a:buClr>
                <a:schemeClr val="dk1"/>
              </a:buClr>
              <a:buSzPts val="1100"/>
              <a:buFont typeface="Arial"/>
              <a:buNone/>
            </a:pPr>
            <a:r>
              <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El método es muy bueno para que los equipos puedan identificar obstáculos y visualizar cuánto trabajo se está llevando a cabo.</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t/>
            </a:r>
            <a:endParaRPr>
              <a:latin typeface="Calibri"/>
              <a:ea typeface="Calibri"/>
              <a:cs typeface="Calibri"/>
              <a:sym typeface="Calibri"/>
            </a:endParaRPr>
          </a:p>
          <a:p>
            <a:pPr indent="0" lvl="0" marL="0" rtl="0" algn="l">
              <a:spcBef>
                <a:spcPts val="1062"/>
              </a:spcBef>
              <a:spcAft>
                <a:spcPts val="0"/>
              </a:spcAft>
              <a:buSzPts val="1100"/>
              <a:buNone/>
            </a:pPr>
            <a:r>
              <a:rPr lang="es-MX">
                <a:latin typeface="Calibri"/>
                <a:ea typeface="Calibri"/>
                <a:cs typeface="Calibri"/>
                <a:sym typeface="Calibri"/>
              </a:rPr>
              <a:t>Se utiliza mucho el tablero </a:t>
            </a:r>
            <a:r>
              <a:rPr lang="es-MX">
                <a:latin typeface="Calibri"/>
                <a:ea typeface="Calibri"/>
                <a:cs typeface="Calibri"/>
                <a:sym typeface="Calibri"/>
              </a:rPr>
              <a:t>físico</a:t>
            </a:r>
            <a:endParaRPr>
              <a:latin typeface="Calibri"/>
              <a:ea typeface="Calibri"/>
              <a:cs typeface="Calibri"/>
              <a:sym typeface="Calibri"/>
            </a:endParaRPr>
          </a:p>
          <a:p>
            <a:pPr indent="0" lvl="0" marL="0" rtl="0" algn="l">
              <a:spcBef>
                <a:spcPts val="1062"/>
              </a:spcBef>
              <a:spcAft>
                <a:spcPts val="0"/>
              </a:spcAft>
              <a:buSzPts val="1100"/>
              <a:buNone/>
            </a:pPr>
            <a:br>
              <a:rPr lang="es-MX">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cae180cec2_0_4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KANBAN</a:t>
            </a:r>
            <a:endParaRPr>
              <a:latin typeface="Calibri"/>
              <a:ea typeface="Calibri"/>
              <a:cs typeface="Calibri"/>
              <a:sym typeface="Calibri"/>
            </a:endParaRPr>
          </a:p>
        </p:txBody>
      </p:sp>
      <p:sp>
        <p:nvSpPr>
          <p:cNvPr id="179" name="Google Shape;179;g2cae180cec2_0_45"/>
          <p:cNvSpPr txBox="1"/>
          <p:nvPr>
            <p:ph idx="1" type="body"/>
          </p:nvPr>
        </p:nvSpPr>
        <p:spPr>
          <a:xfrm>
            <a:off x="497225" y="2161850"/>
            <a:ext cx="11242500" cy="41550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lang="es-MX">
                <a:solidFill>
                  <a:srgbClr val="000000"/>
                </a:solidFill>
                <a:latin typeface="Calibri"/>
                <a:ea typeface="Calibri"/>
                <a:cs typeface="Calibri"/>
                <a:sym typeface="Calibri"/>
              </a:rPr>
              <a:t>Kanban es un método para “empezar con lo que haces ahora”. Esto quiere decir que no tienes que cambiar radicalmente lo que estás haciendo para empezar a usar kanban. El método kanban presupone tres cosas:</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Que </a:t>
            </a:r>
            <a:r>
              <a:rPr lang="es-MX">
                <a:solidFill>
                  <a:srgbClr val="000000"/>
                </a:solidFill>
                <a:latin typeface="Calibri"/>
                <a:ea typeface="Calibri"/>
                <a:cs typeface="Calibri"/>
                <a:sym typeface="Calibri"/>
              </a:rPr>
              <a:t>entendemos</a:t>
            </a:r>
            <a:r>
              <a:rPr lang="es-MX">
                <a:solidFill>
                  <a:srgbClr val="000000"/>
                </a:solidFill>
                <a:latin typeface="Calibri"/>
                <a:ea typeface="Calibri"/>
                <a:cs typeface="Calibri"/>
                <a:sym typeface="Calibri"/>
              </a:rPr>
              <a:t> los procesos actuales, tal y como se llevan a cabo en la práctica, y que respetas las funciones, responsabilidades y cargos actuales.</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Que te comprometes a perseguir la mejora continua a través del cambio evolutivo.</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Que </a:t>
            </a:r>
            <a:r>
              <a:rPr lang="es-MX">
                <a:solidFill>
                  <a:srgbClr val="000000"/>
                </a:solidFill>
                <a:latin typeface="Calibri"/>
                <a:ea typeface="Calibri"/>
                <a:cs typeface="Calibri"/>
                <a:sym typeface="Calibri"/>
              </a:rPr>
              <a:t>fomentan</a:t>
            </a:r>
            <a:r>
              <a:rPr lang="es-MX">
                <a:solidFill>
                  <a:srgbClr val="000000"/>
                </a:solidFill>
                <a:latin typeface="Calibri"/>
                <a:ea typeface="Calibri"/>
                <a:cs typeface="Calibri"/>
                <a:sym typeface="Calibri"/>
              </a:rPr>
              <a:t> los actos de liderazgo en todos los niveles, desde cada uno de los colaboradores hasta la dirección sénior.</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br>
              <a:rPr lang="es-MX">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cae180cec2_0_39"/>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KANBAN y SCRUM</a:t>
            </a:r>
            <a:endParaRPr>
              <a:latin typeface="Calibri"/>
              <a:ea typeface="Calibri"/>
              <a:cs typeface="Calibri"/>
              <a:sym typeface="Calibri"/>
            </a:endParaRPr>
          </a:p>
        </p:txBody>
      </p:sp>
      <p:sp>
        <p:nvSpPr>
          <p:cNvPr id="185" name="Google Shape;185;g2cae180cec2_0_39"/>
          <p:cNvSpPr txBox="1"/>
          <p:nvPr>
            <p:ph idx="1" type="body"/>
          </p:nvPr>
        </p:nvSpPr>
        <p:spPr>
          <a:xfrm>
            <a:off x="497225" y="2161850"/>
            <a:ext cx="11242500" cy="41550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lang="es-MX">
                <a:solidFill>
                  <a:srgbClr val="000000"/>
                </a:solidFill>
                <a:latin typeface="Calibri"/>
                <a:ea typeface="Calibri"/>
                <a:cs typeface="Calibri"/>
                <a:sym typeface="Calibri"/>
              </a:rPr>
              <a:t>Los sprints de scrum tienen fechas de inicio y de finalización, mientras que kanban es un proceso continuo.</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Las funciones del equipo están definidas claramente en scrum (propietario del producto, equipo de desarrollo y experto en scrum), mientras que kanban no tiene ninguna función formal. Ambos equipos están autoorganizados.</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Un tablero de kanban se utiliza durante todo el ciclo de vida de un proyecto, mientras que un tablero de scrum se borra y se recicla después de cada sprint.</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Un tablero de scrum tiene un número determinado de tareas y una fecha límite estricta para completarlas.</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Los tableros de kanban son más flexibles en cuanto a tareas y plazos. Las tareas se pueden volver a jerarquizar por orden de prioridad, reasignar o actualizar según convenga.</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 </a:t>
            </a:r>
            <a:endParaRPr>
              <a:latin typeface="Calibri"/>
              <a:ea typeface="Calibri"/>
              <a:cs typeface="Calibri"/>
              <a:sym typeface="Calibri"/>
            </a:endParaRPr>
          </a:p>
          <a:p>
            <a:pPr indent="0" lvl="0" marL="0" rtl="0" algn="l">
              <a:spcBef>
                <a:spcPts val="1062"/>
              </a:spcBef>
              <a:spcAft>
                <a:spcPts val="0"/>
              </a:spcAft>
              <a:buSzPts val="1100"/>
              <a:buNone/>
            </a:pPr>
            <a:br>
              <a:rPr lang="es-MX">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cae180cec2_0_5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XP - eXtreme Programming</a:t>
            </a:r>
            <a:endParaRPr>
              <a:latin typeface="Calibri"/>
              <a:ea typeface="Calibri"/>
              <a:cs typeface="Calibri"/>
              <a:sym typeface="Calibri"/>
            </a:endParaRPr>
          </a:p>
        </p:txBody>
      </p:sp>
      <p:sp>
        <p:nvSpPr>
          <p:cNvPr id="191" name="Google Shape;191;g2cae180cec2_0_51"/>
          <p:cNvSpPr txBox="1"/>
          <p:nvPr>
            <p:ph idx="1" type="body"/>
          </p:nvPr>
        </p:nvSpPr>
        <p:spPr>
          <a:xfrm>
            <a:off x="497300" y="2093250"/>
            <a:ext cx="7207800" cy="44775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lang="es-MX">
                <a:solidFill>
                  <a:srgbClr val="000000"/>
                </a:solidFill>
                <a:latin typeface="Calibri"/>
                <a:ea typeface="Calibri"/>
                <a:cs typeface="Calibri"/>
                <a:sym typeface="Calibri"/>
              </a:rPr>
              <a:t>Centra en la velocidad y la simplicidad con ciclos de desarrollo cortos y con menos documentación. La estructura del proceso está determinada por 5 valores fundamentales, 5 reglas y 12 prácticas de XP.</a:t>
            </a:r>
            <a:br>
              <a:rPr lang="es-MX">
                <a:solidFill>
                  <a:srgbClr val="000000"/>
                </a:solidFill>
                <a:latin typeface="Calibri"/>
                <a:ea typeface="Calibri"/>
                <a:cs typeface="Calibri"/>
                <a:sym typeface="Calibri"/>
              </a:rPr>
            </a:br>
            <a:br>
              <a:rPr lang="es-MX">
                <a:solidFill>
                  <a:srgbClr val="000000"/>
                </a:solidFill>
                <a:latin typeface="Calibri"/>
                <a:ea typeface="Calibri"/>
                <a:cs typeface="Calibri"/>
                <a:sym typeface="Calibri"/>
              </a:rPr>
            </a:br>
            <a:r>
              <a:rPr lang="es-MX">
                <a:solidFill>
                  <a:srgbClr val="000000"/>
                </a:solidFill>
                <a:latin typeface="Calibri"/>
                <a:ea typeface="Calibri"/>
                <a:cs typeface="Calibri"/>
                <a:sym typeface="Calibri"/>
              </a:rPr>
              <a:t>Se divide en sprints de trabajo. Los marcos ágiles siguen un proceso iterativo, en el que se completa y revisa el marco al final de cada sprint, </a:t>
            </a:r>
            <a:r>
              <a:rPr lang="es-MX">
                <a:solidFill>
                  <a:srgbClr val="000000"/>
                </a:solidFill>
                <a:latin typeface="Calibri"/>
                <a:ea typeface="Calibri"/>
                <a:cs typeface="Calibri"/>
                <a:sym typeface="Calibri"/>
              </a:rPr>
              <a:t>refinando</a:t>
            </a:r>
            <a:r>
              <a:rPr lang="es-MX">
                <a:solidFill>
                  <a:srgbClr val="000000"/>
                </a:solidFill>
                <a:latin typeface="Calibri"/>
                <a:ea typeface="Calibri"/>
                <a:cs typeface="Calibri"/>
                <a:sym typeface="Calibri"/>
              </a:rPr>
              <a:t> para adaptarlo a los requisitos cambiantes y alcanzar la eficiencia máxima. Al igual que otros métodos ágiles, el diseño de la programación extrema permite a los desarrolladores responder a las solicitudes de los clientes, adaptarse y realizar cambios en tiempo real. Sin embargo, la programación extrema es mucho más disciplinada; realiza revisiones de código frecuentes y pruebas unitarias para realizar cambios rápidamente. Además es muy creativa y colaborativa, ya que promueve el trabajo en equipo durante todas las etapas de desarrollo.</a:t>
            </a:r>
            <a:br>
              <a:rPr lang="es-MX">
                <a:solidFill>
                  <a:srgbClr val="000000"/>
                </a:solidFill>
                <a:latin typeface="Calibri"/>
                <a:ea typeface="Calibri"/>
                <a:cs typeface="Calibri"/>
                <a:sym typeface="Calibri"/>
              </a:rPr>
            </a:br>
            <a:r>
              <a:rPr lang="es-MX">
                <a:solidFill>
                  <a:srgbClr val="000000"/>
                </a:solidFill>
                <a:latin typeface="Calibri"/>
                <a:ea typeface="Calibri"/>
                <a:cs typeface="Calibri"/>
                <a:sym typeface="Calibri"/>
              </a:rPr>
              <a:t> </a:t>
            </a:r>
            <a:endParaRPr>
              <a:latin typeface="Calibri"/>
              <a:ea typeface="Calibri"/>
              <a:cs typeface="Calibri"/>
              <a:sym typeface="Calibri"/>
            </a:endParaRPr>
          </a:p>
          <a:p>
            <a:pPr indent="0" lvl="0" marL="0" rtl="0" algn="l">
              <a:spcBef>
                <a:spcPts val="1062"/>
              </a:spcBef>
              <a:spcAft>
                <a:spcPts val="0"/>
              </a:spcAft>
              <a:buSzPts val="1100"/>
              <a:buNone/>
            </a:pPr>
            <a:br>
              <a:rPr lang="es-MX">
                <a:latin typeface="Calibri"/>
                <a:ea typeface="Calibri"/>
                <a:cs typeface="Calibri"/>
                <a:sym typeface="Calibri"/>
              </a:rPr>
            </a:br>
            <a:endParaRPr>
              <a:latin typeface="Calibri"/>
              <a:ea typeface="Calibri"/>
              <a:cs typeface="Calibri"/>
              <a:sym typeface="Calibri"/>
            </a:endParaRPr>
          </a:p>
        </p:txBody>
      </p:sp>
      <p:pic>
        <p:nvPicPr>
          <p:cNvPr id="192" name="Google Shape;192;g2cae180cec2_0_51"/>
          <p:cNvPicPr preferRelativeResize="0"/>
          <p:nvPr/>
        </p:nvPicPr>
        <p:blipFill>
          <a:blip r:embed="rId3">
            <a:alphaModFix/>
          </a:blip>
          <a:stretch>
            <a:fillRect/>
          </a:stretch>
        </p:blipFill>
        <p:spPr>
          <a:xfrm>
            <a:off x="7705100" y="2093256"/>
            <a:ext cx="3952875" cy="39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ae180cec2_0_6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XP - REGLAS</a:t>
            </a:r>
            <a:endParaRPr>
              <a:latin typeface="Calibri"/>
              <a:ea typeface="Calibri"/>
              <a:cs typeface="Calibri"/>
              <a:sym typeface="Calibri"/>
            </a:endParaRPr>
          </a:p>
        </p:txBody>
      </p:sp>
      <p:sp>
        <p:nvSpPr>
          <p:cNvPr id="198" name="Google Shape;198;g2cae180cec2_0_61"/>
          <p:cNvSpPr txBox="1"/>
          <p:nvPr>
            <p:ph idx="1" type="body"/>
          </p:nvPr>
        </p:nvSpPr>
        <p:spPr>
          <a:xfrm>
            <a:off x="497300" y="2093250"/>
            <a:ext cx="6366900" cy="41187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lang="es-MX">
                <a:solidFill>
                  <a:srgbClr val="000000"/>
                </a:solidFill>
                <a:latin typeface="Calibri"/>
                <a:ea typeface="Calibri"/>
                <a:cs typeface="Calibri"/>
                <a:sym typeface="Calibri"/>
              </a:rPr>
              <a:t>Planificación - Historias de usuarios simples, cliente disponible</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Gestión</a:t>
            </a:r>
            <a:r>
              <a:rPr lang="es-MX">
                <a:solidFill>
                  <a:srgbClr val="000000"/>
                </a:solidFill>
                <a:latin typeface="Calibri"/>
                <a:ea typeface="Calibri"/>
                <a:cs typeface="Calibri"/>
                <a:sym typeface="Calibri"/>
              </a:rPr>
              <a:t> - Espacio de trabajo </a:t>
            </a:r>
            <a:r>
              <a:rPr lang="es-MX">
                <a:solidFill>
                  <a:srgbClr val="000000"/>
                </a:solidFill>
                <a:latin typeface="Calibri"/>
                <a:ea typeface="Calibri"/>
                <a:cs typeface="Calibri"/>
                <a:sym typeface="Calibri"/>
              </a:rPr>
              <a:t>- Ir a la oficina??</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Diseño - CRC - Class </a:t>
            </a:r>
            <a:r>
              <a:rPr lang="es-MX">
                <a:solidFill>
                  <a:srgbClr val="000000"/>
                </a:solidFill>
                <a:latin typeface="Calibri"/>
                <a:ea typeface="Calibri"/>
                <a:cs typeface="Calibri"/>
                <a:sym typeface="Calibri"/>
              </a:rPr>
              <a:t>Responsibility</a:t>
            </a:r>
            <a:r>
              <a:rPr lang="es-MX">
                <a:solidFill>
                  <a:srgbClr val="000000"/>
                </a:solidFill>
                <a:latin typeface="Calibri"/>
                <a:ea typeface="Calibri"/>
                <a:cs typeface="Calibri"/>
                <a:sym typeface="Calibri"/>
              </a:rPr>
              <a:t> </a:t>
            </a:r>
            <a:r>
              <a:rPr lang="es-MX">
                <a:solidFill>
                  <a:srgbClr val="000000"/>
                </a:solidFill>
                <a:latin typeface="Calibri"/>
                <a:ea typeface="Calibri"/>
                <a:cs typeface="Calibri"/>
                <a:sym typeface="Calibri"/>
              </a:rPr>
              <a:t>Collaboration</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u="sng">
                <a:solidFill>
                  <a:schemeClr val="hlink"/>
                </a:solidFill>
                <a:latin typeface="Calibri"/>
                <a:ea typeface="Calibri"/>
                <a:cs typeface="Calibri"/>
                <a:sym typeface="Calibri"/>
                <a:hlinkClick r:id="rId3"/>
              </a:rPr>
              <a:t>Codificación</a:t>
            </a:r>
            <a:r>
              <a:rPr lang="es-MX">
                <a:solidFill>
                  <a:srgbClr val="000000"/>
                </a:solidFill>
                <a:latin typeface="Calibri"/>
                <a:ea typeface="Calibri"/>
                <a:cs typeface="Calibri"/>
                <a:sym typeface="Calibri"/>
              </a:rPr>
              <a:t> - Pair Programming (estándares de código)</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Pruebas - Pruebas Unitarias!!!</a:t>
            </a:r>
            <a:br>
              <a:rPr lang="es-MX">
                <a:solidFill>
                  <a:srgbClr val="000000"/>
                </a:solidFill>
                <a:latin typeface="Calibri"/>
                <a:ea typeface="Calibri"/>
                <a:cs typeface="Calibri"/>
                <a:sym typeface="Calibri"/>
              </a:rPr>
            </a:br>
            <a:r>
              <a:rPr lang="es-MX">
                <a:solidFill>
                  <a:srgbClr val="000000"/>
                </a:solidFill>
                <a:latin typeface="Calibri"/>
                <a:ea typeface="Calibri"/>
                <a:cs typeface="Calibri"/>
                <a:sym typeface="Calibri"/>
              </a:rPr>
              <a:t> </a:t>
            </a:r>
            <a:endParaRPr>
              <a:latin typeface="Calibri"/>
              <a:ea typeface="Calibri"/>
              <a:cs typeface="Calibri"/>
              <a:sym typeface="Calibri"/>
            </a:endParaRPr>
          </a:p>
          <a:p>
            <a:pPr indent="0" lvl="0" marL="0" rtl="0" algn="l">
              <a:spcBef>
                <a:spcPts val="1062"/>
              </a:spcBef>
              <a:spcAft>
                <a:spcPts val="0"/>
              </a:spcAft>
              <a:buSzPts val="1100"/>
              <a:buNone/>
            </a:pPr>
            <a:br>
              <a:rPr lang="es-MX">
                <a:latin typeface="Calibri"/>
                <a:ea typeface="Calibri"/>
                <a:cs typeface="Calibri"/>
                <a:sym typeface="Calibri"/>
              </a:rPr>
            </a:br>
            <a:endParaRPr>
              <a:latin typeface="Calibri"/>
              <a:ea typeface="Calibri"/>
              <a:cs typeface="Calibri"/>
              <a:sym typeface="Calibri"/>
            </a:endParaRPr>
          </a:p>
        </p:txBody>
      </p:sp>
      <p:pic>
        <p:nvPicPr>
          <p:cNvPr id="199" name="Google Shape;199;g2cae180cec2_0_61"/>
          <p:cNvPicPr preferRelativeResize="0"/>
          <p:nvPr/>
        </p:nvPicPr>
        <p:blipFill>
          <a:blip r:embed="rId4">
            <a:alphaModFix/>
          </a:blip>
          <a:stretch>
            <a:fillRect/>
          </a:stretch>
        </p:blipFill>
        <p:spPr>
          <a:xfrm>
            <a:off x="6587700" y="2334156"/>
            <a:ext cx="5023000" cy="31298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ae180cec2_0_6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XP - </a:t>
            </a:r>
            <a:r>
              <a:rPr lang="es-MX">
                <a:latin typeface="Calibri"/>
                <a:ea typeface="Calibri"/>
                <a:cs typeface="Calibri"/>
                <a:sym typeface="Calibri"/>
              </a:rPr>
              <a:t>PRÁCTICAS</a:t>
            </a:r>
            <a:endParaRPr>
              <a:latin typeface="Calibri"/>
              <a:ea typeface="Calibri"/>
              <a:cs typeface="Calibri"/>
              <a:sym typeface="Calibri"/>
            </a:endParaRPr>
          </a:p>
        </p:txBody>
      </p:sp>
      <p:sp>
        <p:nvSpPr>
          <p:cNvPr id="205" name="Google Shape;205;g2cae180cec2_0_67"/>
          <p:cNvSpPr txBox="1"/>
          <p:nvPr>
            <p:ph idx="1" type="body"/>
          </p:nvPr>
        </p:nvSpPr>
        <p:spPr>
          <a:xfrm>
            <a:off x="497300" y="2093250"/>
            <a:ext cx="11223000" cy="44775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El juego de planificación: La planificación XP se usa para guiar el trabajo. </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Pruebas de clientes: Cuando finalices una función nueva, el cliente desarrollará una prueba de aceptación para determinar si has cumplido con la historia de usuario original.</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Pequeñas entregas: La programación extrema realiza entregas pequeñas y periódicas para obtener información importante durante todo el proceso. A menudo, las entregas se envían directamente a los clientes, aunque también pueden enviarse internamente.</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Diseño simple: El sistema XP está diseñado para ser simple, producirá solo lo necesario y nada más. </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Programación en parejas: Toda la programación la realizan simultáneamente dos desarrolladores que se sientan físicamente uno al lado del otro. No hay trabajo individual en la programación extrema.</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Desarrollo guiado por pruebas (TDD): Debido a que la programación extrema se basa en los comentarios, se requieren pruebas exhaustivas. A través de ciclos cortos, los programadores realizan pruebas automatizadas para luego reaccionar de inmediato.</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Refactorización: Aquí es donde se deberá prestar especial atención a los detalles más finos del código base, para eliminar los duplicados y asegurarse de que el código sea coherente. De esta manera obtendrás diseños simples y de alta calidad.</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Propiedad colectiva: Cualquier par de desarrolladores puede modificar el código en cualquier momento, independientemente de que lo hayan desarrollado o no. En la programación extrema, la codificación se realiza en equipo, y el trabajo de todos se lleva a cabo según los estándares colectivos más altos.</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Integración continua: Los equipos de XP no esperan a que se completen las iteraciones, sino que se integran constantemente. A menudo, un equipo de XP se integrará varias veces al día.</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Ritmo de trabajo sostenible: La intensidad de los trabajos de XP requiere que se establezca un ritmo de trabajo sostenible</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Metáfora: somos hormigas trabajando en colectivo para construir el hormiguero. </a:t>
            </a:r>
            <a:endParaRPr sz="1000">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sz="1000">
                <a:solidFill>
                  <a:srgbClr val="000000"/>
                </a:solidFill>
                <a:latin typeface="Calibri"/>
                <a:ea typeface="Calibri"/>
                <a:cs typeface="Calibri"/>
                <a:sym typeface="Calibri"/>
              </a:rPr>
              <a:t>Estándares de codificación: Los equipos de XP siguen un estándar. </a:t>
            </a:r>
            <a:br>
              <a:rPr lang="es-MX" sz="1000">
                <a:solidFill>
                  <a:srgbClr val="000000"/>
                </a:solidFill>
                <a:latin typeface="Calibri"/>
                <a:ea typeface="Calibri"/>
                <a:cs typeface="Calibri"/>
                <a:sym typeface="Calibri"/>
              </a:rPr>
            </a:br>
            <a:br>
              <a:rPr lang="es-MX" sz="1000">
                <a:latin typeface="Calibri"/>
                <a:ea typeface="Calibri"/>
                <a:cs typeface="Calibri"/>
                <a:sym typeface="Calibri"/>
              </a:rPr>
            </a:br>
            <a:endParaRPr sz="1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ae180cec2_0_8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LEAN</a:t>
            </a:r>
            <a:endParaRPr>
              <a:latin typeface="Calibri"/>
              <a:ea typeface="Calibri"/>
              <a:cs typeface="Calibri"/>
              <a:sym typeface="Calibri"/>
            </a:endParaRPr>
          </a:p>
        </p:txBody>
      </p:sp>
      <p:sp>
        <p:nvSpPr>
          <p:cNvPr id="211" name="Google Shape;211;g2cae180cec2_0_80"/>
          <p:cNvSpPr txBox="1"/>
          <p:nvPr>
            <p:ph idx="1" type="body"/>
          </p:nvPr>
        </p:nvSpPr>
        <p:spPr>
          <a:xfrm>
            <a:off x="497300" y="2093250"/>
            <a:ext cx="4907100" cy="2627700"/>
          </a:xfrm>
          <a:prstGeom prst="rect">
            <a:avLst/>
          </a:prstGeom>
          <a:noFill/>
          <a:ln>
            <a:noFill/>
          </a:ln>
        </p:spPr>
        <p:txBody>
          <a:bodyPr anchorCtr="0" anchor="ctr" bIns="45700" lIns="91425" spcFirstLastPara="1" rIns="91425" wrap="square" tIns="45700">
            <a:noAutofit/>
          </a:bodyPr>
          <a:lstStyle/>
          <a:p>
            <a:pPr indent="0" lvl="0" marL="0" rtl="0" algn="l">
              <a:spcBef>
                <a:spcPts val="1062"/>
              </a:spcBef>
              <a:spcAft>
                <a:spcPts val="0"/>
              </a:spcAft>
              <a:buSzPts val="1100"/>
              <a:buNone/>
            </a:pPr>
            <a:r>
              <a:rPr b="1" lang="es-MX">
                <a:solidFill>
                  <a:srgbClr val="000000"/>
                </a:solidFill>
                <a:latin typeface="Calibri"/>
                <a:ea typeface="Calibri"/>
                <a:cs typeface="Calibri"/>
                <a:sym typeface="Calibri"/>
              </a:rPr>
              <a:t>Just in Time (JIT) - Ahorrar recursos y entregar funcionalidad cuando se necesita</a:t>
            </a:r>
            <a:endParaRPr b="1">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Lean fue creado y es usado por Toyota</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Mejora continua - Optimizar procesos de manera proactiva.</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rPr lang="es-MX">
                <a:solidFill>
                  <a:srgbClr val="000000"/>
                </a:solidFill>
                <a:latin typeface="Calibri"/>
                <a:ea typeface="Calibri"/>
                <a:cs typeface="Calibri"/>
                <a:sym typeface="Calibri"/>
              </a:rPr>
              <a:t>Respeto</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t/>
            </a:r>
            <a:endParaRPr>
              <a:solidFill>
                <a:srgbClr val="000000"/>
              </a:solidFill>
              <a:latin typeface="Calibri"/>
              <a:ea typeface="Calibri"/>
              <a:cs typeface="Calibri"/>
              <a:sym typeface="Calibri"/>
            </a:endParaRPr>
          </a:p>
        </p:txBody>
      </p:sp>
      <p:sp>
        <p:nvSpPr>
          <p:cNvPr id="212" name="Google Shape;212;g2cae180cec2_0_80"/>
          <p:cNvSpPr txBox="1"/>
          <p:nvPr>
            <p:ph idx="1" type="body"/>
          </p:nvPr>
        </p:nvSpPr>
        <p:spPr>
          <a:xfrm>
            <a:off x="6809875" y="3054200"/>
            <a:ext cx="4907100" cy="2627700"/>
          </a:xfrm>
          <a:prstGeom prst="rect">
            <a:avLst/>
          </a:prstGeom>
          <a:noFill/>
          <a:ln>
            <a:noFill/>
          </a:ln>
        </p:spPr>
        <p:txBody>
          <a:bodyPr anchorCtr="0" anchor="t" bIns="45700" lIns="91425" spcFirstLastPara="1" rIns="91425" wrap="square" tIns="45700">
            <a:noAutofit/>
          </a:bodyPr>
          <a:lstStyle/>
          <a:p>
            <a:pPr indent="-333756" lvl="0" marL="457200" rtl="0" algn="l">
              <a:spcBef>
                <a:spcPts val="1062"/>
              </a:spcBef>
              <a:spcAft>
                <a:spcPts val="0"/>
              </a:spcAft>
              <a:buClr>
                <a:srgbClr val="000000"/>
              </a:buClr>
              <a:buSzPts val="1656"/>
              <a:buFont typeface="Calibri"/>
              <a:buAutoNum type="arabicPeriod"/>
            </a:pPr>
            <a:r>
              <a:rPr lang="es-MX">
                <a:solidFill>
                  <a:srgbClr val="000000"/>
                </a:solidFill>
                <a:latin typeface="Calibri"/>
                <a:ea typeface="Calibri"/>
                <a:cs typeface="Calibri"/>
                <a:sym typeface="Calibri"/>
              </a:rPr>
              <a:t>Identificar el valor</a:t>
            </a:r>
            <a:endParaRPr>
              <a:solidFill>
                <a:srgbClr val="000000"/>
              </a:solidFill>
              <a:latin typeface="Calibri"/>
              <a:ea typeface="Calibri"/>
              <a:cs typeface="Calibri"/>
              <a:sym typeface="Calibri"/>
            </a:endParaRPr>
          </a:p>
          <a:p>
            <a:pPr indent="-333756" lvl="0" marL="457200" rtl="0" algn="l">
              <a:spcBef>
                <a:spcPts val="0"/>
              </a:spcBef>
              <a:spcAft>
                <a:spcPts val="0"/>
              </a:spcAft>
              <a:buClr>
                <a:srgbClr val="000000"/>
              </a:buClr>
              <a:buSzPts val="1656"/>
              <a:buFont typeface="Calibri"/>
              <a:buAutoNum type="arabicPeriod"/>
            </a:pPr>
            <a:r>
              <a:rPr lang="es-MX">
                <a:solidFill>
                  <a:srgbClr val="000000"/>
                </a:solidFill>
                <a:latin typeface="Calibri"/>
                <a:ea typeface="Calibri"/>
                <a:cs typeface="Calibri"/>
                <a:sym typeface="Calibri"/>
              </a:rPr>
              <a:t>Mapa de flujo de valor</a:t>
            </a:r>
            <a:endParaRPr>
              <a:solidFill>
                <a:srgbClr val="000000"/>
              </a:solidFill>
              <a:latin typeface="Calibri"/>
              <a:ea typeface="Calibri"/>
              <a:cs typeface="Calibri"/>
              <a:sym typeface="Calibri"/>
            </a:endParaRPr>
          </a:p>
          <a:p>
            <a:pPr indent="-333756" lvl="1" marL="914400" rtl="0" algn="l">
              <a:spcBef>
                <a:spcPts val="0"/>
              </a:spcBef>
              <a:spcAft>
                <a:spcPts val="0"/>
              </a:spcAft>
              <a:buClr>
                <a:srgbClr val="000000"/>
              </a:buClr>
              <a:buSzPts val="1656"/>
              <a:buFont typeface="Calibri"/>
              <a:buAutoNum type="alphaLcPeriod"/>
            </a:pPr>
            <a:r>
              <a:rPr lang="es-MX">
                <a:solidFill>
                  <a:srgbClr val="000000"/>
                </a:solidFill>
                <a:latin typeface="Calibri"/>
                <a:ea typeface="Calibri"/>
                <a:cs typeface="Calibri"/>
                <a:sym typeface="Calibri"/>
              </a:rPr>
              <a:t>Identificar problema y el equipo</a:t>
            </a:r>
            <a:endParaRPr>
              <a:solidFill>
                <a:srgbClr val="000000"/>
              </a:solidFill>
              <a:latin typeface="Calibri"/>
              <a:ea typeface="Calibri"/>
              <a:cs typeface="Calibri"/>
              <a:sym typeface="Calibri"/>
            </a:endParaRPr>
          </a:p>
          <a:p>
            <a:pPr indent="-333756" lvl="1" marL="914400" rtl="0" algn="l">
              <a:spcBef>
                <a:spcPts val="0"/>
              </a:spcBef>
              <a:spcAft>
                <a:spcPts val="0"/>
              </a:spcAft>
              <a:buClr>
                <a:srgbClr val="000000"/>
              </a:buClr>
              <a:buSzPts val="1656"/>
              <a:buFont typeface="Calibri"/>
              <a:buAutoNum type="alphaLcPeriod"/>
            </a:pPr>
            <a:r>
              <a:rPr lang="es-MX">
                <a:solidFill>
                  <a:srgbClr val="000000"/>
                </a:solidFill>
                <a:latin typeface="Calibri"/>
                <a:ea typeface="Calibri"/>
                <a:cs typeface="Calibri"/>
                <a:sym typeface="Calibri"/>
              </a:rPr>
              <a:t>limitar y crear mapa del proceso</a:t>
            </a:r>
            <a:endParaRPr>
              <a:solidFill>
                <a:srgbClr val="000000"/>
              </a:solidFill>
              <a:latin typeface="Calibri"/>
              <a:ea typeface="Calibri"/>
              <a:cs typeface="Calibri"/>
              <a:sym typeface="Calibri"/>
            </a:endParaRPr>
          </a:p>
          <a:p>
            <a:pPr indent="-333756" lvl="1" marL="914400" rtl="0" algn="l">
              <a:spcBef>
                <a:spcPts val="0"/>
              </a:spcBef>
              <a:spcAft>
                <a:spcPts val="0"/>
              </a:spcAft>
              <a:buClr>
                <a:srgbClr val="000000"/>
              </a:buClr>
              <a:buSzPts val="1656"/>
              <a:buFont typeface="Calibri"/>
              <a:buAutoNum type="alphaLcPeriod"/>
            </a:pPr>
            <a:r>
              <a:rPr lang="es-MX">
                <a:solidFill>
                  <a:srgbClr val="000000"/>
                </a:solidFill>
                <a:latin typeface="Calibri"/>
                <a:ea typeface="Calibri"/>
                <a:cs typeface="Calibri"/>
                <a:sym typeface="Calibri"/>
              </a:rPr>
              <a:t>Recopilar datos</a:t>
            </a:r>
            <a:endParaRPr>
              <a:solidFill>
                <a:srgbClr val="000000"/>
              </a:solidFill>
              <a:latin typeface="Calibri"/>
              <a:ea typeface="Calibri"/>
              <a:cs typeface="Calibri"/>
              <a:sym typeface="Calibri"/>
            </a:endParaRPr>
          </a:p>
          <a:p>
            <a:pPr indent="-333756" lvl="1" marL="914400" rtl="0" algn="l">
              <a:spcBef>
                <a:spcPts val="0"/>
              </a:spcBef>
              <a:spcAft>
                <a:spcPts val="0"/>
              </a:spcAft>
              <a:buClr>
                <a:srgbClr val="000000"/>
              </a:buClr>
              <a:buSzPts val="1656"/>
              <a:buFont typeface="Calibri"/>
              <a:buAutoNum type="alphaLcPeriod"/>
            </a:pPr>
            <a:r>
              <a:rPr lang="es-MX">
                <a:solidFill>
                  <a:srgbClr val="000000"/>
                </a:solidFill>
                <a:latin typeface="Calibri"/>
                <a:ea typeface="Calibri"/>
                <a:cs typeface="Calibri"/>
                <a:sym typeface="Calibri"/>
              </a:rPr>
              <a:t>Evaluar y hacer ajustes</a:t>
            </a:r>
            <a:endParaRPr>
              <a:solidFill>
                <a:srgbClr val="000000"/>
              </a:solidFill>
              <a:latin typeface="Calibri"/>
              <a:ea typeface="Calibri"/>
              <a:cs typeface="Calibri"/>
              <a:sym typeface="Calibri"/>
            </a:endParaRPr>
          </a:p>
          <a:p>
            <a:pPr indent="-333756" lvl="0" marL="457200" rtl="0" algn="l">
              <a:spcBef>
                <a:spcPts val="0"/>
              </a:spcBef>
              <a:spcAft>
                <a:spcPts val="0"/>
              </a:spcAft>
              <a:buClr>
                <a:srgbClr val="000000"/>
              </a:buClr>
              <a:buSzPts val="1656"/>
              <a:buFont typeface="Calibri"/>
              <a:buAutoNum type="arabicPeriod"/>
            </a:pPr>
            <a:r>
              <a:rPr lang="es-MX">
                <a:solidFill>
                  <a:srgbClr val="000000"/>
                </a:solidFill>
                <a:latin typeface="Calibri"/>
                <a:ea typeface="Calibri"/>
                <a:cs typeface="Calibri"/>
                <a:sym typeface="Calibri"/>
              </a:rPr>
              <a:t>Crear estado de fluidez</a:t>
            </a:r>
            <a:endParaRPr>
              <a:solidFill>
                <a:srgbClr val="000000"/>
              </a:solidFill>
              <a:latin typeface="Calibri"/>
              <a:ea typeface="Calibri"/>
              <a:cs typeface="Calibri"/>
              <a:sym typeface="Calibri"/>
            </a:endParaRPr>
          </a:p>
          <a:p>
            <a:pPr indent="-333756" lvl="0" marL="457200" rtl="0" algn="l">
              <a:spcBef>
                <a:spcPts val="0"/>
              </a:spcBef>
              <a:spcAft>
                <a:spcPts val="0"/>
              </a:spcAft>
              <a:buClr>
                <a:srgbClr val="000000"/>
              </a:buClr>
              <a:buSzPts val="1656"/>
              <a:buFont typeface="Calibri"/>
              <a:buAutoNum type="arabicPeriod"/>
            </a:pPr>
            <a:r>
              <a:rPr lang="es-MX">
                <a:solidFill>
                  <a:srgbClr val="000000"/>
                </a:solidFill>
                <a:latin typeface="Calibri"/>
                <a:ea typeface="Calibri"/>
                <a:cs typeface="Calibri"/>
                <a:sym typeface="Calibri"/>
              </a:rPr>
              <a:t>Sistema de </a:t>
            </a:r>
            <a:r>
              <a:rPr lang="es-MX">
                <a:solidFill>
                  <a:srgbClr val="000000"/>
                </a:solidFill>
                <a:latin typeface="Calibri"/>
                <a:ea typeface="Calibri"/>
                <a:cs typeface="Calibri"/>
                <a:sym typeface="Calibri"/>
              </a:rPr>
              <a:t>incorporación</a:t>
            </a:r>
            <a:r>
              <a:rPr lang="es-MX">
                <a:solidFill>
                  <a:srgbClr val="000000"/>
                </a:solidFill>
                <a:latin typeface="Calibri"/>
                <a:ea typeface="Calibri"/>
                <a:cs typeface="Calibri"/>
                <a:sym typeface="Calibri"/>
              </a:rPr>
              <a:t> de requerimientos.</a:t>
            </a:r>
            <a:endParaRPr>
              <a:solidFill>
                <a:srgbClr val="000000"/>
              </a:solidFill>
              <a:latin typeface="Calibri"/>
              <a:ea typeface="Calibri"/>
              <a:cs typeface="Calibri"/>
              <a:sym typeface="Calibri"/>
            </a:endParaRPr>
          </a:p>
          <a:p>
            <a:pPr indent="-333756" lvl="0" marL="457200" rtl="0" algn="l">
              <a:spcBef>
                <a:spcPts val="0"/>
              </a:spcBef>
              <a:spcAft>
                <a:spcPts val="0"/>
              </a:spcAft>
              <a:buClr>
                <a:srgbClr val="000000"/>
              </a:buClr>
              <a:buSzPts val="1656"/>
              <a:buFont typeface="Calibri"/>
              <a:buAutoNum type="arabicPeriod"/>
            </a:pPr>
            <a:r>
              <a:rPr lang="es-MX">
                <a:solidFill>
                  <a:srgbClr val="000000"/>
                </a:solidFill>
                <a:latin typeface="Calibri"/>
                <a:ea typeface="Calibri"/>
                <a:cs typeface="Calibri"/>
                <a:sym typeface="Calibri"/>
              </a:rPr>
              <a:t>Buscar la </a:t>
            </a:r>
            <a:r>
              <a:rPr lang="es-MX">
                <a:solidFill>
                  <a:srgbClr val="000000"/>
                </a:solidFill>
                <a:latin typeface="Calibri"/>
                <a:ea typeface="Calibri"/>
                <a:cs typeface="Calibri"/>
                <a:sym typeface="Calibri"/>
              </a:rPr>
              <a:t>perfección</a:t>
            </a:r>
            <a:r>
              <a:rPr lang="es-MX">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t/>
            </a:r>
            <a:endParaRPr>
              <a:solidFill>
                <a:srgbClr val="000000"/>
              </a:solidFill>
              <a:latin typeface="Calibri"/>
              <a:ea typeface="Calibri"/>
              <a:cs typeface="Calibri"/>
              <a:sym typeface="Calibri"/>
            </a:endParaRPr>
          </a:p>
          <a:p>
            <a:pPr indent="0" lvl="0" marL="0" rtl="0" algn="l">
              <a:spcBef>
                <a:spcPts val="1062"/>
              </a:spcBef>
              <a:spcAft>
                <a:spcPts val="0"/>
              </a:spcAft>
              <a:buSzPts val="1100"/>
              <a:buNone/>
            </a:pPr>
            <a:r>
              <a:t/>
            </a:r>
            <a:endParaRPr>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1f5276c8e77_0_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219" name="Google Shape;219;g1f5276c8e77_0_28"/>
          <p:cNvPicPr preferRelativeResize="0"/>
          <p:nvPr/>
        </p:nvPicPr>
        <p:blipFill rotWithShape="1">
          <a:blip r:embed="rId3">
            <a:alphaModFix/>
          </a:blip>
          <a:srcRect b="0" l="13267" r="3495" t="9089"/>
          <a:stretch/>
        </p:blipFill>
        <p:spPr>
          <a:xfrm>
            <a:off x="20" y="10"/>
            <a:ext cx="12191982" cy="6857991"/>
          </a:xfrm>
          <a:prstGeom prst="rect">
            <a:avLst/>
          </a:prstGeom>
          <a:noFill/>
          <a:ln>
            <a:noFill/>
          </a:ln>
        </p:spPr>
      </p:pic>
      <p:grpSp>
        <p:nvGrpSpPr>
          <p:cNvPr id="220" name="Google Shape;220;g1f5276c8e77_0_28"/>
          <p:cNvGrpSpPr/>
          <p:nvPr/>
        </p:nvGrpSpPr>
        <p:grpSpPr>
          <a:xfrm>
            <a:off x="446534" y="453643"/>
            <a:ext cx="11298813" cy="98700"/>
            <a:chOff x="446534" y="453643"/>
            <a:chExt cx="11298813" cy="98700"/>
          </a:xfrm>
        </p:grpSpPr>
        <p:sp>
          <p:nvSpPr>
            <p:cNvPr id="221" name="Google Shape;221;g1f5276c8e77_0_28"/>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f5276c8e77_0_28"/>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f5276c8e77_0_28"/>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g1f5276c8e77_0_28"/>
          <p:cNvSpPr/>
          <p:nvPr/>
        </p:nvSpPr>
        <p:spPr>
          <a:xfrm>
            <a:off x="484550" y="647025"/>
            <a:ext cx="11298900" cy="1937700"/>
          </a:xfrm>
          <a:prstGeom prst="rect">
            <a:avLst/>
          </a:prstGeom>
          <a:solidFill>
            <a:schemeClr val="accent1">
              <a:alpha val="96470"/>
            </a:scheme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f5276c8e77_0_28"/>
          <p:cNvSpPr txBox="1"/>
          <p:nvPr>
            <p:ph type="ctrTitle"/>
          </p:nvPr>
        </p:nvSpPr>
        <p:spPr>
          <a:xfrm>
            <a:off x="484550" y="752350"/>
            <a:ext cx="11514600" cy="895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Gill Sans"/>
              <a:buNone/>
            </a:pPr>
            <a:r>
              <a:rPr lang="es-MX" sz="6000">
                <a:solidFill>
                  <a:schemeClr val="lt1"/>
                </a:solidFill>
              </a:rPr>
              <a:t>TRELLO - PROYECTOS</a:t>
            </a:r>
            <a:endParaRPr/>
          </a:p>
        </p:txBody>
      </p:sp>
      <p:sp>
        <p:nvSpPr>
          <p:cNvPr id="226" name="Google Shape;226;g1f5276c8e77_0_28"/>
          <p:cNvSpPr txBox="1"/>
          <p:nvPr>
            <p:ph idx="1" type="subTitle"/>
          </p:nvPr>
        </p:nvSpPr>
        <p:spPr>
          <a:xfrm>
            <a:off x="581194" y="5467246"/>
            <a:ext cx="10993500" cy="48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72"/>
              <a:buNone/>
            </a:pPr>
            <a:r>
              <a:rPr lang="es-MX">
                <a:solidFill>
                  <a:srgbClr val="7CEBFF"/>
                </a:solidFill>
              </a:rPr>
              <a:t>A TRABAJAR!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HISTORIA</a:t>
            </a:r>
            <a:endParaRPr>
              <a:latin typeface="Calibri"/>
              <a:ea typeface="Calibri"/>
              <a:cs typeface="Calibri"/>
              <a:sym typeface="Calibri"/>
            </a:endParaRPr>
          </a:p>
        </p:txBody>
      </p:sp>
      <p:sp>
        <p:nvSpPr>
          <p:cNvPr id="115" name="Google Shape;115;p2"/>
          <p:cNvSpPr txBox="1"/>
          <p:nvPr>
            <p:ph idx="1" type="body"/>
          </p:nvPr>
        </p:nvSpPr>
        <p:spPr>
          <a:xfrm>
            <a:off x="469575" y="2008900"/>
            <a:ext cx="4308000" cy="2148900"/>
          </a:xfrm>
          <a:prstGeom prst="rect">
            <a:avLst/>
          </a:prstGeom>
          <a:noFill/>
          <a:ln>
            <a:noFill/>
          </a:ln>
        </p:spPr>
        <p:txBody>
          <a:bodyPr anchorCtr="0" anchor="ctr" bIns="45700" lIns="91425" spcFirstLastPara="1" rIns="91425" wrap="square" tIns="45700">
            <a:normAutofit/>
          </a:bodyPr>
          <a:lstStyle/>
          <a:p>
            <a:pPr indent="0" lvl="0" marL="630000" rtl="0" algn="ctr">
              <a:lnSpc>
                <a:spcPct val="100000"/>
              </a:lnSpc>
              <a:spcBef>
                <a:spcPts val="1160"/>
              </a:spcBef>
              <a:spcAft>
                <a:spcPts val="0"/>
              </a:spcAft>
              <a:buSzPts val="1656"/>
              <a:buNone/>
            </a:pPr>
            <a:r>
              <a:rPr b="1" lang="es-MX">
                <a:latin typeface="Calibri"/>
                <a:ea typeface="Calibri"/>
                <a:cs typeface="Calibri"/>
                <a:sym typeface="Calibri"/>
              </a:rPr>
              <a:t>1980</a:t>
            </a:r>
            <a:endParaRPr b="1">
              <a:latin typeface="Calibri"/>
              <a:ea typeface="Calibri"/>
              <a:cs typeface="Calibri"/>
              <a:sym typeface="Calibri"/>
            </a:endParaRPr>
          </a:p>
          <a:p>
            <a:pPr indent="0" lvl="0" marL="630000" rtl="0" algn="l">
              <a:lnSpc>
                <a:spcPct val="100000"/>
              </a:lnSpc>
              <a:spcBef>
                <a:spcPts val="1160"/>
              </a:spcBef>
              <a:spcAft>
                <a:spcPts val="0"/>
              </a:spcAft>
              <a:buSzPts val="1656"/>
              <a:buNone/>
            </a:pPr>
            <a:r>
              <a:rPr b="1" lang="es-MX">
                <a:latin typeface="Calibri"/>
                <a:ea typeface="Calibri"/>
                <a:cs typeface="Calibri"/>
                <a:sym typeface="Calibri"/>
              </a:rPr>
              <a:t>Especificaciones muy largas, de 10 años para poder implementar (Sistemas de control de un avión)</a:t>
            </a:r>
            <a:endParaRPr>
              <a:latin typeface="Calibri"/>
              <a:ea typeface="Calibri"/>
              <a:cs typeface="Calibri"/>
              <a:sym typeface="Calibri"/>
            </a:endParaRPr>
          </a:p>
          <a:p>
            <a:pPr indent="-200844" lvl="0" marL="306000" rtl="0" algn="l">
              <a:lnSpc>
                <a:spcPct val="100000"/>
              </a:lnSpc>
              <a:spcBef>
                <a:spcPts val="960"/>
              </a:spcBef>
              <a:spcAft>
                <a:spcPts val="0"/>
              </a:spcAft>
              <a:buSzPts val="1656"/>
              <a:buNone/>
            </a:pPr>
            <a:r>
              <a:t/>
            </a:r>
            <a:endParaRPr>
              <a:latin typeface="Calibri"/>
              <a:ea typeface="Calibri"/>
              <a:cs typeface="Calibri"/>
              <a:sym typeface="Calibri"/>
            </a:endParaRPr>
          </a:p>
        </p:txBody>
      </p:sp>
      <p:sp>
        <p:nvSpPr>
          <p:cNvPr id="116" name="Google Shape;116;p2"/>
          <p:cNvSpPr txBox="1"/>
          <p:nvPr>
            <p:ph idx="1" type="body"/>
          </p:nvPr>
        </p:nvSpPr>
        <p:spPr>
          <a:xfrm>
            <a:off x="5085200" y="2008900"/>
            <a:ext cx="5047800" cy="2096700"/>
          </a:xfrm>
          <a:prstGeom prst="rect">
            <a:avLst/>
          </a:prstGeom>
          <a:noFill/>
          <a:ln>
            <a:noFill/>
          </a:ln>
        </p:spPr>
        <p:txBody>
          <a:bodyPr anchorCtr="0" anchor="ctr" bIns="45700" lIns="91425" spcFirstLastPara="1" rIns="91425" wrap="square" tIns="45700">
            <a:normAutofit fontScale="25000"/>
          </a:bodyPr>
          <a:lstStyle/>
          <a:p>
            <a:pPr indent="0" lvl="0" marL="306000" rtl="0" algn="ctr">
              <a:lnSpc>
                <a:spcPct val="100000"/>
              </a:lnSpc>
              <a:spcBef>
                <a:spcPts val="0"/>
              </a:spcBef>
              <a:spcAft>
                <a:spcPts val="0"/>
              </a:spcAft>
              <a:buSzPts val="414"/>
              <a:buNone/>
            </a:pPr>
            <a:r>
              <a:rPr b="1" lang="es-MX" sz="7426">
                <a:latin typeface="Calibri"/>
                <a:ea typeface="Calibri"/>
                <a:cs typeface="Calibri"/>
                <a:sym typeface="Calibri"/>
              </a:rPr>
              <a:t>1990</a:t>
            </a:r>
            <a:endParaRPr sz="7426">
              <a:latin typeface="Calibri"/>
              <a:ea typeface="Calibri"/>
              <a:cs typeface="Calibri"/>
              <a:sym typeface="Calibri"/>
            </a:endParaRPr>
          </a:p>
          <a:p>
            <a:pPr indent="0" lvl="0" marL="630000" rtl="0" algn="l">
              <a:lnSpc>
                <a:spcPct val="100000"/>
              </a:lnSpc>
              <a:spcBef>
                <a:spcPts val="1160"/>
              </a:spcBef>
              <a:spcAft>
                <a:spcPts val="0"/>
              </a:spcAft>
              <a:buSzPts val="414"/>
              <a:buNone/>
            </a:pPr>
            <a:r>
              <a:rPr b="1" lang="es-MX" sz="7350">
                <a:latin typeface="Calibri"/>
                <a:ea typeface="Calibri"/>
                <a:cs typeface="Calibri"/>
                <a:sym typeface="Calibri"/>
              </a:rPr>
              <a:t>Demasiada burocracia para desarrollar software, nacen las </a:t>
            </a:r>
            <a:r>
              <a:rPr b="1" lang="es-MX" sz="7350">
                <a:latin typeface="Calibri"/>
                <a:ea typeface="Calibri"/>
                <a:cs typeface="Calibri"/>
                <a:sym typeface="Calibri"/>
              </a:rPr>
              <a:t>metodologías</a:t>
            </a:r>
            <a:r>
              <a:rPr b="1" lang="es-MX" sz="7350">
                <a:latin typeface="Calibri"/>
                <a:ea typeface="Calibri"/>
                <a:cs typeface="Calibri"/>
                <a:sym typeface="Calibri"/>
              </a:rPr>
              <a:t> </a:t>
            </a:r>
            <a:r>
              <a:rPr b="1" lang="es-MX" sz="7350">
                <a:latin typeface="Calibri"/>
                <a:ea typeface="Calibri"/>
                <a:cs typeface="Calibri"/>
                <a:sym typeface="Calibri"/>
              </a:rPr>
              <a:t>ágiles</a:t>
            </a:r>
            <a:r>
              <a:rPr b="1" lang="es-MX" sz="7350">
                <a:latin typeface="Calibri"/>
                <a:ea typeface="Calibri"/>
                <a:cs typeface="Calibri"/>
                <a:sym typeface="Calibri"/>
              </a:rPr>
              <a:t> de la mano de los desarrolladores de software. Enfoque Incremental</a:t>
            </a:r>
            <a:endParaRPr sz="2800"/>
          </a:p>
          <a:p>
            <a:pPr indent="-200844" lvl="0" marL="306000" rtl="0" algn="l">
              <a:lnSpc>
                <a:spcPct val="100000"/>
              </a:lnSpc>
              <a:spcBef>
                <a:spcPts val="960"/>
              </a:spcBef>
              <a:spcAft>
                <a:spcPts val="0"/>
              </a:spcAft>
              <a:buSzPct val="91999"/>
              <a:buNone/>
            </a:pPr>
            <a:r>
              <a:t/>
            </a:r>
            <a:endParaRPr/>
          </a:p>
        </p:txBody>
      </p:sp>
      <p:sp>
        <p:nvSpPr>
          <p:cNvPr id="117" name="Google Shape;117;p2"/>
          <p:cNvSpPr txBox="1"/>
          <p:nvPr>
            <p:ph idx="1" type="body"/>
          </p:nvPr>
        </p:nvSpPr>
        <p:spPr>
          <a:xfrm>
            <a:off x="581200" y="4493950"/>
            <a:ext cx="5914800" cy="2148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1160"/>
              </a:spcBef>
              <a:spcAft>
                <a:spcPts val="0"/>
              </a:spcAft>
              <a:buClr>
                <a:schemeClr val="dk1"/>
              </a:buClr>
              <a:buSzPct val="61111"/>
              <a:buFont typeface="Arial"/>
              <a:buNone/>
            </a:pPr>
            <a:r>
              <a:t/>
            </a:r>
            <a:endParaRPr b="1">
              <a:latin typeface="Calibri"/>
              <a:ea typeface="Calibri"/>
              <a:cs typeface="Calibri"/>
              <a:sym typeface="Calibri"/>
            </a:endParaRPr>
          </a:p>
          <a:p>
            <a:pPr indent="0" lvl="0" marL="0" rtl="0" algn="l">
              <a:spcBef>
                <a:spcPts val="1160"/>
              </a:spcBef>
              <a:spcAft>
                <a:spcPts val="0"/>
              </a:spcAft>
              <a:buClr>
                <a:schemeClr val="dk1"/>
              </a:buClr>
              <a:buSzPct val="61111"/>
              <a:buFont typeface="Arial"/>
              <a:buNone/>
            </a:pPr>
            <a:r>
              <a:rPr i="1" lang="es-MX">
                <a:latin typeface="Calibri"/>
                <a:ea typeface="Calibri"/>
                <a:cs typeface="Calibri"/>
                <a:sym typeface="Calibri"/>
              </a:rPr>
              <a:t>En 2001 un grupo de 17 desarrolladores de software (Kent Beck, Mike Beedle, Arie van Bennekum, Alistair Cockburn, Ward Cunningham, Martin Fowler, James Grenning, Jim Highsmith, Andrew Hunt, Ron Jeffries, Jon Kern, Brian Marick, Robert C. Martin, Steve Mellor, Ken Schwaber, Jeff Sutherland, Dave Thomas) </a:t>
            </a:r>
            <a:endParaRPr i="1">
              <a:latin typeface="Calibri"/>
              <a:ea typeface="Calibri"/>
              <a:cs typeface="Calibri"/>
              <a:sym typeface="Calibri"/>
            </a:endParaRPr>
          </a:p>
          <a:p>
            <a:pPr indent="0" lvl="0" marL="0" rtl="0" algn="l">
              <a:spcBef>
                <a:spcPts val="1160"/>
              </a:spcBef>
              <a:spcAft>
                <a:spcPts val="0"/>
              </a:spcAft>
              <a:buSzPct val="91999"/>
              <a:buNone/>
            </a:pPr>
            <a:r>
              <a:t/>
            </a:r>
            <a:endParaRPr b="1">
              <a:latin typeface="Calibri"/>
              <a:ea typeface="Calibri"/>
              <a:cs typeface="Calibri"/>
              <a:sym typeface="Calibri"/>
            </a:endParaRPr>
          </a:p>
          <a:p>
            <a:pPr indent="-200844" lvl="0" marL="306000" rtl="0" algn="l">
              <a:lnSpc>
                <a:spcPct val="100000"/>
              </a:lnSpc>
              <a:spcBef>
                <a:spcPts val="960"/>
              </a:spcBef>
              <a:spcAft>
                <a:spcPts val="0"/>
              </a:spcAft>
              <a:buSzPct val="91999"/>
              <a:buNone/>
            </a:pPr>
            <a:r>
              <a:t/>
            </a:r>
            <a:endParaRPr>
              <a:latin typeface="Calibri"/>
              <a:ea typeface="Calibri"/>
              <a:cs typeface="Calibri"/>
              <a:sym typeface="Calibri"/>
            </a:endParaRPr>
          </a:p>
        </p:txBody>
      </p:sp>
      <p:pic>
        <p:nvPicPr>
          <p:cNvPr id="118" name="Google Shape;118;p2"/>
          <p:cNvPicPr preferRelativeResize="0"/>
          <p:nvPr/>
        </p:nvPicPr>
        <p:blipFill>
          <a:blip r:embed="rId3">
            <a:alphaModFix/>
          </a:blip>
          <a:stretch>
            <a:fillRect/>
          </a:stretch>
        </p:blipFill>
        <p:spPr>
          <a:xfrm>
            <a:off x="6705425" y="4013950"/>
            <a:ext cx="4905375" cy="26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f5276c8e77_0_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MANIFIESTO </a:t>
            </a:r>
            <a:r>
              <a:rPr lang="es-MX">
                <a:latin typeface="Calibri"/>
                <a:ea typeface="Calibri"/>
                <a:cs typeface="Calibri"/>
                <a:sym typeface="Calibri"/>
              </a:rPr>
              <a:t>ÁGIL</a:t>
            </a:r>
            <a:endParaRPr>
              <a:latin typeface="Calibri"/>
              <a:ea typeface="Calibri"/>
              <a:cs typeface="Calibri"/>
              <a:sym typeface="Calibri"/>
            </a:endParaRPr>
          </a:p>
        </p:txBody>
      </p:sp>
      <p:sp>
        <p:nvSpPr>
          <p:cNvPr id="124" name="Google Shape;124;g1f5276c8e77_0_2"/>
          <p:cNvSpPr txBox="1"/>
          <p:nvPr>
            <p:ph idx="1" type="body"/>
          </p:nvPr>
        </p:nvSpPr>
        <p:spPr>
          <a:xfrm>
            <a:off x="5977525" y="2180500"/>
            <a:ext cx="5741700" cy="3924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960"/>
              </a:spcBef>
              <a:spcAft>
                <a:spcPts val="0"/>
              </a:spcAft>
              <a:buSzPts val="1656"/>
              <a:buNone/>
            </a:pPr>
            <a:r>
              <a:rPr lang="es-MX">
                <a:latin typeface="Calibri"/>
                <a:ea typeface="Calibri"/>
                <a:cs typeface="Calibri"/>
                <a:sym typeface="Calibri"/>
              </a:rPr>
              <a:t>El Manifiesto Ágil es un documento que se centra en los </a:t>
            </a:r>
            <a:r>
              <a:rPr b="1" lang="es-MX">
                <a:latin typeface="Calibri"/>
                <a:ea typeface="Calibri"/>
                <a:cs typeface="Calibri"/>
                <a:sym typeface="Calibri"/>
              </a:rPr>
              <a:t>4 valores y 12 principios</a:t>
            </a:r>
            <a:r>
              <a:rPr lang="es-MX">
                <a:latin typeface="Calibri"/>
                <a:ea typeface="Calibri"/>
                <a:cs typeface="Calibri"/>
                <a:sym typeface="Calibri"/>
              </a:rPr>
              <a:t> del desarrollo de software con metodologías ágiles. Lo publicaron, en febrero de 2001, 17 desarrolladores de software que necesitaban contar con una alternativa al proceso de desarrollo de productos más lineal y orientado a procesos.</a:t>
            </a:r>
            <a:endParaRPr>
              <a:latin typeface="Calibri"/>
              <a:ea typeface="Calibri"/>
              <a:cs typeface="Calibri"/>
              <a:sym typeface="Calibri"/>
            </a:endParaRPr>
          </a:p>
        </p:txBody>
      </p:sp>
      <p:pic>
        <p:nvPicPr>
          <p:cNvPr id="125" name="Google Shape;125;g1f5276c8e77_0_2"/>
          <p:cNvPicPr preferRelativeResize="0"/>
          <p:nvPr/>
        </p:nvPicPr>
        <p:blipFill>
          <a:blip r:embed="rId3">
            <a:alphaModFix/>
          </a:blip>
          <a:stretch>
            <a:fillRect/>
          </a:stretch>
        </p:blipFill>
        <p:spPr>
          <a:xfrm>
            <a:off x="651350" y="2582900"/>
            <a:ext cx="4514174" cy="305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4 VALORES</a:t>
            </a:r>
            <a:endParaRPr>
              <a:latin typeface="Calibri"/>
              <a:ea typeface="Calibri"/>
              <a:cs typeface="Calibri"/>
              <a:sym typeface="Calibri"/>
            </a:endParaRPr>
          </a:p>
        </p:txBody>
      </p:sp>
      <p:pic>
        <p:nvPicPr>
          <p:cNvPr id="131" name="Google Shape;131;p3"/>
          <p:cNvPicPr preferRelativeResize="0"/>
          <p:nvPr/>
        </p:nvPicPr>
        <p:blipFill>
          <a:blip r:embed="rId3">
            <a:alphaModFix/>
          </a:blip>
          <a:stretch>
            <a:fillRect/>
          </a:stretch>
        </p:blipFill>
        <p:spPr>
          <a:xfrm>
            <a:off x="581200" y="1878131"/>
            <a:ext cx="4978736" cy="4837244"/>
          </a:xfrm>
          <a:prstGeom prst="rect">
            <a:avLst/>
          </a:prstGeom>
          <a:noFill/>
          <a:ln>
            <a:noFill/>
          </a:ln>
        </p:spPr>
      </p:pic>
      <p:sp>
        <p:nvSpPr>
          <p:cNvPr id="132" name="Google Shape;132;p3"/>
          <p:cNvSpPr txBox="1"/>
          <p:nvPr/>
        </p:nvSpPr>
        <p:spPr>
          <a:xfrm>
            <a:off x="6094900" y="2054475"/>
            <a:ext cx="5515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MX"/>
              <a:t>Se buscan opciones para documentar </a:t>
            </a:r>
            <a:r>
              <a:rPr lang="es-MX"/>
              <a:t>más</a:t>
            </a:r>
            <a:r>
              <a:rPr lang="es-MX"/>
              <a:t> “</a:t>
            </a:r>
            <a:r>
              <a:rPr lang="es-MX"/>
              <a:t>ágiles</a:t>
            </a:r>
            <a:r>
              <a:rPr lang="es-MX"/>
              <a:t>”</a:t>
            </a:r>
            <a:endParaRPr/>
          </a:p>
          <a:p>
            <a:pPr indent="-317500" lvl="0" marL="457200" rtl="0" algn="l">
              <a:spcBef>
                <a:spcPts val="0"/>
              </a:spcBef>
              <a:spcAft>
                <a:spcPts val="0"/>
              </a:spcAft>
              <a:buSzPts val="1400"/>
              <a:buChar char="●"/>
            </a:pPr>
            <a:r>
              <a:rPr lang="es-MX"/>
              <a:t>Conocer a tu equipo de trabajo, empatizar, conectar.</a:t>
            </a:r>
            <a:endParaRPr/>
          </a:p>
          <a:p>
            <a:pPr indent="-317500" lvl="0" marL="457200" rtl="0" algn="l">
              <a:spcBef>
                <a:spcPts val="0"/>
              </a:spcBef>
              <a:spcAft>
                <a:spcPts val="0"/>
              </a:spcAft>
              <a:buSzPts val="1400"/>
              <a:buChar char="●"/>
            </a:pPr>
            <a:r>
              <a:rPr lang="es-MX"/>
              <a:t>Contratos flexibles (SOW)</a:t>
            </a:r>
            <a:endParaRPr/>
          </a:p>
          <a:p>
            <a:pPr indent="-317500" lvl="0" marL="457200" rtl="0" algn="l">
              <a:spcBef>
                <a:spcPts val="0"/>
              </a:spcBef>
              <a:spcAft>
                <a:spcPts val="0"/>
              </a:spcAft>
              <a:buSzPts val="1400"/>
              <a:buChar char="●"/>
            </a:pPr>
            <a:r>
              <a:rPr b="1" lang="es-MX"/>
              <a:t>COMUNICACIÓN</a:t>
            </a:r>
            <a:endParaRPr b="1"/>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12 PRINCIPIOS</a:t>
            </a:r>
            <a:r>
              <a:rPr lang="es-MX"/>
              <a:t>	</a:t>
            </a:r>
            <a:endParaRPr/>
          </a:p>
        </p:txBody>
      </p:sp>
      <p:pic>
        <p:nvPicPr>
          <p:cNvPr id="139" name="Google Shape;139;p4"/>
          <p:cNvPicPr preferRelativeResize="0"/>
          <p:nvPr/>
        </p:nvPicPr>
        <p:blipFill>
          <a:blip r:embed="rId3">
            <a:alphaModFix/>
          </a:blip>
          <a:stretch>
            <a:fillRect/>
          </a:stretch>
        </p:blipFill>
        <p:spPr>
          <a:xfrm>
            <a:off x="2774400" y="1858550"/>
            <a:ext cx="6643203" cy="499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f5276c8e77_0_2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SCRUM</a:t>
            </a:r>
            <a:endParaRPr>
              <a:latin typeface="Calibri"/>
              <a:ea typeface="Calibri"/>
              <a:cs typeface="Calibri"/>
              <a:sym typeface="Calibri"/>
            </a:endParaRPr>
          </a:p>
        </p:txBody>
      </p:sp>
      <p:pic>
        <p:nvPicPr>
          <p:cNvPr id="145" name="Google Shape;145;g1f5276c8e77_0_20"/>
          <p:cNvPicPr preferRelativeResize="0"/>
          <p:nvPr/>
        </p:nvPicPr>
        <p:blipFill>
          <a:blip r:embed="rId3">
            <a:alphaModFix/>
          </a:blip>
          <a:stretch>
            <a:fillRect/>
          </a:stretch>
        </p:blipFill>
        <p:spPr>
          <a:xfrm>
            <a:off x="1696350" y="1924198"/>
            <a:ext cx="8799200" cy="493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cae180cec2_0_3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s-MX">
                <a:latin typeface="Calibri"/>
                <a:ea typeface="Calibri"/>
                <a:cs typeface="Calibri"/>
                <a:sym typeface="Calibri"/>
              </a:rPr>
              <a:t>SCRUM</a:t>
            </a:r>
            <a:endParaRPr>
              <a:latin typeface="Calibri"/>
              <a:ea typeface="Calibri"/>
              <a:cs typeface="Calibri"/>
              <a:sym typeface="Calibri"/>
            </a:endParaRPr>
          </a:p>
        </p:txBody>
      </p:sp>
      <p:sp>
        <p:nvSpPr>
          <p:cNvPr id="151" name="Google Shape;151;g2cae180cec2_0_31"/>
          <p:cNvSpPr txBox="1"/>
          <p:nvPr/>
        </p:nvSpPr>
        <p:spPr>
          <a:xfrm>
            <a:off x="581200" y="2003525"/>
            <a:ext cx="11029500" cy="383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El desarrollo incremental de los requisitos del proyecto en bloques temporales cortos y fijos.</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Se da prioridad a lo que tiene más valor para el cliente.</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El equipo se sincroniza diariamente y se realizan las adaptaciones necesarias.</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Tras cada iteración (un mes o menos entre cada una) se muestra al cliente el resultado real obtenido, para que este tome las decisiones necesarias en relación con lo observado.</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Se le da la autoridad necesaria al equipo para poder cumplir los requisitos.</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Fijar tiempos máximos para lograr objetivos. (Time To Market)</a:t>
            </a:r>
            <a:endParaRPr sz="1800">
              <a:solidFill>
                <a:schemeClr val="dk2"/>
              </a:solidFill>
              <a:latin typeface="Calibri"/>
              <a:ea typeface="Calibri"/>
              <a:cs typeface="Calibri"/>
              <a:sym typeface="Calibri"/>
            </a:endParaRPr>
          </a:p>
          <a:p>
            <a:pPr indent="-342900" lvl="0" marL="457200" rtl="0" algn="l">
              <a:lnSpc>
                <a:spcPct val="150000"/>
              </a:lnSpc>
              <a:spcBef>
                <a:spcPts val="0"/>
              </a:spcBef>
              <a:spcAft>
                <a:spcPts val="0"/>
              </a:spcAft>
              <a:buClr>
                <a:schemeClr val="dk2"/>
              </a:buClr>
              <a:buSzPts val="1800"/>
              <a:buFont typeface="Calibri"/>
              <a:buChar char="●"/>
            </a:pPr>
            <a:r>
              <a:rPr lang="es-MX" sz="1800">
                <a:solidFill>
                  <a:schemeClr val="dk2"/>
                </a:solidFill>
                <a:latin typeface="Calibri"/>
                <a:ea typeface="Calibri"/>
                <a:cs typeface="Calibri"/>
                <a:sym typeface="Calibri"/>
              </a:rPr>
              <a:t>Equipos pequeños (de 3 a 9 personas cada uno).</a:t>
            </a:r>
            <a:endParaRPr sz="18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latin typeface="Calibri"/>
                <a:ea typeface="Calibri"/>
                <a:cs typeface="Calibri"/>
                <a:sym typeface="Calibri"/>
              </a:rPr>
              <a:t>SCRUM MEETINGS (REUNIONES)</a:t>
            </a:r>
            <a:endParaRPr>
              <a:latin typeface="Calibri"/>
              <a:ea typeface="Calibri"/>
              <a:cs typeface="Calibri"/>
              <a:sym typeface="Calibri"/>
            </a:endParaRPr>
          </a:p>
        </p:txBody>
      </p:sp>
      <p:sp>
        <p:nvSpPr>
          <p:cNvPr id="157" name="Google Shape;157;p9"/>
          <p:cNvSpPr txBox="1"/>
          <p:nvPr/>
        </p:nvSpPr>
        <p:spPr>
          <a:xfrm>
            <a:off x="581200" y="2003525"/>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Daily Meeting</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Diariamente de no </a:t>
            </a:r>
            <a:r>
              <a:rPr lang="es-MX" sz="1800">
                <a:solidFill>
                  <a:schemeClr val="dk2"/>
                </a:solidFill>
                <a:latin typeface="Calibri"/>
                <a:ea typeface="Calibri"/>
                <a:cs typeface="Calibri"/>
                <a:sym typeface="Calibri"/>
              </a:rPr>
              <a:t>más</a:t>
            </a:r>
            <a:r>
              <a:rPr lang="es-MX" sz="1800">
                <a:solidFill>
                  <a:schemeClr val="dk2"/>
                </a:solidFill>
                <a:latin typeface="Calibri"/>
                <a:ea typeface="Calibri"/>
                <a:cs typeface="Calibri"/>
                <a:sym typeface="Calibri"/>
              </a:rPr>
              <a:t> de 15 minutos, en que estas? Algo que te </a:t>
            </a:r>
            <a:r>
              <a:rPr lang="es-MX" sz="1800">
                <a:solidFill>
                  <a:schemeClr val="dk2"/>
                </a:solidFill>
                <a:latin typeface="Calibri"/>
                <a:ea typeface="Calibri"/>
                <a:cs typeface="Calibri"/>
                <a:sym typeface="Calibri"/>
              </a:rPr>
              <a:t>esté</a:t>
            </a:r>
            <a:r>
              <a:rPr lang="es-MX" sz="1800">
                <a:solidFill>
                  <a:schemeClr val="dk2"/>
                </a:solidFill>
                <a:latin typeface="Calibri"/>
                <a:ea typeface="Calibri"/>
                <a:cs typeface="Calibri"/>
                <a:sym typeface="Calibri"/>
              </a:rPr>
              <a:t> bloqueando? Solo participan los desarrolladores, scrum master y opcional el Product Owner</a:t>
            </a:r>
            <a:endParaRPr b="0" i="0" sz="1800" u="none" cap="none" strike="noStrike">
              <a:solidFill>
                <a:schemeClr val="dk2"/>
              </a:solidFill>
              <a:latin typeface="Calibri"/>
              <a:ea typeface="Calibri"/>
              <a:cs typeface="Calibri"/>
              <a:sym typeface="Calibri"/>
            </a:endParaRPr>
          </a:p>
        </p:txBody>
      </p:sp>
      <p:sp>
        <p:nvSpPr>
          <p:cNvPr id="158" name="Google Shape;158;p9"/>
          <p:cNvSpPr txBox="1"/>
          <p:nvPr/>
        </p:nvSpPr>
        <p:spPr>
          <a:xfrm>
            <a:off x="581200" y="3330150"/>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Planning Meeting</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Se planifica de las tareas que hay en el backlog, se seleccionan, se refinan,se ajustan, se “miden” para que entren en 1 sprint. (Poker Planning, TShirt)</a:t>
            </a:r>
            <a:endParaRPr b="0" i="0" sz="1800" u="none" cap="none" strike="noStrike">
              <a:solidFill>
                <a:schemeClr val="dk2"/>
              </a:solidFill>
              <a:latin typeface="Calibri"/>
              <a:ea typeface="Calibri"/>
              <a:cs typeface="Calibri"/>
              <a:sym typeface="Calibri"/>
            </a:endParaRPr>
          </a:p>
        </p:txBody>
      </p:sp>
      <p:sp>
        <p:nvSpPr>
          <p:cNvPr id="159" name="Google Shape;159;p9"/>
          <p:cNvSpPr txBox="1"/>
          <p:nvPr/>
        </p:nvSpPr>
        <p:spPr>
          <a:xfrm>
            <a:off x="581200" y="4789925"/>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Retrospective Meeting</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Terminado el sprint revisamos si se llegó o no, cuáles fueron las causas, para poder corregirlo en el siguiente sprint.</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cae180cec2_0_2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latin typeface="Calibri"/>
                <a:ea typeface="Calibri"/>
                <a:cs typeface="Calibri"/>
                <a:sym typeface="Calibri"/>
              </a:rPr>
              <a:t>SCRUM</a:t>
            </a:r>
            <a:endParaRPr>
              <a:latin typeface="Calibri"/>
              <a:ea typeface="Calibri"/>
              <a:cs typeface="Calibri"/>
              <a:sym typeface="Calibri"/>
            </a:endParaRPr>
          </a:p>
        </p:txBody>
      </p:sp>
      <p:sp>
        <p:nvSpPr>
          <p:cNvPr id="165" name="Google Shape;165;g2cae180cec2_0_23"/>
          <p:cNvSpPr txBox="1"/>
          <p:nvPr/>
        </p:nvSpPr>
        <p:spPr>
          <a:xfrm>
            <a:off x="581200" y="2003525"/>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Product Owner</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representa a los stakeholders del producto y los intereses del cliente, conoce el mercado y las prioridades del proyecto. Será el último responsable de la definición del backlog de producto y de la planificación y calendarización de las iteraciones</a:t>
            </a:r>
            <a:endParaRPr b="0" i="0" sz="1800" u="none" cap="none" strike="noStrike">
              <a:solidFill>
                <a:schemeClr val="dk2"/>
              </a:solidFill>
              <a:latin typeface="Calibri"/>
              <a:ea typeface="Calibri"/>
              <a:cs typeface="Calibri"/>
              <a:sym typeface="Calibri"/>
            </a:endParaRPr>
          </a:p>
        </p:txBody>
      </p:sp>
      <p:sp>
        <p:nvSpPr>
          <p:cNvPr id="166" name="Google Shape;166;g2cae180cec2_0_23"/>
          <p:cNvSpPr txBox="1"/>
          <p:nvPr/>
        </p:nvSpPr>
        <p:spPr>
          <a:xfrm>
            <a:off x="581200" y="3330150"/>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Scrum Master</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Responsable del equipo, quien supervisa los avances del desarrollo y garantiza que el equipo cuenta con las herramientas necesarias para el desempeño de su actividad. Sprint backlog. Organiza también las reuniones de trabajo</a:t>
            </a:r>
            <a:endParaRPr b="0" i="0" sz="1800" u="none" cap="none" strike="noStrike">
              <a:solidFill>
                <a:schemeClr val="dk2"/>
              </a:solidFill>
              <a:latin typeface="Calibri"/>
              <a:ea typeface="Calibri"/>
              <a:cs typeface="Calibri"/>
              <a:sym typeface="Calibri"/>
            </a:endParaRPr>
          </a:p>
        </p:txBody>
      </p:sp>
      <p:sp>
        <p:nvSpPr>
          <p:cNvPr id="167" name="Google Shape;167;g2cae180cec2_0_23"/>
          <p:cNvSpPr txBox="1"/>
          <p:nvPr/>
        </p:nvSpPr>
        <p:spPr>
          <a:xfrm>
            <a:off x="581200" y="4789925"/>
            <a:ext cx="11029500" cy="1381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MX" sz="1800">
                <a:solidFill>
                  <a:schemeClr val="dk2"/>
                </a:solidFill>
                <a:latin typeface="Calibri"/>
                <a:ea typeface="Calibri"/>
                <a:cs typeface="Calibri"/>
                <a:sym typeface="Calibri"/>
              </a:rPr>
              <a:t>Development Team</a:t>
            </a:r>
            <a:r>
              <a:rPr b="1" i="0" lang="es-MX" sz="1800" u="none" cap="none" strike="noStrike">
                <a:solidFill>
                  <a:schemeClr val="dk2"/>
                </a:solidFill>
                <a:latin typeface="Calibri"/>
                <a:ea typeface="Calibri"/>
                <a:cs typeface="Calibri"/>
                <a:sym typeface="Calibri"/>
              </a:rPr>
              <a:t>:</a:t>
            </a:r>
            <a:endParaRPr b="1" i="0" sz="18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s-MX" sz="1800">
                <a:solidFill>
                  <a:schemeClr val="dk2"/>
                </a:solidFill>
                <a:latin typeface="Calibri"/>
                <a:ea typeface="Calibri"/>
                <a:cs typeface="Calibri"/>
                <a:sym typeface="Calibri"/>
              </a:rPr>
              <a:t>Formado por developers, testers, customers, etc.-. Se trata de un equipo multifunción y capaz de autogestionarse y de adaptarse rápidamente a los cambios.</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2023-04-11T13:27:16Z</dcterms:created>
  <dc:creator>Nahuel Salazar</dc:creator>
</cp:coreProperties>
</file>