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rgHUchheUbEPUBWEhPG9Pjp7j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GillSans-bold.fntdata"/><Relationship Id="rId10" Type="http://schemas.openxmlformats.org/officeDocument/2006/relationships/slide" Target="slides/slide6.xml"/><Relationship Id="rId21" Type="http://schemas.openxmlformats.org/officeDocument/2006/relationships/font" Target="fonts/GillSans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afa06df2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https://www.scrum.org/resources/blog/que-es-scrum</a:t>
            </a:r>
            <a:endParaRPr/>
          </a:p>
        </p:txBody>
      </p:sp>
      <p:sp>
        <p:nvSpPr>
          <p:cNvPr id="174" name="Google Shape;174;g34afa06df2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d3dd126b2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https://www.scrum.org/resources/blog/que-es-scrum</a:t>
            </a:r>
            <a:endParaRPr/>
          </a:p>
        </p:txBody>
      </p:sp>
      <p:sp>
        <p:nvSpPr>
          <p:cNvPr id="181" name="Google Shape;181;g2cd3dd126b2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d3dd126b2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2cd3dd126b2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d3dd126b2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https://www.scrum.org/resources/blog/que-es-scrum</a:t>
            </a:r>
            <a:endParaRPr/>
          </a:p>
        </p:txBody>
      </p:sp>
      <p:sp>
        <p:nvSpPr>
          <p:cNvPr id="194" name="Google Shape;194;g2cd3dd126b2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d3dd126b2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https://www.scrum.org/resources/blog/que-es-scrum</a:t>
            </a:r>
            <a:endParaRPr/>
          </a:p>
        </p:txBody>
      </p:sp>
      <p:sp>
        <p:nvSpPr>
          <p:cNvPr id="201" name="Google Shape;201;g2cd3dd126b2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d3dd126b2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https://www.scrum.org/resources/blog/que-es-scrum</a:t>
            </a:r>
            <a:endParaRPr/>
          </a:p>
        </p:txBody>
      </p:sp>
      <p:sp>
        <p:nvSpPr>
          <p:cNvPr id="208" name="Google Shape;208;g2cd3dd126b2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f5276c8e77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f5276c8e77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f5276c8e77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Capitulo 3 de Sommerville</a:t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5276c8e77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1f5276c8e77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enfoque en detalle, y los roles que participan, los desarrolladores de SW somos los que refinamos</a:t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5276c8e77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https://www.scrum.org/resources/blog/que-es-scrum</a:t>
            </a:r>
            <a:endParaRPr/>
          </a:p>
        </p:txBody>
      </p:sp>
      <p:sp>
        <p:nvSpPr>
          <p:cNvPr id="149" name="Google Shape;149;g1f5276c8e77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ae180cec2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https://www.scrum.org/resources/blog/que-es-scrum</a:t>
            </a:r>
            <a:endParaRPr/>
          </a:p>
        </p:txBody>
      </p:sp>
      <p:sp>
        <p:nvSpPr>
          <p:cNvPr id="156" name="Google Shape;156;g2cae180cec2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https://es.wikipedia.org/wiki/Scrum_(desarrollo_de_software)</a:t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d3dd126b2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https://www.scrum.org/resources/blog/que-es-scrum</a:t>
            </a:r>
            <a:endParaRPr/>
          </a:p>
        </p:txBody>
      </p:sp>
      <p:sp>
        <p:nvSpPr>
          <p:cNvPr id="168" name="Google Shape;168;g2cd3dd126b2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8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8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8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7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4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8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8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8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48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8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8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0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40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37" name="Google Shape;37;p4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1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4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contenido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2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3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3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9" name="Google Shape;59;p43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1" name="Google Shape;61;p43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2" name="Google Shape;62;p4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69" name="Google Shape;69;p44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4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6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46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4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5" name="Google Shape;15;p3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7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onexiones digitales"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13265" r="3502" t="90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07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s-MX" sz="6000">
                <a:solidFill>
                  <a:schemeClr val="lt1"/>
                </a:solidFill>
              </a:rPr>
              <a:t>DESARROLLO DE SOFTWARE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581194" y="5467246"/>
            <a:ext cx="10993546" cy="484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s-MX">
                <a:solidFill>
                  <a:srgbClr val="7CEBFF"/>
                </a:solidFill>
              </a:rPr>
              <a:t>Gestión</a:t>
            </a:r>
            <a:r>
              <a:rPr lang="es-MX">
                <a:solidFill>
                  <a:srgbClr val="7CEBFF"/>
                </a:solidFill>
              </a:rPr>
              <a:t> de Requerimientos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afa06df2c_0_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USER STORIES - HISTORIAS DE USUARIO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g34afa06df2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150" y="4610150"/>
            <a:ext cx="5897399" cy="20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34afa06df2c_0_0"/>
          <p:cNvSpPr txBox="1"/>
          <p:nvPr/>
        </p:nvSpPr>
        <p:spPr>
          <a:xfrm>
            <a:off x="459625" y="1851575"/>
            <a:ext cx="5567700" cy="48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Como [perfil], quiero [objetivo del software], para lograr [resultado]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Los tres pasos a seguir para redactar una historia de usuario son los siguientes: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Perfil: el rol del usuario final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Necesidad: el objetivo que tiene la función de software para el usuario final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Propósito: el objetivo de la experiencia del usuario final con la función de software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Tu historia de usuario debe contener estos tres componentes. Profundicemos en cada uno de estos elementos para que comprendas mejor cómo redactar una historia de usuario efectiva.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d3dd126b2_0_17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UML - Unified Modify Language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cd3dd126b2_0_17"/>
          <p:cNvSpPr txBox="1"/>
          <p:nvPr/>
        </p:nvSpPr>
        <p:spPr>
          <a:xfrm>
            <a:off x="581200" y="2003525"/>
            <a:ext cx="11029500" cy="457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Lenguaje visual que se utiliza para diseñar y documentar sistemas de software. Proporciona una forma estándar de representar los diferentes aspectos de un sistema, incluida su estructura, comportamiento e interacciones.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Diagramas: UML utiliza una colección de diferentes diagramas, cada uno con un propósito específico. Estos diagramas pueden mostrar elementos como clases, objetos, interacciones y procesos.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 importante recordar que UML no es un lenguaje de programación en sí. Es más como un plano que ayuda a los desarrolladores a comprender y diseñar el software antes de comenzar a codificar.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UML puede ser una herramienta valiosa para el desarrollo de software porque mejora la comunicación entre desarrolladores, partes interesadas y usuarios. También ayuda a garantizar que el software esté diseñado de una manera organizada, eficiente y fácil de mantener.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d3dd126b2_0_2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UML - DIAGRAMA DE CASOS DE USOS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cd3dd126b2_0_23"/>
          <p:cNvSpPr txBox="1"/>
          <p:nvPr/>
        </p:nvSpPr>
        <p:spPr>
          <a:xfrm>
            <a:off x="581200" y="2074425"/>
            <a:ext cx="5598000" cy="1477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/>
              <a:t>Estos diagramas muestran cómo los usuarios interactúan con un sistema. Los casos de uso se representan como óvalos y los actores se representan como figuras de palo. Las líneas entre los casos de uso y los actores muestran cómo interactúan.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g2cd3dd126b2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700" y="2445681"/>
            <a:ext cx="5708001" cy="38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d3dd126b2_0_3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UML - DIAGRAMA DE CLASES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cd3dd126b2_0_31"/>
          <p:cNvSpPr txBox="1"/>
          <p:nvPr/>
        </p:nvSpPr>
        <p:spPr>
          <a:xfrm>
            <a:off x="581200" y="2074425"/>
            <a:ext cx="5598000" cy="1262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/>
              <a:t>Estos diagramas muestran las clases que componen un sistema y las relaciones entre ellas. Las clases se representan como rectángulos y las relaciones se representan como líneas entre los rectángulos.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g2cd3dd126b2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200" y="2117414"/>
            <a:ext cx="5514525" cy="4699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d3dd126b2_0_4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UML - DIAGRAMA DE SECUENCIAS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cd3dd126b2_0_40"/>
          <p:cNvSpPr txBox="1"/>
          <p:nvPr/>
        </p:nvSpPr>
        <p:spPr>
          <a:xfrm>
            <a:off x="581200" y="2074425"/>
            <a:ext cx="5598000" cy="1262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muestran la secuencia de interacciones entre los objetos en un sistema. Los objetos se representan como líneas de vida verticales y las interacciones se representan como líneas horizontales entre las líneas de vida.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g2cd3dd126b2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369" y="3121125"/>
            <a:ext cx="8553330" cy="34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d3dd126b2_0_56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UML - DIAGRAMA DE ACTIVIDADES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2cd3dd126b2_0_56"/>
          <p:cNvSpPr txBox="1"/>
          <p:nvPr/>
        </p:nvSpPr>
        <p:spPr>
          <a:xfrm>
            <a:off x="581200" y="2074425"/>
            <a:ext cx="5598000" cy="1046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Estos diagramas muestran los pasos involucrados en un proceso. Los pasos se representan como rectángulos redondeados y las transiciones entre los pasos se representan como flechas.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g2cd3dd126b2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300" y="3089650"/>
            <a:ext cx="7650400" cy="36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5276c8e77_0_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onexiones digitales" id="219" name="Google Shape;219;g1f5276c8e77_0_28"/>
          <p:cNvPicPr preferRelativeResize="0"/>
          <p:nvPr/>
        </p:nvPicPr>
        <p:blipFill rotWithShape="1">
          <a:blip r:embed="rId3">
            <a:alphaModFix/>
          </a:blip>
          <a:srcRect b="0" l="13267" r="3495" t="9089"/>
          <a:stretch/>
        </p:blipFill>
        <p:spPr>
          <a:xfrm>
            <a:off x="20" y="10"/>
            <a:ext cx="12191982" cy="68579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g1f5276c8e77_0_28"/>
          <p:cNvGrpSpPr/>
          <p:nvPr/>
        </p:nvGrpSpPr>
        <p:grpSpPr>
          <a:xfrm>
            <a:off x="446534" y="453643"/>
            <a:ext cx="11298813" cy="98700"/>
            <a:chOff x="446534" y="453643"/>
            <a:chExt cx="11298813" cy="98700"/>
          </a:xfrm>
        </p:grpSpPr>
        <p:sp>
          <p:nvSpPr>
            <p:cNvPr id="221" name="Google Shape;221;g1f5276c8e77_0_28"/>
            <p:cNvSpPr/>
            <p:nvPr/>
          </p:nvSpPr>
          <p:spPr>
            <a:xfrm>
              <a:off x="446534" y="457200"/>
              <a:ext cx="3703200" cy="9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1f5276c8e77_0_28"/>
            <p:cNvSpPr/>
            <p:nvPr/>
          </p:nvSpPr>
          <p:spPr>
            <a:xfrm>
              <a:off x="8042147" y="453643"/>
              <a:ext cx="3703200" cy="9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1f5276c8e77_0_28"/>
            <p:cNvSpPr/>
            <p:nvPr/>
          </p:nvSpPr>
          <p:spPr>
            <a:xfrm>
              <a:off x="4241830" y="457200"/>
              <a:ext cx="37032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g1f5276c8e77_0_28"/>
          <p:cNvSpPr/>
          <p:nvPr/>
        </p:nvSpPr>
        <p:spPr>
          <a:xfrm>
            <a:off x="484550" y="647025"/>
            <a:ext cx="11298900" cy="1937700"/>
          </a:xfrm>
          <a:prstGeom prst="rect">
            <a:avLst/>
          </a:prstGeom>
          <a:solidFill>
            <a:schemeClr val="accent1">
              <a:alpha val="9607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f5276c8e77_0_28"/>
          <p:cNvSpPr txBox="1"/>
          <p:nvPr>
            <p:ph type="ctrTitle"/>
          </p:nvPr>
        </p:nvSpPr>
        <p:spPr>
          <a:xfrm>
            <a:off x="484550" y="752350"/>
            <a:ext cx="115146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s-MX" sz="6000">
                <a:solidFill>
                  <a:schemeClr val="lt1"/>
                </a:solidFill>
              </a:rPr>
              <a:t>TRELLO - PROYECTOS</a:t>
            </a:r>
            <a:endParaRPr/>
          </a:p>
        </p:txBody>
      </p:sp>
      <p:sp>
        <p:nvSpPr>
          <p:cNvPr id="226" name="Google Shape;226;g1f5276c8e77_0_28"/>
          <p:cNvSpPr txBox="1"/>
          <p:nvPr>
            <p:ph idx="1" type="subTitle"/>
          </p:nvPr>
        </p:nvSpPr>
        <p:spPr>
          <a:xfrm>
            <a:off x="581194" y="5467246"/>
            <a:ext cx="10993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s-MX">
                <a:solidFill>
                  <a:srgbClr val="7CEBFF"/>
                </a:solidFill>
              </a:rPr>
              <a:t>A TRABAJAR!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QUE SON?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581200" y="2008900"/>
            <a:ext cx="4359300" cy="23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6300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1656"/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Los requerimientos de software son las </a:t>
            </a: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necesidades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expectativas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 que deben cumplirse para que un software sea considerado exitoso. Estos requerimientos pueden provenir de diferentes partes interesadas, como </a:t>
            </a: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clientes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usuarios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desarrolladores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gerentes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00844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525" y="3208656"/>
            <a:ext cx="4105275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/>
          <p:nvPr/>
        </p:nvSpPr>
        <p:spPr>
          <a:xfrm>
            <a:off x="581200" y="4429875"/>
            <a:ext cx="6765900" cy="22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0844" lvl="0" marL="3060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None/>
            </a:pPr>
            <a:r>
              <a:rPr lang="es-MX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 una compañía desea otorgar un contrato para un gran proyecto de desarro-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llo de software, tiene que definir sus necesidades de una </a:t>
            </a:r>
            <a:r>
              <a:rPr b="1" lang="es-MX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forma suficientemente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abstracta para que una solución no esté predefinida</a:t>
            </a:r>
            <a:r>
              <a:rPr lang="es-MX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MX">
                <a:solidFill>
                  <a:schemeClr val="dk2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Los requerimientos deben</a:t>
            </a:r>
            <a:endParaRPr>
              <a:solidFill>
                <a:schemeClr val="dk2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2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redactarse de tal forma que muchos proveedores liciten en pos del contrato</a:t>
            </a:r>
            <a:r>
              <a:rPr lang="es-MX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ofre-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ciendo, tal vez, diferentes maneras de cubrir las necesidades de organización del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cliente.</a:t>
            </a:r>
            <a:r>
              <a:rPr lang="es-MX">
                <a:solidFill>
                  <a:schemeClr val="dk2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Una vez otorgado el contrato, el proveedor tiene que escribir con más</a:t>
            </a:r>
            <a:endParaRPr>
              <a:solidFill>
                <a:schemeClr val="dk2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2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detalle una definición del sistema para el cliente, de modo que éste comprenda y</a:t>
            </a:r>
            <a:endParaRPr>
              <a:solidFill>
                <a:schemeClr val="dk2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2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valide lo que hará el software</a:t>
            </a:r>
            <a:r>
              <a:rPr lang="es-MX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Estos documentos suelen nombrarse documentos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 requerimientos para el sistema.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5276c8e77_0_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IMPORTANCIA DE LOS REQUERIMIENTOS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f5276c8e77_0_2"/>
          <p:cNvSpPr txBox="1"/>
          <p:nvPr>
            <p:ph idx="1" type="body"/>
          </p:nvPr>
        </p:nvSpPr>
        <p:spPr>
          <a:xfrm>
            <a:off x="5977525" y="2180500"/>
            <a:ext cx="5741700" cy="39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Asegurar que el software cumpla con su propósito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: Al definir claramente los requerimientos desde el inicio, se evita la ambigüedad y se reduce el riesgo de desarrollar un software que no satisfaga las necesidades de los usuarios.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Mejorar la comunicación entre las partes interesadas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: Un proceso de gestión de requerimientos bien definido fomenta la comunicación efectiva entre todas las partes involucradas en el proyecto, lo que ayuda a evitar malentendidos y conflictos.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Optimizar el uso de recursos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: Al tener una comprensión clara de los requerimientos, se pueden planificar y asignar los recursos de manera más eficiente.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100"/>
              <a:buNone/>
            </a:pPr>
            <a:r>
              <a:rPr b="1" lang="es-MX">
                <a:latin typeface="Calibri"/>
                <a:ea typeface="Calibri"/>
                <a:cs typeface="Calibri"/>
                <a:sym typeface="Calibri"/>
              </a:rPr>
              <a:t>Facilitar el mantenimiento del software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: Un buen conjunto de requerimientos documentados facilita la comprensión del código y su posterior mantenimiento.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1f5276c8e7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13" y="1935925"/>
            <a:ext cx="5289412" cy="43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NIVELES DE REQUERIMIENTOS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2563150" y="2446225"/>
            <a:ext cx="24654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Requerimientos de Usuario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2563175" y="3948850"/>
            <a:ext cx="24654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Requerimientos de Sistema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2563175" y="5230700"/>
            <a:ext cx="24654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Especificación</a:t>
            </a:r>
            <a:r>
              <a:rPr lang="es-MX"/>
              <a:t> del diseño de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6164900" y="2015275"/>
            <a:ext cx="2465400" cy="126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Administradores clientes, usuarios finales del sistema, ingenieros clientes, arquitectos contratistas, arquitectos del sistema.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6209675" y="3625575"/>
            <a:ext cx="2465400" cy="126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usuarios finales del sistema, ingenieros clientes, arquitectos del sistema,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/>
              <a:t>desarrolladores de software</a:t>
            </a:r>
            <a:endParaRPr b="1"/>
          </a:p>
        </p:txBody>
      </p:sp>
      <p:sp>
        <p:nvSpPr>
          <p:cNvPr id="135" name="Google Shape;135;p3"/>
          <p:cNvSpPr txBox="1"/>
          <p:nvPr/>
        </p:nvSpPr>
        <p:spPr>
          <a:xfrm>
            <a:off x="6209675" y="5020475"/>
            <a:ext cx="2465400" cy="104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ingenieros clientes, arquitectos del sistema,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/>
              <a:t>desarrolladores de software</a:t>
            </a:r>
            <a:endParaRPr b="1"/>
          </a:p>
        </p:txBody>
      </p:sp>
      <p:sp>
        <p:nvSpPr>
          <p:cNvPr id="136" name="Google Shape;136;p3"/>
          <p:cNvSpPr/>
          <p:nvPr/>
        </p:nvSpPr>
        <p:spPr>
          <a:xfrm>
            <a:off x="5268675" y="2421325"/>
            <a:ext cx="656100" cy="450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5291063" y="3923925"/>
            <a:ext cx="656100" cy="450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5291063" y="5313500"/>
            <a:ext cx="656100" cy="450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REQUERIMIENTOS FUNCIONALES</a:t>
            </a:r>
            <a:r>
              <a:rPr lang="es-MX"/>
              <a:t>	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581200" y="2074425"/>
            <a:ext cx="6447000" cy="1908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Los requerimientos funcionales describen </a:t>
            </a:r>
            <a:r>
              <a:rPr b="1" lang="es-MX"/>
              <a:t>lo que el software debe hacer</a:t>
            </a:r>
            <a:r>
              <a:rPr lang="es-MX"/>
              <a:t>. Especifican las funciones, características y comportamientos del software desde la perspectiva del usuario.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/>
              <a:t>Requerimientos Funcionales de usuario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/>
              <a:t>Requerimientos Funcionales de sistema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/>
              <a:t>Requerimientos Funcionales de </a:t>
            </a:r>
            <a:r>
              <a:rPr lang="es-MX"/>
              <a:t>especificación</a:t>
            </a:r>
            <a:r>
              <a:rPr lang="es-MX"/>
              <a:t> del diseño del software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4255675" y="4412200"/>
            <a:ext cx="7053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El software debe permitir al usuario registrarse en una cuenta.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El software debe mostrar una lista de productos con sus precios y detalles.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El software debe permitir al usuario agregar productos al carrito de compras.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El software debe procesar pagos con tarjeta de crédito.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5276c8e77_0_2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REQUERIMIENTOS NO FUNCIONALES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f5276c8e77_0_20"/>
          <p:cNvSpPr txBox="1"/>
          <p:nvPr/>
        </p:nvSpPr>
        <p:spPr>
          <a:xfrm>
            <a:off x="581200" y="2074425"/>
            <a:ext cx="5598000" cy="2124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Los requerimientos no funcionales describen cómo debe funcionar el software. Especifican las características y atributos del software que no están directamente relacionados con sus funciones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/>
              <a:t>Requerimientos NO Funcionales de usuario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/>
              <a:t>Requerimientos </a:t>
            </a:r>
            <a:r>
              <a:rPr lang="es-MX">
                <a:solidFill>
                  <a:schemeClr val="dk1"/>
                </a:solidFill>
              </a:rPr>
              <a:t>NO </a:t>
            </a:r>
            <a:r>
              <a:rPr lang="es-MX"/>
              <a:t>Funcionales de sistema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/>
              <a:t>Requerimientos </a:t>
            </a:r>
            <a:r>
              <a:rPr lang="es-MX">
                <a:solidFill>
                  <a:schemeClr val="dk1"/>
                </a:solidFill>
              </a:rPr>
              <a:t>NO </a:t>
            </a:r>
            <a:r>
              <a:rPr lang="es-MX"/>
              <a:t>Funcionales de especificación del diseño del software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g1f5276c8e77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000" y="3651875"/>
            <a:ext cx="5532701" cy="30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e180cec2_0_3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ELEMENTOS PARA 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 REQUERIMIENTOS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cae180cec2_0_31"/>
          <p:cNvSpPr txBox="1"/>
          <p:nvPr/>
        </p:nvSpPr>
        <p:spPr>
          <a:xfrm>
            <a:off x="581200" y="2003525"/>
            <a:ext cx="11029500" cy="42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r>
              <a:rPr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Describe el propósito del software y el alcance del proyecto.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r>
              <a:rPr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 los requerimientos</a:t>
            </a:r>
            <a:r>
              <a:rPr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Detalla los requerimientos funcionales y no funcionales del software.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r>
              <a:rPr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Describen cómo los usuarios </a:t>
            </a:r>
            <a:r>
              <a:rPr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interactúan</a:t>
            </a:r>
            <a:r>
              <a:rPr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con el software para realizar tareas específicas.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Priorización de requerimientos</a:t>
            </a:r>
            <a:r>
              <a:rPr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Establece la importancia relativa de cada requerimiento.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Glosario de términos</a:t>
            </a:r>
            <a:r>
              <a:rPr lang="es-MX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Define los términos técnicos utilizados en la documentación.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ESPECIFICACIÓN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 DE REQUERIMIENTOS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100" y="1848075"/>
            <a:ext cx="8123801" cy="47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d3dd126b2_0_1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>
                <a:latin typeface="Calibri"/>
                <a:ea typeface="Calibri"/>
                <a:cs typeface="Calibri"/>
                <a:sym typeface="Calibri"/>
              </a:rPr>
              <a:t>ESPECIFICACIÓN DE</a:t>
            </a:r>
            <a:r>
              <a:rPr lang="es-MX">
                <a:latin typeface="Calibri"/>
                <a:ea typeface="Calibri"/>
                <a:cs typeface="Calibri"/>
                <a:sym typeface="Calibri"/>
              </a:rPr>
              <a:t> REQUERIMIENTOS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2cd3dd126b2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088" y="1848006"/>
            <a:ext cx="5543829" cy="483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o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2023-04-11T13:27:16Z</dcterms:created>
  <dc:creator>Nahuel Salazar</dc:creator>
</cp:coreProperties>
</file>