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71" r:id="rId10"/>
    <p:sldId id="272" r:id="rId11"/>
    <p:sldId id="270" r:id="rId12"/>
    <p:sldId id="262" r:id="rId13"/>
    <p:sldId id="264" r:id="rId14"/>
    <p:sldId id="265" r:id="rId15"/>
    <p:sldId id="266" r:id="rId16"/>
    <p:sldId id="267" r:id="rId17"/>
    <p:sldId id="263" r:id="rId18"/>
    <p:sldId id="278" r:id="rId19"/>
    <p:sldId id="275" r:id="rId20"/>
    <p:sldId id="273" r:id="rId21"/>
    <p:sldId id="274" r:id="rId22"/>
    <p:sldId id="276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3F84-C97D-09A7-0E01-5F3AB5F36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29560D-5B7D-4A8E-739E-6DE50B9B1C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80E4D-1BB4-25F1-06B7-4E4E1478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E56C-4123-4C95-B813-EF8D8F8545E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D4964-1602-EBFC-5B63-4893197BE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21272-8317-201B-483C-3D8F70804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7574-9DDD-4F8E-A2EB-D0B167636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75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09515-180E-D8D0-B80D-EA3A8EBA7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2FD049-704C-C440-6840-EBD9E3568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E0009-1A57-C2D7-41A3-165F1AE2A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E56C-4123-4C95-B813-EF8D8F8545E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9B74D-93D2-23B9-90F7-AD24FFBAB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62F9A-6224-1004-6702-B7A443D10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7574-9DDD-4F8E-A2EB-D0B167636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21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0B1D8A-4097-67CC-C645-B1B837F77C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564599-2C0F-EA9E-D0C2-07259AEC5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C7EBC-BDDB-5B75-BA2C-D250E2896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E56C-4123-4C95-B813-EF8D8F8545E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FC11A-9EBF-5D80-7C87-0E4E5D2F2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1D8D8-11C3-8307-EDAC-705AF18E8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7574-9DDD-4F8E-A2EB-D0B167636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84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2B20B-26A9-6EC9-A3D8-D65D3076C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1D037-36F8-7F0F-D887-B4FD314D2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6261A-764D-175E-7EA2-C1C0A67B6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E56C-4123-4C95-B813-EF8D8F8545E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664FF-ED4A-60A2-56D8-3AE252D1C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2CE11-BB41-1294-8AF4-66A5B4622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7574-9DDD-4F8E-A2EB-D0B167636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19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1B3C-9F87-4273-5305-8A08C4C58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553D4-B02B-08B2-6B62-7907CEACA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5ABCC-2627-EE7A-9148-0B690F265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E56C-4123-4C95-B813-EF8D8F8545E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9EAC4-EF93-D4B3-9198-D5227D3A7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4E202-3281-3DD5-8E4E-0C969A618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7574-9DDD-4F8E-A2EB-D0B167636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37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69EF8-782B-E20F-6DEE-1C0B4636E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39F98-2853-A1B2-620C-78C23E7DEE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568957-432C-461F-AFFE-A1F810148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0B359-37BF-CD1B-D3BE-86871851D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E56C-4123-4C95-B813-EF8D8F8545E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359F4-32FC-41BF-E364-F78D6E10E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D876E-9206-9D2F-8A0B-55BB8630E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7574-9DDD-4F8E-A2EB-D0B167636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6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998C2-18BF-C0F6-E1FD-52E47318A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15B8A-10A6-6B46-9BDE-B8C3464E4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364D7-68F6-C343-A4F3-4515F67BC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43A839-1FC8-189B-ABC7-5E33A951C7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2D93EB-AD17-B403-D2B6-584C233B17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CE7A1B-CF94-7D01-B245-4EB783E41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E56C-4123-4C95-B813-EF8D8F8545E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30CDBB-8524-4D21-3DE5-D3E11B5CC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7B5C2-8691-BD5D-59FC-0DC70D6CE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7574-9DDD-4F8E-A2EB-D0B167636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02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1769-1BDC-49E4-D564-4371CE48E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DBF534-41F0-72D3-6A85-F101DFEA3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E56C-4123-4C95-B813-EF8D8F8545E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CBBC6-EF4D-822B-140D-1160A6455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2AE56D-98DC-A628-D347-06F8011F2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7574-9DDD-4F8E-A2EB-D0B167636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00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FF3797-B82E-857C-AA98-492171CB8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E56C-4123-4C95-B813-EF8D8F8545E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8CCEA-BE9D-A564-24DA-3540D9105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0C4174-1727-FCCA-6C38-5A2A5A23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7574-9DDD-4F8E-A2EB-D0B167636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26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E6C37-A6EC-406A-C8CD-63DCE9D88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CA8A8-613C-EB57-0BA9-F37718FA5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38F5B-B293-EC99-DC5A-989C67C36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39DA8-6D39-C09A-1043-426D7A871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E56C-4123-4C95-B813-EF8D8F8545E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2414B-55A6-53C7-8CEB-92E49469B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0DC04-D9A8-183C-9612-8F44F72F9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7574-9DDD-4F8E-A2EB-D0B167636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86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F43ED-5D7D-63F0-0131-9A53BC1A5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BECBC7-8A80-9C05-FAE2-43E82593A7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9A2B0-5508-E165-3625-19AC95B88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B7848-32D1-D6BA-FF29-2BC6EC053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E56C-4123-4C95-B813-EF8D8F8545E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913C5-4A0D-ACC6-7F15-12873BA1E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6F239F-19CD-3ECA-DC98-7BCDF56C5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7574-9DDD-4F8E-A2EB-D0B167636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8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A6B8BD-7F1D-14CD-E997-620E80DBE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42328-77A3-EF09-54D1-A727A5C64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A4BE8-208A-D053-9D77-3415A13883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9E56C-4123-4C95-B813-EF8D8F8545E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0F776-8799-F9DE-AA2F-8CD4C8BCC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00E61-9852-1667-C72A-64618DE21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37574-9DDD-4F8E-A2EB-D0B167636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58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F48CC-8E9A-3FD8-D217-D77E27C72B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the shell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A0F96-3024-354E-33D2-B4C72BABC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shell is a way for you to talk to your computer using text commands, allowing you to control and manage your computer efficiently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a program that acts as an interface between the user and the operating system.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dirty="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D6957E-BB18-11FD-C61B-320C527F0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357" y="5586553"/>
            <a:ext cx="7990449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17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6CB59-4290-D23C-0094-780AD3B06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Environmental variables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9B1AD9-CE09-0E59-8256-6A6211D36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769" y="1394766"/>
            <a:ext cx="10386646" cy="5163272"/>
          </a:xfrm>
        </p:spPr>
      </p:pic>
    </p:spTree>
    <p:extLst>
      <p:ext uri="{BB962C8B-B14F-4D97-AF65-F5344CB8AC3E}">
        <p14:creationId xmlns:p14="http://schemas.microsoft.com/office/powerpoint/2010/main" val="3922311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6CB59-4290-D23C-0094-780AD3B06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0A374-E3A7-9A2B-C621-00DF30101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447" y="1305047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rgbClr val="374151"/>
                </a:solidFill>
                <a:latin typeface="Söhne"/>
              </a:rPr>
              <a:t>To show for example value of SHLVL: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How to get value of SHLVL in your C program:</a:t>
            </a:r>
            <a:br>
              <a:rPr lang="en-US" dirty="0">
                <a:solidFill>
                  <a:srgbClr val="374151"/>
                </a:solidFill>
                <a:latin typeface="Söhne"/>
              </a:rPr>
            </a:b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60A907-C9C4-1E79-B38D-EBD983A50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53" y="1690688"/>
            <a:ext cx="5906324" cy="11145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D0AB2E-82B0-7433-8352-13A08BD88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69792"/>
            <a:ext cx="6350157" cy="34744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194BD9-68BA-08A6-58D1-2EFAE8AD6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4392" y="4219653"/>
            <a:ext cx="3629532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919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F48CC-8E9A-3FD8-D217-D77E27C72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45588"/>
          </a:xfrm>
        </p:spPr>
        <p:txBody>
          <a:bodyPr/>
          <a:lstStyle/>
          <a:p>
            <a:r>
              <a:rPr lang="en-US" dirty="0"/>
              <a:t>What is process?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A0F96-3024-354E-33D2-B4C72BABC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4102" y="2561259"/>
            <a:ext cx="9144000" cy="2589079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374151"/>
                </a:solidFill>
                <a:effectLst/>
                <a:latin typeface="Söhne"/>
              </a:rPr>
              <a:t>Running instance of a computer program.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374151"/>
                </a:solidFill>
                <a:effectLst/>
                <a:latin typeface="Söhne"/>
              </a:rPr>
              <a:t>Created by the operating system when a program is executed.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374151"/>
                </a:solidFill>
                <a:effectLst/>
                <a:latin typeface="Söhne"/>
              </a:rPr>
              <a:t>Independent entity with its own memory and resources.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374151"/>
                </a:solidFill>
                <a:effectLst/>
                <a:latin typeface="Söhne"/>
              </a:rPr>
              <a:t>Processes allow multiple programs to run simultaneously without interfering with each other.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374151"/>
                </a:solidFill>
                <a:latin typeface="Söhne"/>
              </a:rPr>
              <a:t>For every process there is a unique id, and it have a parent process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74151"/>
                </a:solidFill>
                <a:latin typeface="Söhne"/>
              </a:rPr>
              <a:t> you can create a process from inside of another process.</a:t>
            </a:r>
            <a:br>
              <a:rPr lang="en-US" sz="1400" dirty="0">
                <a:solidFill>
                  <a:srgbClr val="374151"/>
                </a:solidFill>
                <a:latin typeface="Söhne"/>
              </a:rPr>
            </a:br>
            <a:br>
              <a:rPr lang="en-US" sz="1400" dirty="0">
                <a:solidFill>
                  <a:srgbClr val="374151"/>
                </a:solidFill>
                <a:latin typeface="Söhne"/>
              </a:rPr>
            </a:br>
            <a:r>
              <a:rPr lang="en-US" sz="1400" dirty="0">
                <a:solidFill>
                  <a:srgbClr val="374151"/>
                </a:solidFill>
                <a:latin typeface="Söhne"/>
              </a:rPr>
              <a:t>In 3 different terminals sessions on the same machine do that exercise: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74151"/>
                </a:solidFill>
                <a:latin typeface="Söhne"/>
              </a:rPr>
              <a:t>run instance of program your own shell ./</a:t>
            </a:r>
            <a:r>
              <a:rPr lang="en-US" sz="1400" dirty="0" err="1">
                <a:solidFill>
                  <a:srgbClr val="374151"/>
                </a:solidFill>
                <a:latin typeface="Söhne"/>
              </a:rPr>
              <a:t>hsh</a:t>
            </a:r>
            <a:r>
              <a:rPr lang="en-US" sz="1400" dirty="0">
                <a:solidFill>
                  <a:srgbClr val="374151"/>
                </a:solidFill>
                <a:latin typeface="Söhne"/>
              </a:rPr>
              <a:t>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74151"/>
                </a:solidFill>
                <a:latin typeface="Söhne"/>
              </a:rPr>
              <a:t>Run another instance of it ./</a:t>
            </a:r>
            <a:r>
              <a:rPr lang="en-US" sz="1400" dirty="0" err="1">
                <a:solidFill>
                  <a:srgbClr val="374151"/>
                </a:solidFill>
                <a:latin typeface="Söhne"/>
              </a:rPr>
              <a:t>hsh</a:t>
            </a:r>
            <a:endParaRPr lang="en-US" sz="1400" dirty="0">
              <a:solidFill>
                <a:srgbClr val="374151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74151"/>
                </a:solidFill>
                <a:latin typeface="Söhne"/>
              </a:rPr>
              <a:t>Run bash shell: bash                                                                                                          3 different process are created: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74151"/>
              </a:solidFill>
              <a:latin typeface="Söhne"/>
            </a:endParaRPr>
          </a:p>
          <a:p>
            <a:pPr algn="l"/>
            <a:endParaRPr lang="en-US" sz="1400" dirty="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317CB0-464C-A5A0-40ED-D6EA698BB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907" y="5643646"/>
            <a:ext cx="2362530" cy="9907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C93D14-4F02-374C-E7D6-65E1882A5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762" y="6017234"/>
            <a:ext cx="3229426" cy="7525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C97712-B629-97D3-6880-E118137F10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1286" y="5369444"/>
            <a:ext cx="1933845" cy="5334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4268B2-D352-6314-86C5-58EA399588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381" y="5698102"/>
            <a:ext cx="3762900" cy="6382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46A1454-712D-ACC4-5164-CF987A3C79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2981" y="6339356"/>
            <a:ext cx="4172532" cy="1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924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F48CC-8E9A-3FD8-D217-D77E27C72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45588"/>
          </a:xfrm>
        </p:spPr>
        <p:txBody>
          <a:bodyPr/>
          <a:lstStyle/>
          <a:p>
            <a:r>
              <a:rPr lang="en-US" dirty="0"/>
              <a:t>EXECVE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A0F96-3024-354E-33D2-B4C72BABC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4102" y="2561259"/>
            <a:ext cx="9144000" cy="3698864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What is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execve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?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execve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is like a special command that lets your program switch into another program.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What does it do?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It replaces the current program with a completely different one.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Inputs to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execve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: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Path to the Executable (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pathname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):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Imagine it as the full address to the program you want to run.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Command-Line Arguments (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argv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):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These are like instructions you want to give to the new program. The first one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argv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[0] is usually the program’s name.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Example: If you're running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ls -l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, "ls" is the program name(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argv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[0]), and "-l“(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argv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[1]) is an argument.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Environment Variables (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envp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):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100" b="0" i="0" dirty="0">
                <a:solidFill>
                  <a:srgbClr val="374151"/>
                </a:solidFill>
                <a:effectLst/>
                <a:latin typeface="Söhne"/>
              </a:rPr>
              <a:t>Additional settings for the new program., providing information such as the location of your home directory or specifying directories for it to search </a:t>
            </a:r>
          </a:p>
          <a:p>
            <a:pPr lvl="2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100" b="0" i="0" dirty="0">
                <a:solidFill>
                  <a:srgbClr val="374151"/>
                </a:solidFill>
                <a:effectLst/>
                <a:latin typeface="Söhne"/>
              </a:rPr>
              <a:t>It’s like telling the program, "Please recognize my home as /home/user."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Why Use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execve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?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Sometimes, your program wants to do something it can't do alone, so it calls in a specialist (another program) using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execve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. It's like hiring someone to do a specific job</a:t>
            </a:r>
            <a:endParaRPr lang="en-US" sz="1100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696C1DB-DF00-9FBA-E1AC-A7E8C203E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31144"/>
            <a:ext cx="38472" cy="862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077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F48CC-8E9A-3FD8-D217-D77E27C72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45588"/>
          </a:xfrm>
        </p:spPr>
        <p:txBody>
          <a:bodyPr/>
          <a:lstStyle/>
          <a:p>
            <a:r>
              <a:rPr lang="en-US" dirty="0"/>
              <a:t>EXECVE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A0F96-3024-354E-33D2-B4C72BABC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4102" y="2561259"/>
            <a:ext cx="9144000" cy="3698864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Steps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Load New Program: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Operating system loads the new program into memory.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Replace Memory Contents: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Memory contents are replaced with the new program's contents.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Start Execution: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New program starts executing from its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main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function.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Arguments and Environment: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Command-line arguments and environment variables are passed to the new program.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Process Image Transformation: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Current process becomes the new program.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Return on Success: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If successful,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execve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doesn't return; new program continues.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Return on Failure: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If there's an error,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execve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returns -1; original program continues.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696C1DB-DF00-9FBA-E1AC-A7E8C203E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31144"/>
            <a:ext cx="38472" cy="862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964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F48CC-8E9A-3FD8-D217-D77E27C72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45588"/>
          </a:xfrm>
        </p:spPr>
        <p:txBody>
          <a:bodyPr/>
          <a:lstStyle/>
          <a:p>
            <a:r>
              <a:rPr lang="en-US" dirty="0"/>
              <a:t>EXECVE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A0F96-3024-354E-33D2-B4C72BABC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4102" y="2561259"/>
            <a:ext cx="9144000" cy="3698864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int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execve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(const char *pathname, char *const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argv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[], char *const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envp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[]);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Success: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696C1DB-DF00-9FBA-E1AC-A7E8C203E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31144"/>
            <a:ext cx="38472" cy="862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9E9375-BD0E-4C93-EBD9-46418D696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393" y="3123206"/>
            <a:ext cx="6630325" cy="35342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EFE727-BF11-0F09-BF6A-02FD2AAF3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935" y="3905981"/>
            <a:ext cx="5522111" cy="163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525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F48CC-8E9A-3FD8-D217-D77E27C72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45588"/>
          </a:xfrm>
        </p:spPr>
        <p:txBody>
          <a:bodyPr/>
          <a:lstStyle/>
          <a:p>
            <a:r>
              <a:rPr lang="en-US" dirty="0"/>
              <a:t>EXECVE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A0F96-3024-354E-33D2-B4C72BABC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4102" y="2561259"/>
            <a:ext cx="9144000" cy="3698864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int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execve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(const char *pathname, char *const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argv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[], char *const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envp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[]);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374151"/>
                </a:solidFill>
                <a:latin typeface="Söhne"/>
              </a:rPr>
              <a:t>Failure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696C1DB-DF00-9FBA-E1AC-A7E8C203E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31144"/>
            <a:ext cx="38472" cy="862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13E0F6-33CC-7234-473C-4DF22373F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94" y="3133426"/>
            <a:ext cx="8840434" cy="36200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3B041D-1F7A-7A50-8A9F-EF4F39F6D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102" y="4214730"/>
            <a:ext cx="4439270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078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F48CC-8E9A-3FD8-D217-D77E27C72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45588"/>
          </a:xfrm>
        </p:spPr>
        <p:txBody>
          <a:bodyPr/>
          <a:lstStyle/>
          <a:p>
            <a:r>
              <a:rPr lang="en-US" dirty="0"/>
              <a:t>How to create process in C?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A0F96-3024-354E-33D2-B4C72BABC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4102" y="2561259"/>
            <a:ext cx="9144000" cy="2589079"/>
          </a:xfrm>
        </p:spPr>
        <p:txBody>
          <a:bodyPr>
            <a:noAutofit/>
          </a:bodyPr>
          <a:lstStyle/>
          <a:p>
            <a:pPr algn="l"/>
            <a:r>
              <a:rPr lang="en-US" sz="1400" dirty="0">
                <a:solidFill>
                  <a:srgbClr val="374151"/>
                </a:solidFill>
                <a:latin typeface="Söhne"/>
                <a:sym typeface="Wingdings" panose="05000000000000000000" pitchFamily="2" charset="2"/>
              </a:rPr>
              <a:t>use fork system call: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Steps when fork() is Called: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fork()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creates a copy of the existing process.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Two Processes: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Both the original (parent) and the new (child) processes start executing from the line following the fork() call.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(you need to differentiate what to do after fork() but how?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  <a:sym typeface="Wingdings" panose="05000000000000000000" pitchFamily="2" charset="2"/>
              </a:rPr>
              <a:t>Return values)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Return Values: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In the parent process, </a:t>
            </a:r>
            <a:r>
              <a:rPr lang="en-US" altLang="en-US" sz="1200" b="1" dirty="0">
                <a:solidFill>
                  <a:srgbClr val="374151"/>
                </a:solidFill>
                <a:latin typeface="Söhne Mono"/>
              </a:rPr>
              <a:t>fork()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returns the child's process ID (PID).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In the child process, </a:t>
            </a:r>
            <a:r>
              <a:rPr lang="en-US" altLang="en-US" sz="1200" b="1" dirty="0">
                <a:solidFill>
                  <a:srgbClr val="374151"/>
                </a:solidFill>
                <a:latin typeface="Söhne Mono"/>
              </a:rPr>
              <a:t>fork()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returns 0.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Independent Execution: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Parent and child processes operate independently with their own memory space(this is the idea of processes).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Concurrent Execution: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Enables concurrent execution of code in both the parent and child processes.</a:t>
            </a:r>
          </a:p>
          <a:p>
            <a:pPr algn="l"/>
            <a:endParaRPr lang="en-US" sz="1400" dirty="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959096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6B0B5CFF-D1B7-A16C-470A-B475486F0F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60D51AE-66CA-D55A-E10A-69268B90D2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BE1462-2E85-1882-362F-D49E6E7CC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60" y="113637"/>
            <a:ext cx="9547840" cy="38381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97551B-E761-AFFF-4F70-E767B054A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338" y="4411235"/>
            <a:ext cx="7049484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22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FA434-1D3B-1E82-00BD-7E2194904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FC0B4D7-01BA-3771-27FD-7C439854E4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244591"/>
            <a:ext cx="83461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wait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function is used to make a process wait until one of its child processes terminates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51241C-7351-E836-BF99-133A5C333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99" y="1613923"/>
            <a:ext cx="9351577" cy="50763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48A2C6-3BF3-1534-0E50-6E1AA9C9C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255" y="1613924"/>
            <a:ext cx="7069407" cy="209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84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F48CC-8E9A-3FD8-D217-D77E27C72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45588"/>
          </a:xfrm>
        </p:spPr>
        <p:txBody>
          <a:bodyPr/>
          <a:lstStyle/>
          <a:p>
            <a:r>
              <a:rPr lang="en-US" dirty="0"/>
              <a:t>Two modes of shell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A0F96-3024-354E-33D2-B4C72BABC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4102" y="2561259"/>
            <a:ext cx="9144000" cy="2133599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Interactive Mode: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Description: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User interacts with the shell one command at a time, and see the output immediately , also the shell display a prompt.</a:t>
            </a:r>
          </a:p>
          <a:p>
            <a:endParaRPr lang="en-US" dirty="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7D709A-EE4E-A354-4DC7-046CD8452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323" y="4069872"/>
            <a:ext cx="7393353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648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6D919-5421-2623-B169-64700A969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why we need to create process in our c code for shell?????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66552-5108-F535-5CDE-BCB651294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one know!!</a:t>
            </a:r>
          </a:p>
        </p:txBody>
      </p:sp>
    </p:spTree>
    <p:extLst>
      <p:ext uri="{BB962C8B-B14F-4D97-AF65-F5344CB8AC3E}">
        <p14:creationId xmlns:p14="http://schemas.microsoft.com/office/powerpoint/2010/main" val="1297728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6D919-5421-2623-B169-64700A969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why we need to create process in our c code for shell?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66552-5108-F535-5CDE-BCB651294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want for example to execute /bin/ls , and then continue taking commands from user in case of interactive or from file/another command in case of non-interactive, the idea here you will execute /bin/ls through our hire </a:t>
            </a:r>
            <a:r>
              <a:rPr lang="en-US" dirty="0" err="1"/>
              <a:t>execve</a:t>
            </a:r>
            <a:r>
              <a:rPr lang="en-US" dirty="0"/>
              <a:t> and if it </a:t>
            </a:r>
            <a:r>
              <a:rPr lang="en-US" dirty="0" err="1"/>
              <a:t>succeded</a:t>
            </a:r>
            <a:r>
              <a:rPr lang="en-US" dirty="0"/>
              <a:t> then your main program will not continue, so we will be executing /bin/ls in another process </a:t>
            </a:r>
          </a:p>
        </p:txBody>
      </p:sp>
    </p:spTree>
    <p:extLst>
      <p:ext uri="{BB962C8B-B14F-4D97-AF65-F5344CB8AC3E}">
        <p14:creationId xmlns:p14="http://schemas.microsoft.com/office/powerpoint/2010/main" val="3836679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FC0B4D7-01BA-3771-27FD-7C439854E4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1739" y="440382"/>
            <a:ext cx="432776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 without fork to execute 2 /bin/ls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E955DB-49F1-4DE9-E088-DD68E1667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493" y="4303456"/>
            <a:ext cx="9955014" cy="19243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1A4DE9-E339-3554-8D02-D24B1A9DF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093" y="920788"/>
            <a:ext cx="9288171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678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FC0B4D7-01BA-3771-27FD-7C439854E4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1739" y="163384"/>
            <a:ext cx="432776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 with fork to execute 2 /bin/ls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/>
              <a:t>Remember to exit your child in case of failures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4FE32C-6A16-1728-EDE2-F2D6BF48B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85" y="1050164"/>
            <a:ext cx="8067447" cy="48791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1CAC906-1F21-3783-1E1D-DE271C096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853" y="1050164"/>
            <a:ext cx="7996990" cy="178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820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FC0B4D7-01BA-3771-27FD-7C439854E4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1739" y="301884"/>
            <a:ext cx="432776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to read input?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635103-BB33-9860-C91C-9D522E913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39" y="809716"/>
            <a:ext cx="8216988" cy="39226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B1ED4A-769C-E9A3-836E-8C22A7552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203" y="4323806"/>
            <a:ext cx="4991797" cy="15908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CC40FA-B4BE-7BC7-5936-ABA481CFF764}"/>
              </a:ext>
            </a:extLst>
          </p:cNvPr>
          <p:cNvSpPr txBox="1"/>
          <p:nvPr/>
        </p:nvSpPr>
        <p:spPr>
          <a:xfrm>
            <a:off x="3415323" y="3018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ssize_t</a:t>
            </a:r>
            <a:r>
              <a:rPr lang="en-US" dirty="0"/>
              <a:t> </a:t>
            </a:r>
            <a:r>
              <a:rPr lang="en-US" dirty="0" err="1"/>
              <a:t>getline</a:t>
            </a:r>
            <a:r>
              <a:rPr lang="en-US" dirty="0"/>
              <a:t>(char **</a:t>
            </a:r>
            <a:r>
              <a:rPr lang="en-US" dirty="0" err="1"/>
              <a:t>lineptr</a:t>
            </a:r>
            <a:r>
              <a:rPr lang="en-US" dirty="0"/>
              <a:t>, </a:t>
            </a:r>
            <a:r>
              <a:rPr lang="en-US" dirty="0" err="1"/>
              <a:t>size_t</a:t>
            </a:r>
            <a:r>
              <a:rPr lang="en-US" dirty="0"/>
              <a:t> *n, FILE *stream);</a:t>
            </a:r>
          </a:p>
        </p:txBody>
      </p:sp>
    </p:spTree>
    <p:extLst>
      <p:ext uri="{BB962C8B-B14F-4D97-AF65-F5344CB8AC3E}">
        <p14:creationId xmlns:p14="http://schemas.microsoft.com/office/powerpoint/2010/main" val="1968710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635103-BB33-9860-C91C-9D522E913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012" y="1009426"/>
            <a:ext cx="8216988" cy="3577852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5FC0B4D7-01BA-3771-27FD-7C439854E4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419465" y="1523252"/>
            <a:ext cx="432776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/>
              <a:t>There is a problem here can you spot it?</a:t>
            </a:r>
            <a:br>
              <a:rPr lang="en-US" altLang="en-US" sz="1800" dirty="0"/>
            </a:br>
            <a:r>
              <a:rPr lang="en-US" altLang="en-US" sz="1800" dirty="0"/>
              <a:t>Also there is a hint here can you give it to us?(think of interactive shell and non-interactive shell mode A)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B194FD-A7AC-1195-F97A-0A53E0797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012" y="4652052"/>
            <a:ext cx="4991797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4158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A63D2-7A4A-C5A9-C32C-926A47413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leak, always run </a:t>
            </a:r>
            <a:r>
              <a:rPr lang="en-US" dirty="0" err="1"/>
              <a:t>valgrind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354227-3CF3-902E-A5F8-1B26D4ED2F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330" y="1535747"/>
            <a:ext cx="7355833" cy="4351338"/>
          </a:xfrm>
        </p:spPr>
      </p:pic>
    </p:spTree>
    <p:extLst>
      <p:ext uri="{BB962C8B-B14F-4D97-AF65-F5344CB8AC3E}">
        <p14:creationId xmlns:p14="http://schemas.microsoft.com/office/powerpoint/2010/main" val="35832199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A63D2-7A4A-C5A9-C32C-926A47413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leak, always run </a:t>
            </a:r>
            <a:r>
              <a:rPr lang="en-US" dirty="0" err="1"/>
              <a:t>valgrind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6F13DF-EB2B-A788-ACDD-6D2C70BDD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58" y="1542744"/>
            <a:ext cx="3943069" cy="27357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909C75-E81E-186C-ADAB-9D6ABE297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592" y="3223872"/>
            <a:ext cx="8468907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630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A63D2-7A4A-C5A9-C32C-926A47413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Hint, in case of non-interactive mode B read from file given in </a:t>
            </a:r>
            <a:r>
              <a:rPr lang="en-US" dirty="0" err="1"/>
              <a:t>argv</a:t>
            </a:r>
            <a:r>
              <a:rPr lang="en-US" dirty="0"/>
              <a:t>[1] instead of stdin.</a:t>
            </a:r>
          </a:p>
        </p:txBody>
      </p:sp>
    </p:spTree>
    <p:extLst>
      <p:ext uri="{BB962C8B-B14F-4D97-AF65-F5344CB8AC3E}">
        <p14:creationId xmlns:p14="http://schemas.microsoft.com/office/powerpoint/2010/main" val="18509767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A63D2-7A4A-C5A9-C32C-926A47413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Last 2 things before complete picture:</a:t>
            </a:r>
            <a:br>
              <a:rPr lang="en-US" dirty="0"/>
            </a:br>
            <a:r>
              <a:rPr lang="en-US" dirty="0"/>
              <a:t>-Env var PATH: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26803E-9A97-1764-A097-43B8F3DF1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1488550"/>
            <a:ext cx="11379200" cy="212219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299CA41-D0A8-7033-0965-6E9DB49C2C39}"/>
              </a:ext>
            </a:extLst>
          </p:cNvPr>
          <p:cNvSpPr txBox="1">
            <a:spLocks/>
          </p:cNvSpPr>
          <p:nvPr/>
        </p:nvSpPr>
        <p:spPr>
          <a:xfrm>
            <a:off x="607290" y="36107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-parsing a string(where to use that in simple shell?):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EE3016-7A86-FF22-8769-754E47FD9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" y="4100279"/>
            <a:ext cx="11069595" cy="24492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7935A9-299C-A0E5-43C3-C56D551F57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6542" y="4669160"/>
            <a:ext cx="2876951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270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F48CC-8E9A-3FD8-D217-D77E27C72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45588"/>
          </a:xfrm>
        </p:spPr>
        <p:txBody>
          <a:bodyPr/>
          <a:lstStyle/>
          <a:p>
            <a:r>
              <a:rPr lang="en-US" dirty="0"/>
              <a:t>Two modes of shell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A0F96-3024-354E-33D2-B4C72BABC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4102" y="2561259"/>
            <a:ext cx="9144000" cy="2133599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Non-Interactive Mode(A):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Description: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User provides a sequence of commands in a script file, so the shell executes all commands , and produce the output , no need to display prompt.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his mode is often used for running scripts or automated tasks.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47C3D2-21BF-1B2F-8F5E-B9040FC01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05" y="4452245"/>
            <a:ext cx="7384838" cy="11080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4ECB41-58CD-C7FF-EE52-6A756CA2A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8077" y="4694858"/>
            <a:ext cx="5173891" cy="169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0763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A76226-0FFE-198F-0B3E-AAEC79E2C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Time to </a:t>
            </a:r>
            <a:r>
              <a:rPr lang="en-US"/>
              <a:t>think together </a:t>
            </a:r>
            <a:r>
              <a:rPr lang="en-US" dirty="0"/>
              <a:t>of high level view on Shell?</a:t>
            </a:r>
            <a:br>
              <a:rPr lang="en-US" dirty="0"/>
            </a:br>
            <a:r>
              <a:rPr lang="en-US" dirty="0"/>
              <a:t>Flow Chart + look on very simple code</a:t>
            </a:r>
          </a:p>
        </p:txBody>
      </p:sp>
    </p:spTree>
    <p:extLst>
      <p:ext uri="{BB962C8B-B14F-4D97-AF65-F5344CB8AC3E}">
        <p14:creationId xmlns:p14="http://schemas.microsoft.com/office/powerpoint/2010/main" val="1527640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F48CC-8E9A-3FD8-D217-D77E27C72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45588"/>
          </a:xfrm>
        </p:spPr>
        <p:txBody>
          <a:bodyPr/>
          <a:lstStyle/>
          <a:p>
            <a:r>
              <a:rPr lang="en-US" dirty="0"/>
              <a:t>Two modes of shell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A0F96-3024-354E-33D2-B4C72BABC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4102" y="2561259"/>
            <a:ext cx="9144000" cy="2133599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Non-Interactive Mode(B):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Description: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Input to shell program comes from output of another pipe(let us call command now)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i.e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your shell program is not connected directly to terminal, so also no need to display prompt. Used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when a command is part of a pipeline.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7BD93C-F094-16DC-40FB-A81EB0E31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856" y="4399541"/>
            <a:ext cx="5615708" cy="101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538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F48CC-8E9A-3FD8-D217-D77E27C72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45588"/>
          </a:xfrm>
        </p:spPr>
        <p:txBody>
          <a:bodyPr/>
          <a:lstStyle/>
          <a:p>
            <a:r>
              <a:rPr lang="en-US" dirty="0"/>
              <a:t>How to know which mode?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A0F96-3024-354E-33D2-B4C72BABC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4102" y="2561259"/>
            <a:ext cx="9144000" cy="2133599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if the input stream is connected to a terminal helps determine if the program is running interactively</a:t>
            </a:r>
            <a:r>
              <a:rPr lang="en-US" sz="11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US" sz="1400" dirty="0">
                <a:solidFill>
                  <a:srgbClr val="374151"/>
                </a:solidFill>
                <a:latin typeface="Söhne"/>
              </a:rPr>
              <a:t>Let us first revisit quickly the concept of file descriptors:</a:t>
            </a:r>
            <a:br>
              <a:rPr lang="en-US" sz="1400" dirty="0">
                <a:solidFill>
                  <a:srgbClr val="374151"/>
                </a:solidFill>
                <a:latin typeface="Söhne"/>
              </a:rPr>
            </a:br>
            <a:br>
              <a:rPr lang="en-US" sz="1400" dirty="0">
                <a:solidFill>
                  <a:srgbClr val="374151"/>
                </a:solidFill>
                <a:latin typeface="Söhne"/>
              </a:rPr>
            </a:br>
            <a:r>
              <a:rPr lang="en-US" sz="1400" b="1" i="0" dirty="0">
                <a:solidFill>
                  <a:srgbClr val="374151"/>
                </a:solidFill>
                <a:effectLst/>
                <a:latin typeface="Söhne"/>
              </a:rPr>
              <a:t>File Descriptor:</a:t>
            </a:r>
            <a:endParaRPr lang="en-US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Number representing an open file or input/output stream in a program.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374151"/>
                </a:solidFill>
                <a:effectLst/>
                <a:latin typeface="Söhne"/>
              </a:rPr>
              <a:t>Standard Input (stdin):</a:t>
            </a:r>
            <a:endParaRPr lang="en-US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File descriptor (number 0) representing the default input stream for a program.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Used for reading input from the user or other programs.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374151"/>
                </a:solidFill>
                <a:effectLst/>
                <a:latin typeface="Söhne"/>
              </a:rPr>
              <a:t>Standard Output (</a:t>
            </a:r>
            <a:r>
              <a:rPr lang="en-US" sz="1400" b="1" i="0" dirty="0" err="1">
                <a:solidFill>
                  <a:srgbClr val="374151"/>
                </a:solidFill>
                <a:effectLst/>
                <a:latin typeface="Söhne"/>
              </a:rPr>
              <a:t>stdout</a:t>
            </a:r>
            <a:r>
              <a:rPr lang="en-US" sz="1400" b="1" i="0" dirty="0">
                <a:solidFill>
                  <a:srgbClr val="374151"/>
                </a:solidFill>
                <a:effectLst/>
                <a:latin typeface="Söhne"/>
              </a:rPr>
              <a:t>):</a:t>
            </a:r>
            <a:endParaRPr lang="en-US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File descriptor (number 1) representing the default output stream for a program.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Used for writing normal program output.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374151"/>
                </a:solidFill>
                <a:effectLst/>
                <a:latin typeface="Söhne"/>
              </a:rPr>
              <a:t>Standard Error (stderr):</a:t>
            </a:r>
            <a:endParaRPr lang="en-US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File descriptor (number 2) representing the default error output stream for a program.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Used for writing error messages or diagnostic information.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108506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F48CC-8E9A-3FD8-D217-D77E27C72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45588"/>
          </a:xfrm>
        </p:spPr>
        <p:txBody>
          <a:bodyPr/>
          <a:lstStyle/>
          <a:p>
            <a:r>
              <a:rPr lang="en-US" dirty="0"/>
              <a:t>How to know which mode?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A0F96-3024-354E-33D2-B4C72BABC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4102" y="2561259"/>
            <a:ext cx="9144000" cy="2133599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74151"/>
                </a:solidFill>
                <a:latin typeface="Söhne"/>
              </a:rPr>
              <a:t>To detect interactive mode , we should check if input to program comes from user or not </a:t>
            </a:r>
            <a:r>
              <a:rPr lang="en-US" sz="1400" dirty="0" err="1">
                <a:solidFill>
                  <a:srgbClr val="374151"/>
                </a:solidFill>
                <a:latin typeface="Söhne"/>
              </a:rPr>
              <a:t>i.e</a:t>
            </a:r>
            <a:r>
              <a:rPr lang="en-US" sz="1400" dirty="0">
                <a:solidFill>
                  <a:srgbClr val="374151"/>
                </a:solidFill>
                <a:latin typeface="Söhne"/>
              </a:rPr>
              <a:t> if input stream to our program is connected to terminal or </a:t>
            </a:r>
            <a:r>
              <a:rPr lang="en-US" sz="1400" dirty="0" err="1">
                <a:solidFill>
                  <a:srgbClr val="374151"/>
                </a:solidFill>
                <a:latin typeface="Söhne"/>
              </a:rPr>
              <a:t>not</a:t>
            </a:r>
            <a:r>
              <a:rPr lang="en-US" sz="1400" dirty="0" err="1">
                <a:solidFill>
                  <a:srgbClr val="374151"/>
                </a:solidFill>
                <a:latin typeface="Söhne"/>
                <a:sym typeface="Wingdings" panose="05000000000000000000" pitchFamily="2" charset="2"/>
              </a:rPr>
              <a:t>we</a:t>
            </a:r>
            <a:r>
              <a:rPr lang="en-US" sz="1400" dirty="0">
                <a:solidFill>
                  <a:srgbClr val="374151"/>
                </a:solidFill>
                <a:latin typeface="Söhne"/>
                <a:sym typeface="Wingdings" panose="05000000000000000000" pitchFamily="2" charset="2"/>
              </a:rPr>
              <a:t> have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The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isatty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function returns 1 if the file descriptor is associated with a terminal, and 0 otherwise.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74151"/>
                </a:solidFill>
                <a:latin typeface="Söhne"/>
              </a:rPr>
              <a:t>To detect non-interactive mode(A), briefly script file is passed as argument to program, so if number of arguments passed to main function &gt;= 2, you are in non-interactive mode , passing script to your shell program.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74151"/>
                </a:solidFill>
                <a:latin typeface="Söhne"/>
              </a:rPr>
              <a:t>Else mode(B) in non-interactive mode(B)</a:t>
            </a:r>
          </a:p>
          <a:p>
            <a:pPr algn="l"/>
            <a:br>
              <a:rPr lang="en-US" sz="1400" dirty="0">
                <a:solidFill>
                  <a:srgbClr val="374151"/>
                </a:solidFill>
                <a:latin typeface="Söhne"/>
              </a:rPr>
            </a:br>
            <a:endParaRPr lang="en-US" sz="1400" dirty="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952C27-76AD-08A4-B869-606B98000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10" y="4042686"/>
            <a:ext cx="6878010" cy="26959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EE7BDE-D4A6-2F5A-677C-318F65A32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943" y="4394833"/>
            <a:ext cx="3029373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504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9C3DD-AD95-1FE6-5A99-0B60CB769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 **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1C3D767-FBD5-E14F-03D9-B3A8292F34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6354" y="1690688"/>
            <a:ext cx="8425705" cy="1446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98375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in Brief: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Represents a pointer to a pointer to a character.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Commonly used for handling arrays of strings.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Imagining it: </a:t>
            </a:r>
            <a:r>
              <a:rPr lang="en-US" sz="1000" b="0" i="0" dirty="0">
                <a:solidFill>
                  <a:srgbClr val="374151"/>
                </a:solidFill>
                <a:effectLst/>
                <a:latin typeface="Söhne"/>
              </a:rPr>
              <a:t>list of mailboxes. Each mailbox has its own address. The list itself is like a big mailbox, and each element in the list points to a specific mailbox.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Example: Used to manage arrays of strings in C programming.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591863-3AD1-9E7A-D4B7-3542E0E58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71" y="2991240"/>
            <a:ext cx="7325747" cy="29436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BD2FDB-937A-0751-0671-54D6F1526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249" y="3551237"/>
            <a:ext cx="3515219" cy="160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172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6CB59-4290-D23C-0094-780AD3B06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0A374-E3A7-9A2B-C621-00DF30101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environment variables are like global settings that programs can use to customize their behavior or access important information about the system or user preferences.</a:t>
            </a:r>
          </a:p>
          <a:p>
            <a:pPr marL="0" indent="0">
              <a:buNone/>
            </a:pPr>
            <a:r>
              <a:rPr lang="en-US" dirty="0">
                <a:solidFill>
                  <a:srgbClr val="374151"/>
                </a:solidFill>
                <a:latin typeface="Söhne"/>
              </a:rPr>
              <a:t>my env vars on my machine: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E5CA46-5F6E-5D4E-605C-3E6483F8E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23" y="3633502"/>
            <a:ext cx="11212523" cy="274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807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6CB59-4290-D23C-0094-780AD3B06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0A374-E3A7-9A2B-C621-00DF30101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Can we get all env vars in our program?</a:t>
            </a:r>
            <a:r>
              <a:rPr lang="en-US" dirty="0">
                <a:sym typeface="Wingdings" panose="05000000000000000000" pitchFamily="2" charset="2"/>
              </a:rPr>
              <a:t>Yes we can there are 2 methods, one of them through our main function(3</a:t>
            </a:r>
            <a:r>
              <a:rPr lang="en-US" baseline="30000" dirty="0">
                <a:sym typeface="Wingdings" panose="05000000000000000000" pitchFamily="2" charset="2"/>
              </a:rPr>
              <a:t>rd</a:t>
            </a:r>
            <a:r>
              <a:rPr lang="en-US" dirty="0">
                <a:sym typeface="Wingdings" panose="05000000000000000000" pitchFamily="2" charset="2"/>
              </a:rPr>
              <a:t> prototype):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137579-988E-D0B7-7127-721FE7556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612" y="2630441"/>
            <a:ext cx="6800988" cy="407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24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9d258917-277f-42cd-a3cd-14c4e9ee58bc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1506</Words>
  <Application>Microsoft Office PowerPoint</Application>
  <PresentationFormat>Widescreen</PresentationFormat>
  <Paragraphs>132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Söhne</vt:lpstr>
      <vt:lpstr>Söhne Mono</vt:lpstr>
      <vt:lpstr>source-serif-pro</vt:lpstr>
      <vt:lpstr>Office Theme</vt:lpstr>
      <vt:lpstr>What is the shell </vt:lpstr>
      <vt:lpstr>Two modes of shell</vt:lpstr>
      <vt:lpstr>Two modes of shell</vt:lpstr>
      <vt:lpstr>Two modes of shell</vt:lpstr>
      <vt:lpstr>How to know which mode?</vt:lpstr>
      <vt:lpstr>How to know which mode?</vt:lpstr>
      <vt:lpstr>Char **</vt:lpstr>
      <vt:lpstr>Environmental variables</vt:lpstr>
      <vt:lpstr>Environmental variables</vt:lpstr>
      <vt:lpstr>Environmental variables</vt:lpstr>
      <vt:lpstr>Environmental variables</vt:lpstr>
      <vt:lpstr>What is process?</vt:lpstr>
      <vt:lpstr>EXECVE </vt:lpstr>
      <vt:lpstr>EXECVE </vt:lpstr>
      <vt:lpstr>EXECVE </vt:lpstr>
      <vt:lpstr>EXECVE </vt:lpstr>
      <vt:lpstr>How to create process in C?</vt:lpstr>
      <vt:lpstr>PowerPoint Presentation</vt:lpstr>
      <vt:lpstr>wait</vt:lpstr>
      <vt:lpstr>But why we need to create process in our c code for shell?????</vt:lpstr>
      <vt:lpstr>But why we need to create process in our c code for shell?</vt:lpstr>
      <vt:lpstr>PowerPoint Presentation</vt:lpstr>
      <vt:lpstr>PowerPoint Presentation</vt:lpstr>
      <vt:lpstr>PowerPoint Presentation</vt:lpstr>
      <vt:lpstr>PowerPoint Presentation</vt:lpstr>
      <vt:lpstr>Memory leak, always run valgrind</vt:lpstr>
      <vt:lpstr>Memory leak, always run valgrind</vt:lpstr>
      <vt:lpstr>Hint, in case of non-interactive mode B read from file given in argv[1] instead of stdin.</vt:lpstr>
      <vt:lpstr>Last 2 things before complete picture: -Env var PATH: </vt:lpstr>
      <vt:lpstr>Time to think together of high level view on Shell? Flow Chart + look on very simple code</vt:lpstr>
    </vt:vector>
  </TitlesOfParts>
  <Company>Siemens Digital Industries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the shell </dc:title>
  <dc:creator>Ahmed, Khaled (DI SW ICS MNA CALE 1)</dc:creator>
  <cp:lastModifiedBy>Ahmed, Khaled (DI SW ICS MNA CALE 1)</cp:lastModifiedBy>
  <cp:revision>4</cp:revision>
  <dcterms:created xsi:type="dcterms:W3CDTF">2023-12-04T20:53:41Z</dcterms:created>
  <dcterms:modified xsi:type="dcterms:W3CDTF">2023-12-05T12:53:42Z</dcterms:modified>
</cp:coreProperties>
</file>