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Teko"/>
      <p:regular r:id="rId31"/>
      <p:bold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Lato Light"/>
      <p:regular r:id="rId37"/>
      <p:bold r:id="rId38"/>
      <p:italic r:id="rId39"/>
      <p:boldItalic r:id="rId40"/>
    </p:embeddedFont>
    <p:embeddedFont>
      <p:font typeface="Montserrat Thin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Thin-bold.fntdata"/><Relationship Id="rId41" Type="http://schemas.openxmlformats.org/officeDocument/2006/relationships/font" Target="fonts/MontserratThin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Thin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Thin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ek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Teko-bold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2561a6c66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b2561a6c66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2561a6c66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2561a6c6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2561a6c6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b2561a6c66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2561a6c66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2561a6c66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b2561a6c66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2561a6c6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2561a6c6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b2561a6c66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5e5db16a4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5e5db16a4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b5e5db16a4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2561a6c66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2561a6c66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b2561a6c66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2561a6c6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2561a6c6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b2561a6c6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2561a6c66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2561a6c66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b2561a6c66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2541afd7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2541afd7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2541afd7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2561a6c66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2561a6c66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b2561a6c66_0_2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2561a6c66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b2561a6c66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b2561a6c66_0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b9f0976e2e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b9f0976e2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b9f0976e2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2561a6c6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2561a6c6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b2561a6c6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add3de2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add3de2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badd3de2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561a6c66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b2561a6c66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2561a6c6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2561a6c6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b2561a6c6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9f0976e2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9f0976e2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9f0976e2e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2" y="0"/>
            <a:ext cx="7857067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有页码">
  <p:cSld name="有页码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888138">
            <a:off x="10720366" y="5324678"/>
            <a:ext cx="3778604" cy="37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888138">
            <a:off x="10720366" y="5324678"/>
            <a:ext cx="3778604" cy="37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Thi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F37D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禁止任何二次分享、售卖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本人法律专业，请勿以身试法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这部分内容不影响PPT播放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尊重原创，请勿以身试法，二次分享或倒卖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17" name="Google Shape;17;p1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8" name="Google Shape;18;p1"/>
              <p:cNvSpPr/>
              <p:nvPr/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F37D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禁止任何二次分享、售卖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本人法律专业，请勿以身试法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这部分内容不影响PPT播放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尊重原创，请勿以身试法，二次分享或倒卖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Thin"/>
              <a:buNone/>
              <a:defRPr b="0" i="0" sz="3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50" name="Google Shape;50;p8"/>
          <p:cNvSpPr txBox="1"/>
          <p:nvPr/>
        </p:nvSpPr>
        <p:spPr>
          <a:xfrm>
            <a:off x="1842297" y="1930840"/>
            <a:ext cx="850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IEOR E4574 Prediction： A Real-World Application</a:t>
            </a:r>
            <a:endParaRPr b="1" sz="66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51" name="Google Shape;51;p8"/>
          <p:cNvSpPr txBox="1"/>
          <p:nvPr/>
        </p:nvSpPr>
        <p:spPr>
          <a:xfrm>
            <a:off x="3926176" y="3976597"/>
            <a:ext cx="4339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8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Sales Forecasting</a:t>
            </a:r>
            <a:endParaRPr i="1" sz="18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53" name="Google Shape;53;p8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8" name="Google Shape;58;p8"/>
          <p:cNvSpPr txBox="1"/>
          <p:nvPr/>
        </p:nvSpPr>
        <p:spPr>
          <a:xfrm>
            <a:off x="7377625" y="4767900"/>
            <a:ext cx="235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>
                <a:solidFill>
                  <a:srgbClr val="3F3F3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Wenxin Zhang (wz2585)</a:t>
            </a:r>
            <a:endParaRPr>
              <a:solidFill>
                <a:srgbClr val="3F3F3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>
                <a:solidFill>
                  <a:srgbClr val="3F3F3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Yajie Zhang (yz3876)</a:t>
            </a:r>
            <a:endParaRPr>
              <a:solidFill>
                <a:srgbClr val="3F3F3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Ran Liao (rl3303)</a:t>
            </a:r>
            <a:endParaRPr>
              <a:solidFill>
                <a:srgbClr val="3F3F3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1362085" y="1995333"/>
            <a:ext cx="35996" cy="2364364"/>
            <a:chOff x="1331651" y="1597980"/>
            <a:chExt cx="36000" cy="2364600"/>
          </a:xfrm>
        </p:grpSpPr>
        <p:cxnSp>
          <p:nvCxnSpPr>
            <p:cNvPr id="164" name="Google Shape;164;p17"/>
            <p:cNvCxnSpPr/>
            <p:nvPr/>
          </p:nvCxnSpPr>
          <p:spPr>
            <a:xfrm>
              <a:off x="1331651" y="1597980"/>
              <a:ext cx="0" cy="2364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5" name="Google Shape;165;p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9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 flipH="1" rot="10800000">
            <a:off x="3772474" y="3351797"/>
            <a:ext cx="35996" cy="2390137"/>
            <a:chOff x="1331651" y="1572132"/>
            <a:chExt cx="36000" cy="2390376"/>
          </a:xfrm>
        </p:grpSpPr>
        <p:cxnSp>
          <p:nvCxnSpPr>
            <p:cNvPr id="167" name="Google Shape;167;p17"/>
            <p:cNvCxnSpPr/>
            <p:nvPr/>
          </p:nvCxnSpPr>
          <p:spPr>
            <a:xfrm>
              <a:off x="1331651" y="1576008"/>
              <a:ext cx="0" cy="2386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8" name="Google Shape;168;p17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9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6182866" y="1995333"/>
            <a:ext cx="35996" cy="2364364"/>
            <a:chOff x="1331651" y="1597980"/>
            <a:chExt cx="36000" cy="2364600"/>
          </a:xfrm>
        </p:grpSpPr>
        <p:cxnSp>
          <p:nvCxnSpPr>
            <p:cNvPr id="170" name="Google Shape;170;p17"/>
            <p:cNvCxnSpPr/>
            <p:nvPr/>
          </p:nvCxnSpPr>
          <p:spPr>
            <a:xfrm>
              <a:off x="1331651" y="1597980"/>
              <a:ext cx="0" cy="23646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1" name="Google Shape;171;p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9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 flipH="1" rot="10800000">
            <a:off x="8593255" y="3351797"/>
            <a:ext cx="35996" cy="2390137"/>
            <a:chOff x="1331651" y="1572132"/>
            <a:chExt cx="36000" cy="2390376"/>
          </a:xfrm>
        </p:grpSpPr>
        <p:cxnSp>
          <p:nvCxnSpPr>
            <p:cNvPr id="173" name="Google Shape;173;p17"/>
            <p:cNvCxnSpPr/>
            <p:nvPr/>
          </p:nvCxnSpPr>
          <p:spPr>
            <a:xfrm>
              <a:off x="1331651" y="1576008"/>
              <a:ext cx="0" cy="2386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4" name="Google Shape;174;p17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9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1362082" y="3351913"/>
            <a:ext cx="2099790" cy="1017198"/>
            <a:chOff x="1331651" y="2945166"/>
            <a:chExt cx="2100000" cy="1017300"/>
          </a:xfrm>
        </p:grpSpPr>
        <p:sp>
          <p:nvSpPr>
            <p:cNvPr id="176" name="Google Shape;176;p17"/>
            <p:cNvSpPr/>
            <p:nvPr/>
          </p:nvSpPr>
          <p:spPr>
            <a:xfrm>
              <a:off x="1331651" y="2945166"/>
              <a:ext cx="2100000" cy="1017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1419945" y="3543679"/>
              <a:ext cx="19233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17">
                  <a:solidFill>
                    <a:srgbClr val="FFFFFF"/>
                  </a:solidFill>
                </a:rPr>
                <a:t>Location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1843808" y="3042093"/>
              <a:ext cx="10755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034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0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772496" y="3351908"/>
            <a:ext cx="2099790" cy="1017198"/>
            <a:chOff x="3742306" y="2945161"/>
            <a:chExt cx="2100000" cy="1017300"/>
          </a:xfrm>
        </p:grpSpPr>
        <p:sp>
          <p:nvSpPr>
            <p:cNvPr id="180" name="Google Shape;180;p17"/>
            <p:cNvSpPr/>
            <p:nvPr/>
          </p:nvSpPr>
          <p:spPr>
            <a:xfrm flipH="1" rot="10800000">
              <a:off x="3742306" y="2945161"/>
              <a:ext cx="2100000" cy="101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3830598" y="3543677"/>
              <a:ext cx="19233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17">
                  <a:solidFill>
                    <a:schemeClr val="lt1"/>
                  </a:solidFill>
                </a:rPr>
                <a:t>Negative Values</a:t>
              </a:r>
              <a:endParaRPr sz="15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4270418" y="3042093"/>
              <a:ext cx="10755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03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303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6182909" y="3351913"/>
            <a:ext cx="2099790" cy="1017198"/>
            <a:chOff x="6152961" y="2945166"/>
            <a:chExt cx="2100000" cy="1017300"/>
          </a:xfrm>
        </p:grpSpPr>
        <p:sp>
          <p:nvSpPr>
            <p:cNvPr id="184" name="Google Shape;184;p17"/>
            <p:cNvSpPr/>
            <p:nvPr/>
          </p:nvSpPr>
          <p:spPr>
            <a:xfrm>
              <a:off x="6152961" y="2945166"/>
              <a:ext cx="2100000" cy="101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6246353" y="3543679"/>
              <a:ext cx="19233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17">
                  <a:solidFill>
                    <a:srgbClr val="FFFFFF"/>
                  </a:solidFill>
                </a:rPr>
                <a:t>Seasonality</a:t>
              </a:r>
              <a:endParaRPr sz="15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6665116" y="3042093"/>
              <a:ext cx="10755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034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30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8593320" y="3351908"/>
            <a:ext cx="2099790" cy="1017198"/>
            <a:chOff x="8563615" y="2945161"/>
            <a:chExt cx="2100000" cy="1017300"/>
          </a:xfrm>
        </p:grpSpPr>
        <p:sp>
          <p:nvSpPr>
            <p:cNvPr id="188" name="Google Shape;188;p17"/>
            <p:cNvSpPr/>
            <p:nvPr/>
          </p:nvSpPr>
          <p:spPr>
            <a:xfrm flipH="1" rot="10800000">
              <a:off x="8563615" y="2945161"/>
              <a:ext cx="2100000" cy="101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8651906" y="3543677"/>
              <a:ext cx="19233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17">
                  <a:solidFill>
                    <a:schemeClr val="lt1"/>
                  </a:solidFill>
                </a:rPr>
                <a:t>Outlier</a:t>
              </a:r>
              <a:endParaRPr sz="15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9087650" y="3042093"/>
              <a:ext cx="10755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03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303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7"/>
          <p:cNvSpPr txBox="1"/>
          <p:nvPr/>
        </p:nvSpPr>
        <p:spPr>
          <a:xfrm>
            <a:off x="1611925" y="1992737"/>
            <a:ext cx="1392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475" lIns="0" spcFirstLastPara="1" rIns="0" wrap="square" tIns="984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27"/>
              <a:buFont typeface="Arial"/>
              <a:buNone/>
            </a:pPr>
            <a:r>
              <a:rPr lang="zh-CN" sz="1327">
                <a:solidFill>
                  <a:srgbClr val="3F3F3F"/>
                </a:solidFill>
              </a:rPr>
              <a:t>UK sales accout for ~92% of data</a:t>
            </a:r>
            <a:endParaRPr b="0" sz="1327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959875" y="4756064"/>
            <a:ext cx="13923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475" lIns="0" spcFirstLastPara="1" rIns="0" wrap="square" tIns="984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27"/>
              <a:buFont typeface="Arial"/>
              <a:buNone/>
            </a:pPr>
            <a:r>
              <a:rPr lang="zh-CN" sz="1327">
                <a:solidFill>
                  <a:srgbClr val="3F3F3F"/>
                </a:solidFill>
              </a:rPr>
              <a:t>Refunds and cancellation represented by non-positive price and quantity</a:t>
            </a:r>
            <a:endParaRPr b="0" sz="1327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6434275" y="2083033"/>
            <a:ext cx="1392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475" lIns="0" spcFirstLastPara="1" rIns="0" wrap="square" tIns="984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27"/>
              <a:buFont typeface="Arial"/>
              <a:buNone/>
            </a:pPr>
            <a:r>
              <a:rPr lang="zh-CN" sz="1327">
                <a:solidFill>
                  <a:srgbClr val="3F3F3F"/>
                </a:solidFill>
              </a:rPr>
              <a:t>Much higher GMV occur during November</a:t>
            </a:r>
            <a:endParaRPr b="0" sz="1327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8800300" y="4864453"/>
            <a:ext cx="1392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475" lIns="0" spcFirstLastPara="1" rIns="0" wrap="square" tIns="984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27"/>
              <a:buFont typeface="Arial"/>
              <a:buNone/>
            </a:pPr>
            <a:r>
              <a:rPr lang="zh-CN" sz="1327">
                <a:solidFill>
                  <a:srgbClr val="3F3F3F"/>
                </a:solidFill>
              </a:rPr>
              <a:t>A high spike occur at the end of the two years</a:t>
            </a:r>
            <a:endParaRPr b="0" sz="1327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35" y="321298"/>
            <a:ext cx="142800" cy="1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8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94813" y="154003"/>
            <a:ext cx="35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CN" sz="30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 Diagnostics</a:t>
            </a:r>
            <a:endParaRPr sz="2655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 Filtration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38200" y="1825625"/>
            <a:ext cx="5257800" cy="46677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88954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Restrcited to sales in the UK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# Observations: 981331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6311175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Filtered out overlapped timespan transactions (between 2010-12-01 and 2010-12-09) to avoid double counting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88954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R</a:t>
            </a: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estricted to UK only sales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# Observations: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926584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Daily GMV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838201" y="1825625"/>
            <a:ext cx="49716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6382126" y="1929950"/>
            <a:ext cx="49716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Modified: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475" y="2520225"/>
            <a:ext cx="5319725" cy="37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346900"/>
            <a:ext cx="5596801" cy="40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Restricted to transactions having non-negative quantity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Removed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0 GMV on holidays and saturdays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Replaced extreme values during the holiday season by 7 day moving average values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# observations: 598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6311175" y="1825625"/>
            <a:ext cx="5257800" cy="44751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Removed transactions with negative price and quantity to get rid of all the refunds and cancellations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No GMV of value 0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88954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Replaced extreme values during the holiday season by 7 day moving average values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# observations: 603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Target Variable</a:t>
            </a: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26" y="1306101"/>
            <a:ext cx="6506800" cy="45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885125" y="1481925"/>
            <a:ext cx="42336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Daily Gross Merchandise Value (</a:t>
            </a:r>
            <a:r>
              <a:rPr b="1" lang="zh-CN" sz="2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GMV</a:t>
            </a:r>
            <a:r>
              <a:rPr lang="zh-CN" sz="24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) </a:t>
            </a:r>
            <a:endParaRPr sz="24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= Sales Price of Goods x Number of Goods Sold </a:t>
            </a:r>
            <a:endParaRPr sz="24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aggregated by day</a:t>
            </a:r>
            <a:endParaRPr sz="24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Feature Selection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Predictive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Variables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Quantity*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Average monthly earnings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88954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Monthly retail spending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FTSE 100 historical price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Monthly unemployment rate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6311175" y="1825625"/>
            <a:ext cx="5257800" cy="48117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Predictive Variables: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88954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Unemployment Rate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88954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B88954"/>
                </a:solidFill>
                <a:latin typeface="Lato Light"/>
                <a:ea typeface="Lato Light"/>
                <a:cs typeface="Lato Light"/>
                <a:sym typeface="Lato Light"/>
              </a:rPr>
              <a:t>Retail Spending Monthly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(Features below are only included in Neural Network model)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Cloud_cover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Sunshine,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Global_radiation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Max_temp/Mean_temp/Min_temp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Precipitation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Pressure                  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Reasons for feature removal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Feature </a:t>
            </a:r>
            <a:r>
              <a:rPr b="1" i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quantity </a:t>
            </a: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is removed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for two reasons: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Given that GMV is quantity * price, using quantity as a predictor which is highly related to the target over-estimate the accuracy of such a model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In real life, quantity wouldn’t be available for sales forecasting and therefore deems as an implausible approach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Feature </a:t>
            </a:r>
            <a:r>
              <a:rPr b="1" i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Average Wage</a:t>
            </a: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is removed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because it has a correlation with GMV &lt; 0.1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In general, we do not use any feature with a correlation coefficient between -0.1 and 0.1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250" name="Google Shape;250;p24"/>
          <p:cNvSpPr txBox="1"/>
          <p:nvPr/>
        </p:nvSpPr>
        <p:spPr>
          <a:xfrm>
            <a:off x="4503256" y="3881443"/>
            <a:ext cx="31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Modeling</a:t>
            </a:r>
            <a:endParaRPr/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251" name="Google Shape;251;p24"/>
          <p:cNvSpPr/>
          <p:nvPr/>
        </p:nvSpPr>
        <p:spPr>
          <a:xfrm>
            <a:off x="5101359" y="1942704"/>
            <a:ext cx="1989280" cy="171489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7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253" name="Google Shape;253;p24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59" name="Google Shape;259;p24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Train &amp; Test Split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Model is trained with 3-fold cross validation on 75% of the data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Remaining 25% is used to test the resulting model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6311175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Model is trained 85% of the data given the small sample size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Remaining 15% is used to test the resulting model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Facebook Prophet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lphaL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poor performance compared to SARIMA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SARIMA with manual hyperparameter tuning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lphaL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time-consuming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6311175" y="1825625"/>
            <a:ext cx="52578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>
              <a:solidFill>
                <a:srgbClr val="B8895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Facebook Prophet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ARIMA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using auto-arima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SARIMAX using auto-arima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Neural Network with additional features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3" name="Google Shape;63;p9"/>
          <p:cNvSpPr/>
          <p:nvPr/>
        </p:nvSpPr>
        <p:spPr>
          <a:xfrm>
            <a:off x="5045531" y="680176"/>
            <a:ext cx="1060800" cy="914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4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4" name="Google Shape;64;p9"/>
          <p:cNvSpPr/>
          <p:nvPr/>
        </p:nvSpPr>
        <p:spPr>
          <a:xfrm>
            <a:off x="5045581" y="1738821"/>
            <a:ext cx="1060800" cy="914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4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5" name="Google Shape;65;p9"/>
          <p:cNvSpPr/>
          <p:nvPr/>
        </p:nvSpPr>
        <p:spPr>
          <a:xfrm>
            <a:off x="5045631" y="2797465"/>
            <a:ext cx="1060800" cy="914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4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6" name="Google Shape;66;p9"/>
          <p:cNvSpPr/>
          <p:nvPr/>
        </p:nvSpPr>
        <p:spPr>
          <a:xfrm>
            <a:off x="5045681" y="3856122"/>
            <a:ext cx="1060800" cy="914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4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7" name="Google Shape;67;p9"/>
          <p:cNvSpPr txBox="1"/>
          <p:nvPr/>
        </p:nvSpPr>
        <p:spPr>
          <a:xfrm>
            <a:off x="6346325" y="814125"/>
            <a:ext cx="531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Introduction</a:t>
            </a:r>
            <a:endParaRPr/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8" name="Google Shape;68;p9"/>
          <p:cNvSpPr txBox="1"/>
          <p:nvPr/>
        </p:nvSpPr>
        <p:spPr>
          <a:xfrm>
            <a:off x="6346325" y="1872775"/>
            <a:ext cx="38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Data Extraction</a:t>
            </a:r>
            <a:endParaRPr/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69" name="Google Shape;69;p9"/>
          <p:cNvSpPr txBox="1"/>
          <p:nvPr/>
        </p:nvSpPr>
        <p:spPr>
          <a:xfrm>
            <a:off x="6346325" y="2931425"/>
            <a:ext cx="416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Data Preparation</a:t>
            </a:r>
            <a:endParaRPr sz="36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70" name="Google Shape;70;p9"/>
          <p:cNvSpPr txBox="1"/>
          <p:nvPr/>
        </p:nvSpPr>
        <p:spPr>
          <a:xfrm>
            <a:off x="6346325" y="3990075"/>
            <a:ext cx="36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Modeling</a:t>
            </a:r>
            <a:endParaRPr sz="36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71" name="Google Shape;71;p9"/>
          <p:cNvSpPr/>
          <p:nvPr/>
        </p:nvSpPr>
        <p:spPr>
          <a:xfrm>
            <a:off x="528374" y="2384833"/>
            <a:ext cx="2422468" cy="2088334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CONTENT</a:t>
            </a:r>
            <a:endParaRPr sz="4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72" name="Google Shape;72;p9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73" name="Google Shape;73;p9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78" name="Google Shape;78;p9"/>
          <p:cNvSpPr/>
          <p:nvPr/>
        </p:nvSpPr>
        <p:spPr>
          <a:xfrm>
            <a:off x="5045681" y="4914772"/>
            <a:ext cx="1060800" cy="914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05</a:t>
            </a:r>
            <a:endParaRPr sz="40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79" name="Google Shape;79;p9"/>
          <p:cNvSpPr txBox="1"/>
          <p:nvPr/>
        </p:nvSpPr>
        <p:spPr>
          <a:xfrm>
            <a:off x="6346325" y="5048725"/>
            <a:ext cx="36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Evaluation Metric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838200" y="1825625"/>
            <a:ext cx="103869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MAPE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mean or average of the absolute percentage errors of forecasts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98" y="2369677"/>
            <a:ext cx="8981525" cy="3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292" name="Google Shape;292;p28"/>
          <p:cNvSpPr txBox="1"/>
          <p:nvPr/>
        </p:nvSpPr>
        <p:spPr>
          <a:xfrm>
            <a:off x="4503256" y="3881443"/>
            <a:ext cx="31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Results</a:t>
            </a:r>
            <a:endParaRPr/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293" name="Google Shape;293;p28"/>
          <p:cNvSpPr/>
          <p:nvPr/>
        </p:nvSpPr>
        <p:spPr>
          <a:xfrm>
            <a:off x="5101359" y="1942704"/>
            <a:ext cx="1989280" cy="171489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05</a:t>
            </a:r>
            <a:endParaRPr sz="7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294" name="Google Shape;294;p28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295" name="Google Shape;295;p28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301" name="Google Shape;301;p28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Model Evalution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38200" y="5088850"/>
            <a:ext cx="10386900" cy="10881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Note: removing the quantity from their own model arrived in a value of 49.4% for MAPE.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So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, all of our models outperform theirs.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25" y="1843225"/>
            <a:ext cx="8023639" cy="30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Model Optimization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838425" y="1690825"/>
            <a:ext cx="9107400" cy="10881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We have tried n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eural network to further improve the predictions and it shows that by using another external dataset: weather information helps further improve the prediction accuracy.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0" y="3281000"/>
            <a:ext cx="82391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1"/>
          <p:cNvGrpSpPr/>
          <p:nvPr/>
        </p:nvGrpSpPr>
        <p:grpSpPr>
          <a:xfrm>
            <a:off x="1202283" y="3567705"/>
            <a:ext cx="1499614" cy="396286"/>
            <a:chOff x="1424695" y="3437117"/>
            <a:chExt cx="1499779" cy="396330"/>
          </a:xfrm>
        </p:grpSpPr>
        <p:sp>
          <p:nvSpPr>
            <p:cNvPr id="328" name="Google Shape;328;p31"/>
            <p:cNvSpPr/>
            <p:nvPr/>
          </p:nvSpPr>
          <p:spPr>
            <a:xfrm rot="-5400000">
              <a:off x="2049734" y="2958708"/>
              <a:ext cx="249700" cy="1499779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31"/>
          <p:cNvGrpSpPr/>
          <p:nvPr/>
        </p:nvGrpSpPr>
        <p:grpSpPr>
          <a:xfrm>
            <a:off x="2770679" y="3714317"/>
            <a:ext cx="1499614" cy="385286"/>
            <a:chOff x="2993262" y="3583746"/>
            <a:chExt cx="1499779" cy="385328"/>
          </a:xfrm>
        </p:grpSpPr>
        <p:sp>
          <p:nvSpPr>
            <p:cNvPr id="331" name="Google Shape;331;p31"/>
            <p:cNvSpPr/>
            <p:nvPr/>
          </p:nvSpPr>
          <p:spPr>
            <a:xfrm flipH="1" rot="5400000">
              <a:off x="3618301" y="2958707"/>
              <a:ext cx="249700" cy="1499779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31"/>
          <p:cNvGrpSpPr/>
          <p:nvPr/>
        </p:nvGrpSpPr>
        <p:grpSpPr>
          <a:xfrm>
            <a:off x="4339073" y="3567706"/>
            <a:ext cx="1499614" cy="396285"/>
            <a:chOff x="4561828" y="3437117"/>
            <a:chExt cx="1499779" cy="396329"/>
          </a:xfrm>
        </p:grpSpPr>
        <p:sp>
          <p:nvSpPr>
            <p:cNvPr id="334" name="Google Shape;334;p31"/>
            <p:cNvSpPr/>
            <p:nvPr/>
          </p:nvSpPr>
          <p:spPr>
            <a:xfrm flipH="1" rot="5400000">
              <a:off x="5186867" y="2958707"/>
              <a:ext cx="249700" cy="1499779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31"/>
          <p:cNvGrpSpPr/>
          <p:nvPr/>
        </p:nvGrpSpPr>
        <p:grpSpPr>
          <a:xfrm>
            <a:off x="5907468" y="3714317"/>
            <a:ext cx="1499614" cy="385286"/>
            <a:chOff x="6130394" y="3583746"/>
            <a:chExt cx="1499779" cy="385328"/>
          </a:xfrm>
        </p:grpSpPr>
        <p:sp>
          <p:nvSpPr>
            <p:cNvPr id="337" name="Google Shape;337;p31"/>
            <p:cNvSpPr/>
            <p:nvPr/>
          </p:nvSpPr>
          <p:spPr>
            <a:xfrm flipH="1" rot="5400000">
              <a:off x="6755433" y="2958707"/>
              <a:ext cx="249700" cy="1499779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9044255" y="3714320"/>
            <a:ext cx="1499614" cy="385285"/>
            <a:chOff x="9267526" y="3583748"/>
            <a:chExt cx="1499779" cy="385327"/>
          </a:xfrm>
        </p:grpSpPr>
        <p:sp>
          <p:nvSpPr>
            <p:cNvPr id="340" name="Google Shape;340;p31"/>
            <p:cNvSpPr/>
            <p:nvPr/>
          </p:nvSpPr>
          <p:spPr>
            <a:xfrm flipH="1" rot="5400000">
              <a:off x="9892566" y="2958708"/>
              <a:ext cx="249700" cy="1499779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9191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solidFill>
              <a:srgbClr val="9191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7475862" y="3567705"/>
            <a:ext cx="1499614" cy="396286"/>
            <a:chOff x="7698961" y="3437117"/>
            <a:chExt cx="1499779" cy="396330"/>
          </a:xfrm>
        </p:grpSpPr>
        <p:sp>
          <p:nvSpPr>
            <p:cNvPr id="343" name="Google Shape;343;p31"/>
            <p:cNvSpPr/>
            <p:nvPr/>
          </p:nvSpPr>
          <p:spPr>
            <a:xfrm flipH="1" rot="5400000">
              <a:off x="8324000" y="2958708"/>
              <a:ext cx="249700" cy="1499779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1"/>
          <p:cNvSpPr txBox="1"/>
          <p:nvPr/>
        </p:nvSpPr>
        <p:spPr>
          <a:xfrm>
            <a:off x="9169966" y="3280654"/>
            <a:ext cx="1374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27">
                <a:solidFill>
                  <a:srgbClr val="A5A5A5"/>
                </a:solidFill>
              </a:rPr>
              <a:t>Conclusion</a:t>
            </a:r>
            <a:endParaRPr sz="1327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7601571" y="4099639"/>
            <a:ext cx="1374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zh-CN" sz="1327">
                <a:solidFill>
                  <a:srgbClr val="A5A5A5"/>
                </a:solidFill>
              </a:rPr>
              <a:t>Results</a:t>
            </a:r>
            <a:endParaRPr sz="1327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5907499" y="3280650"/>
            <a:ext cx="1499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zh-CN" sz="1327">
                <a:solidFill>
                  <a:srgbClr val="A5A5A5"/>
                </a:solidFill>
              </a:rPr>
              <a:t>Modeling</a:t>
            </a:r>
            <a:endParaRPr sz="1327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401948" y="4099639"/>
            <a:ext cx="13740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27">
                <a:solidFill>
                  <a:srgbClr val="A5A5A5"/>
                </a:solidFill>
              </a:rPr>
              <a:t>Data Processing</a:t>
            </a:r>
            <a:endParaRPr sz="1327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2833528" y="3280654"/>
            <a:ext cx="1374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27">
                <a:solidFill>
                  <a:srgbClr val="A5A5A5"/>
                </a:solidFill>
              </a:rPr>
              <a:t>Data Extraction</a:t>
            </a:r>
            <a:endParaRPr sz="1327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1265107" y="4099639"/>
            <a:ext cx="13740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27">
                <a:solidFill>
                  <a:srgbClr val="A5A5A5"/>
                </a:solidFill>
              </a:rPr>
              <a:t>Problem and Business Value</a:t>
            </a:r>
            <a:endParaRPr sz="1327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8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94813" y="154003"/>
            <a:ext cx="3583032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5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1202300" y="952750"/>
            <a:ext cx="9185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ato Light"/>
              <a:buAutoNum type="arabicPeriod"/>
            </a:pPr>
            <a:r>
              <a:rPr lang="zh-CN" sz="24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Facebook Prophet did a better job of predicting GMV with proper features  (originated from Group 2)</a:t>
            </a:r>
            <a:endParaRPr sz="24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ato Light"/>
              <a:buAutoNum type="arabicPeriod"/>
            </a:pPr>
            <a:r>
              <a:rPr lang="zh-CN" sz="24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Weather data helps optimize the model’s predictions further, demonstrated by the usage of neural network and result comparisons </a:t>
            </a:r>
            <a:endParaRPr>
              <a:solidFill>
                <a:srgbClr val="3F3F3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358" name="Google Shape;358;p32"/>
          <p:cNvSpPr txBox="1"/>
          <p:nvPr/>
        </p:nvSpPr>
        <p:spPr>
          <a:xfrm>
            <a:off x="2638163" y="2729165"/>
            <a:ext cx="691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6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THANK YOU </a:t>
            </a:r>
            <a:endParaRPr b="1" sz="66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359" name="Google Shape;359;p3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360" name="Google Shape;360;p32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366" name="Google Shape;366;p32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71" name="Google Shape;371;p3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372" name="Google Shape;372;p32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84" name="Google Shape;84;p10"/>
          <p:cNvSpPr txBox="1"/>
          <p:nvPr/>
        </p:nvSpPr>
        <p:spPr>
          <a:xfrm>
            <a:off x="4503256" y="3881443"/>
            <a:ext cx="31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Introduction</a:t>
            </a:r>
            <a:endParaRPr sz="36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85" name="Google Shape;85;p10"/>
          <p:cNvSpPr/>
          <p:nvPr/>
        </p:nvSpPr>
        <p:spPr>
          <a:xfrm>
            <a:off x="5101359" y="1942704"/>
            <a:ext cx="1989280" cy="171489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7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86" name="Google Shape;86;p10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7" name="Google Shape;87;p10"/>
            <p:cNvSpPr/>
            <p:nvPr/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F37D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541421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禁止任何二次分享、售卖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本人法律专业，请勿以身试法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读书派booklist免费出品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这部分内容不影响PPT播放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尊重原创，请勿以身试法，二次分享或倒卖</a:t>
              </a: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Problem &amp; Business Value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 Optimize the previous group’s work to predict daily Gross Merchandise Value (GMV) with better accuracy and reasonable features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Value Creation: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Understanding GMV figure are key metric for revenue traction and performance tracking for eCommerce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Potential to optimize logistics and manpower management accordingly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Changes &amp; Optimization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 Processing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Remove duplicate records to avoid double counting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Remove cancellations and refunds as they are irrelevant to GMV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Add visualization and feature selections based on the original dataset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Add weather-related features (only for neural network approach)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Remove feature quantity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Modeling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Facebook Prophet (without quantity and poorly correlated feature)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ARIMA (without quantity and poorly correlated feature)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SARIMAX (newly added)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 Light"/>
              <a:buAutoNum type="arabicPeriod"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Neural Network (newly added)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3"/>
          <p:cNvGrpSpPr/>
          <p:nvPr/>
        </p:nvGrpSpPr>
        <p:grpSpPr>
          <a:xfrm>
            <a:off x="0" y="-1664915"/>
            <a:ext cx="12192000" cy="10492946"/>
            <a:chOff x="0" y="-1664915"/>
            <a:chExt cx="12192000" cy="10492946"/>
          </a:xfrm>
        </p:grpSpPr>
        <p:grpSp>
          <p:nvGrpSpPr>
            <p:cNvPr id="111" name="Google Shape;111;p13"/>
            <p:cNvGrpSpPr/>
            <p:nvPr/>
          </p:nvGrpSpPr>
          <p:grpSpPr>
            <a:xfrm>
              <a:off x="0" y="7507131"/>
              <a:ext cx="12192000" cy="1320900"/>
              <a:chOff x="0" y="7507131"/>
              <a:chExt cx="12192000" cy="1320900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0" y="7507131"/>
                <a:ext cx="12192000" cy="13209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F37D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541421" y="7679249"/>
                <a:ext cx="6096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禁止任何二次分享、售卖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本人法律专业，请勿以身试法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28600" y="7688179"/>
                <a:ext cx="84300" cy="950400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5454567" y="7679249"/>
                <a:ext cx="6096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这部分内容不影响PPT播放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尊重原创，请勿以身试法，二次分享或倒卖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1779167" y="7688179"/>
                <a:ext cx="84300" cy="950400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117" name="Google Shape;117;p13"/>
            <p:cNvGrpSpPr/>
            <p:nvPr/>
          </p:nvGrpSpPr>
          <p:grpSpPr>
            <a:xfrm>
              <a:off x="0" y="-1664915"/>
              <a:ext cx="12192000" cy="1320900"/>
              <a:chOff x="0" y="7507131"/>
              <a:chExt cx="12192000" cy="13209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0" y="7507131"/>
                <a:ext cx="12192000" cy="13209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F37D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541421" y="7679249"/>
                <a:ext cx="6096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禁止任何二次分享、售卖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本人法律专业，请勿以身试法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28600" y="7688179"/>
                <a:ext cx="84300" cy="950400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454567" y="7679249"/>
                <a:ext cx="6096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这部分内容不影响PPT播放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尊重原创，请勿以身试法，二次分享或倒卖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11779167" y="7688179"/>
                <a:ext cx="84300" cy="950400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123" name="Google Shape;123;p13"/>
          <p:cNvSpPr txBox="1"/>
          <p:nvPr/>
        </p:nvSpPr>
        <p:spPr>
          <a:xfrm>
            <a:off x="4503249" y="3881450"/>
            <a:ext cx="348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Data Extraction</a:t>
            </a:r>
            <a:endParaRPr sz="3600"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124" name="Google Shape;124;p13"/>
          <p:cNvSpPr/>
          <p:nvPr/>
        </p:nvSpPr>
        <p:spPr>
          <a:xfrm>
            <a:off x="5101359" y="1942704"/>
            <a:ext cx="1989300" cy="1714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7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Original Dataset 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Online Retail II dataset from UCI Machine Learning Repository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Transactional data from online retails between 01/12/2019 and 09/12/2011 for all-ocassion giftware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Attributes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(#):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Country, Invoice, StockCode, Price ($), Quantity (#), Description, InvoiceDate, CustomerID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838419" y="365125"/>
            <a:ext cx="10515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External </a:t>
            </a: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Dataset </a:t>
            </a:r>
            <a:endParaRPr b="1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38200" y="1825625"/>
            <a:ext cx="10515600" cy="4494300"/>
          </a:xfrm>
          <a:prstGeom prst="rect">
            <a:avLst/>
          </a:prstGeom>
        </p:spPr>
        <p:txBody>
          <a:bodyPr anchorCtr="0" anchor="t" bIns="91400" lIns="182825" spcFirstLastPara="1" rIns="182825" wrap="square" tIns="914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Office for National Statistics (UK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based) and Kaggle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Average earnings (wages) in the UK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Retail sales in the UK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Monthly unemployment rate in the UK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Daily weather conditions in the UK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Attributes </a:t>
            </a: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(#): 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Unemployment Rate, Retail Spending Monthly, Average Wage, Cloud_cover, Sunshine, Global_radiation, Max_temp, Mean_temp, Min_temp, Precipitation, Pressure</a:t>
            </a:r>
            <a:endParaRPr>
              <a:solidFill>
                <a:srgbClr val="3F3F3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6"/>
          <p:cNvGrpSpPr/>
          <p:nvPr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144" name="Google Shape;144;p16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45" name="Google Shape;145;p16"/>
              <p:cNvSpPr/>
              <p:nvPr/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F37D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禁止任何二次分享、售卖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本人法律专业，请勿以身试法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这部分内容不影响PPT播放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尊重原创，请勿以身试法，二次分享或倒卖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F37D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禁止任何二次分享、售卖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本人法律专业，请勿以身试法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读书派booklist免费出品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这部分内容不影响PPT播放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80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尊重原创，请勿以身试法，二次分享或倒卖</a:t>
                </a:r>
                <a:endParaRPr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156" name="Google Shape;156;p16"/>
          <p:cNvSpPr txBox="1"/>
          <p:nvPr/>
        </p:nvSpPr>
        <p:spPr>
          <a:xfrm>
            <a:off x="4503256" y="3881443"/>
            <a:ext cx="3185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Data Preparation</a:t>
            </a:r>
            <a:endParaRPr/>
          </a:p>
        </p:txBody>
      </p:sp>
      <p:sp>
        <p:nvSpPr>
          <p:cNvPr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id="157" name="Google Shape;157;p16"/>
          <p:cNvSpPr/>
          <p:nvPr/>
        </p:nvSpPr>
        <p:spPr>
          <a:xfrm>
            <a:off x="5101359" y="1942704"/>
            <a:ext cx="1989280" cy="171489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7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