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4" autoAdjust="0"/>
    <p:restoredTop sz="82713"/>
  </p:normalViewPr>
  <p:slideViewPr>
    <p:cSldViewPr snapToGrid="0">
      <p:cViewPr varScale="1">
        <p:scale>
          <a:sx n="78" d="100"/>
          <a:sy n="78" d="100"/>
        </p:scale>
        <p:origin x="12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ADB7-FAD3-8B44-A70B-57636CF6B1C2}" type="datetimeFigureOut">
              <a:rPr lang="en-US" smtClean="0"/>
              <a:t>12/18/19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57BC1-D534-BD41-9417-2F4D602B0C3F}" type="slidenum">
              <a:rPr lang="en-US" smtClean="0"/>
              <a:t>‹#›</a:t>
            </a:fld>
            <a:endParaRPr lang="en-US"/>
          </a:p>
        </p:txBody>
      </p:sp>
    </p:spTree>
    <p:extLst>
      <p:ext uri="{BB962C8B-B14F-4D97-AF65-F5344CB8AC3E}">
        <p14:creationId xmlns:p14="http://schemas.microsoft.com/office/powerpoint/2010/main" val="357648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from the graph, the Apparel &amp; Jewelry Brands had the highest rate of not upgrading to a paid subscription, by far. Based on this raw data alone, we can assume that this category of brands is the least interested in what </a:t>
            </a:r>
            <a:r>
              <a:rPr lang="en-US" dirty="0" err="1"/>
              <a:t>Opensponsorship</a:t>
            </a:r>
            <a:r>
              <a:rPr lang="en-US" dirty="0"/>
              <a:t> has to offer. That being said, this data does not reflect those brands that created an account and did upgrade to a paid subscription. </a:t>
            </a:r>
          </a:p>
          <a:p>
            <a:endParaRPr lang="en-US" dirty="0"/>
          </a:p>
          <a:p>
            <a:r>
              <a:rPr lang="en-US" dirty="0"/>
              <a:t>If we had a percentage of total accounts, it would be a better indicator than the sum of brands that didn’t upgrade. </a:t>
            </a:r>
          </a:p>
        </p:txBody>
      </p:sp>
      <p:sp>
        <p:nvSpPr>
          <p:cNvPr id="4" name="Slide Number Placeholder 3"/>
          <p:cNvSpPr>
            <a:spLocks noGrp="1"/>
          </p:cNvSpPr>
          <p:nvPr>
            <p:ph type="sldNum" sz="quarter" idx="5"/>
          </p:nvPr>
        </p:nvSpPr>
        <p:spPr/>
        <p:txBody>
          <a:bodyPr/>
          <a:lstStyle/>
          <a:p>
            <a:fld id="{A4A57BC1-D534-BD41-9417-2F4D602B0C3F}" type="slidenum">
              <a:rPr lang="en-US" smtClean="0"/>
              <a:t>2</a:t>
            </a:fld>
            <a:endParaRPr lang="en-US"/>
          </a:p>
        </p:txBody>
      </p:sp>
    </p:spTree>
    <p:extLst>
      <p:ext uri="{BB962C8B-B14F-4D97-AF65-F5344CB8AC3E}">
        <p14:creationId xmlns:p14="http://schemas.microsoft.com/office/powerpoint/2010/main" val="3405470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raw data, most brands that did not upgrade to a paid subscription are domestic companies. Similarly to the ”Product Category” chart, it is difficult to make an assumption without have the data with the total brands that created an account. Yes, drastically more domestic brands didn’t upgrade, but what is that sum tell us relative to the total?</a:t>
            </a:r>
          </a:p>
        </p:txBody>
      </p:sp>
      <p:sp>
        <p:nvSpPr>
          <p:cNvPr id="4" name="Slide Number Placeholder 3"/>
          <p:cNvSpPr>
            <a:spLocks noGrp="1"/>
          </p:cNvSpPr>
          <p:nvPr>
            <p:ph type="sldNum" sz="quarter" idx="5"/>
          </p:nvPr>
        </p:nvSpPr>
        <p:spPr/>
        <p:txBody>
          <a:bodyPr/>
          <a:lstStyle/>
          <a:p>
            <a:fld id="{A4A57BC1-D534-BD41-9417-2F4D602B0C3F}" type="slidenum">
              <a:rPr lang="en-US" smtClean="0"/>
              <a:t>3</a:t>
            </a:fld>
            <a:endParaRPr lang="en-US"/>
          </a:p>
        </p:txBody>
      </p:sp>
    </p:spTree>
    <p:extLst>
      <p:ext uri="{BB962C8B-B14F-4D97-AF65-F5344CB8AC3E}">
        <p14:creationId xmlns:p14="http://schemas.microsoft.com/office/powerpoint/2010/main" val="196302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A57BC1-D534-BD41-9417-2F4D602B0C3F}" type="slidenum">
              <a:rPr lang="en-US" smtClean="0"/>
              <a:t>4</a:t>
            </a:fld>
            <a:endParaRPr lang="en-US"/>
          </a:p>
        </p:txBody>
      </p:sp>
    </p:spTree>
    <p:extLst>
      <p:ext uri="{BB962C8B-B14F-4D97-AF65-F5344CB8AC3E}">
        <p14:creationId xmlns:p14="http://schemas.microsoft.com/office/powerpoint/2010/main" val="210563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12/18/19</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12/18/19</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4E6D8B3-19FA-4026-9DA1-8984642D4C86}"/>
              </a:ext>
            </a:extLst>
          </p:cNvPr>
          <p:cNvSpPr>
            <a:spLocks noGrp="1"/>
          </p:cNvSpPr>
          <p:nvPr>
            <p:ph type="ctrTitle"/>
          </p:nvPr>
        </p:nvSpPr>
        <p:spPr/>
        <p:txBody>
          <a:bodyPr/>
          <a:lstStyle/>
          <a:p>
            <a:r>
              <a:t>Data Visualizations</a:t>
            </a:r>
          </a:p>
        </p:txBody>
      </p:sp>
      <p:sp>
        <p:nvSpPr>
          <p:cNvPr id="3" name="slide1">
            <a:extLst>
              <a:ext uri="{FF2B5EF4-FFF2-40B4-BE49-F238E27FC236}">
                <a16:creationId xmlns:a16="http://schemas.microsoft.com/office/drawing/2014/main" id="{214064C1-9D7F-435C-85A5-3C0B2FA5426C}"/>
              </a:ext>
            </a:extLst>
          </p:cNvPr>
          <p:cNvSpPr>
            <a:spLocks noGrp="1"/>
          </p:cNvSpPr>
          <p:nvPr>
            <p:ph type="subTitle" idx="1"/>
          </p:nvPr>
        </p:nvSpPr>
        <p:spPr/>
        <p:txBody>
          <a:bodyPr/>
          <a:lstStyle/>
          <a:p>
            <a:r>
              <a:t>File created on: 12/18/19 2:08:10 PM EST</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740AFC3B-C5EC-4E70-886E-F7F175574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742" y="0"/>
            <a:ext cx="7640515" cy="6858000"/>
          </a:xfrm>
          <a:prstGeom prst="rect">
            <a:avLst/>
          </a:prstGeom>
        </p:spPr>
      </p:pic>
      <p:pic>
        <p:nvPicPr>
          <p:cNvPr id="3" name="Picture 2">
            <a:extLst>
              <a:ext uri="{FF2B5EF4-FFF2-40B4-BE49-F238E27FC236}">
                <a16:creationId xmlns:a16="http://schemas.microsoft.com/office/drawing/2014/main" id="{A1E8A214-0B85-0A4A-9DFB-E4D6773E1539}"/>
              </a:ext>
            </a:extLst>
          </p:cNvPr>
          <p:cNvPicPr>
            <a:picLocks noChangeAspect="1"/>
          </p:cNvPicPr>
          <p:nvPr/>
        </p:nvPicPr>
        <p:blipFill>
          <a:blip r:embed="rId4"/>
          <a:stretch>
            <a:fillRect/>
          </a:stretch>
        </p:blipFill>
        <p:spPr>
          <a:xfrm>
            <a:off x="10490200" y="0"/>
            <a:ext cx="1701800" cy="11938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3">
            <a:extLst>
              <a:ext uri="{FF2B5EF4-FFF2-40B4-BE49-F238E27FC236}">
                <a16:creationId xmlns:a16="http://schemas.microsoft.com/office/drawing/2014/main" id="{D12E5410-F217-43C5-8EEC-9C5F5852E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512" y="195262"/>
            <a:ext cx="1704975" cy="6467475"/>
          </a:xfrm>
          <a:prstGeom prst="rect">
            <a:avLst/>
          </a:prstGeom>
        </p:spPr>
      </p:pic>
      <p:pic>
        <p:nvPicPr>
          <p:cNvPr id="3" name="Picture 2">
            <a:extLst>
              <a:ext uri="{FF2B5EF4-FFF2-40B4-BE49-F238E27FC236}">
                <a16:creationId xmlns:a16="http://schemas.microsoft.com/office/drawing/2014/main" id="{1594199B-EF7C-B241-9660-708595312B41}"/>
              </a:ext>
            </a:extLst>
          </p:cNvPr>
          <p:cNvPicPr>
            <a:picLocks noChangeAspect="1"/>
          </p:cNvPicPr>
          <p:nvPr/>
        </p:nvPicPr>
        <p:blipFill>
          <a:blip r:embed="rId4"/>
          <a:stretch>
            <a:fillRect/>
          </a:stretch>
        </p:blipFill>
        <p:spPr>
          <a:xfrm>
            <a:off x="7453702" y="0"/>
            <a:ext cx="1701800" cy="11938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4">
            <a:extLst>
              <a:ext uri="{FF2B5EF4-FFF2-40B4-BE49-F238E27FC236}">
                <a16:creationId xmlns:a16="http://schemas.microsoft.com/office/drawing/2014/main" id="{53D4244C-C986-45C0-9638-3A7190ABE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662" y="704850"/>
            <a:ext cx="8448675" cy="5448300"/>
          </a:xfrm>
          <a:prstGeom prst="rect">
            <a:avLst/>
          </a:prstGeom>
        </p:spPr>
      </p:pic>
      <p:pic>
        <p:nvPicPr>
          <p:cNvPr id="3" name="Picture 2">
            <a:extLst>
              <a:ext uri="{FF2B5EF4-FFF2-40B4-BE49-F238E27FC236}">
                <a16:creationId xmlns:a16="http://schemas.microsoft.com/office/drawing/2014/main" id="{6E0F6161-7A60-554E-ADBA-9563B3C54348}"/>
              </a:ext>
            </a:extLst>
          </p:cNvPr>
          <p:cNvPicPr>
            <a:picLocks noChangeAspect="1"/>
          </p:cNvPicPr>
          <p:nvPr/>
        </p:nvPicPr>
        <p:blipFill>
          <a:blip r:embed="rId4"/>
          <a:stretch>
            <a:fillRect/>
          </a:stretch>
        </p:blipFill>
        <p:spPr>
          <a:xfrm>
            <a:off x="10490200" y="0"/>
            <a:ext cx="1701800" cy="11938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5">
            <a:extLst>
              <a:ext uri="{FF2B5EF4-FFF2-40B4-BE49-F238E27FC236}">
                <a16:creationId xmlns:a16="http://schemas.microsoft.com/office/drawing/2014/main" id="{637FC8B9-FD4D-465D-9A7C-DE4BAEECB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675" y="785812"/>
            <a:ext cx="8248650" cy="5286375"/>
          </a:xfrm>
          <a:prstGeom prst="rect">
            <a:avLst/>
          </a:prstGeom>
        </p:spPr>
      </p:pic>
      <p:pic>
        <p:nvPicPr>
          <p:cNvPr id="3" name="Picture 2">
            <a:extLst>
              <a:ext uri="{FF2B5EF4-FFF2-40B4-BE49-F238E27FC236}">
                <a16:creationId xmlns:a16="http://schemas.microsoft.com/office/drawing/2014/main" id="{719FD918-86DA-2A45-AFD6-1A0DB39E056E}"/>
              </a:ext>
            </a:extLst>
          </p:cNvPr>
          <p:cNvPicPr>
            <a:picLocks noChangeAspect="1"/>
          </p:cNvPicPr>
          <p:nvPr/>
        </p:nvPicPr>
        <p:blipFill>
          <a:blip r:embed="rId3"/>
          <a:stretch>
            <a:fillRect/>
          </a:stretch>
        </p:blipFill>
        <p:spPr>
          <a:xfrm>
            <a:off x="10490200" y="0"/>
            <a:ext cx="1701800" cy="11938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heet 6">
            <a:extLst>
              <a:ext uri="{FF2B5EF4-FFF2-40B4-BE49-F238E27FC236}">
                <a16:creationId xmlns:a16="http://schemas.microsoft.com/office/drawing/2014/main" id="{ADDF8CDC-5A7A-4F79-BEA4-91F5E8CD8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675" y="700087"/>
            <a:ext cx="2914650" cy="5457825"/>
          </a:xfrm>
          <a:prstGeom prst="rect">
            <a:avLst/>
          </a:prstGeom>
        </p:spPr>
      </p:pic>
      <p:pic>
        <p:nvPicPr>
          <p:cNvPr id="3" name="Picture 2">
            <a:extLst>
              <a:ext uri="{FF2B5EF4-FFF2-40B4-BE49-F238E27FC236}">
                <a16:creationId xmlns:a16="http://schemas.microsoft.com/office/drawing/2014/main" id="{29B71C56-FBF6-EA4D-A83C-56B26934946F}"/>
              </a:ext>
            </a:extLst>
          </p:cNvPr>
          <p:cNvPicPr>
            <a:picLocks noChangeAspect="1"/>
          </p:cNvPicPr>
          <p:nvPr/>
        </p:nvPicPr>
        <p:blipFill>
          <a:blip r:embed="rId3"/>
          <a:stretch>
            <a:fillRect/>
          </a:stretch>
        </p:blipFill>
        <p:spPr>
          <a:xfrm>
            <a:off x="7553325" y="0"/>
            <a:ext cx="1701800" cy="11938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184</Words>
  <Application>Microsoft Macintosh PowerPoint</Application>
  <PresentationFormat>Widescreen</PresentationFormat>
  <Paragraphs>9</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 Visualizations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Visualizations</dc:title>
  <dc:creator/>
  <cp:lastModifiedBy>Ran Tokman</cp:lastModifiedBy>
  <cp:revision>3</cp:revision>
  <dcterms:created xsi:type="dcterms:W3CDTF">2019-12-18T19:08:12Z</dcterms:created>
  <dcterms:modified xsi:type="dcterms:W3CDTF">2019-12-18T19:28:12Z</dcterms:modified>
</cp:coreProperties>
</file>