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6" r:id="rId1"/>
    <p:sldMasterId id="2147483805" r:id="rId2"/>
  </p:sldMasterIdLst>
  <p:notesMasterIdLst>
    <p:notesMasterId r:id="rId45"/>
  </p:notesMasterIdLst>
  <p:handoutMasterIdLst>
    <p:handoutMasterId r:id="rId46"/>
  </p:handoutMasterIdLst>
  <p:sldIdLst>
    <p:sldId id="286" r:id="rId3"/>
    <p:sldId id="257" r:id="rId4"/>
    <p:sldId id="264" r:id="rId5"/>
    <p:sldId id="287" r:id="rId6"/>
    <p:sldId id="288" r:id="rId7"/>
    <p:sldId id="261" r:id="rId8"/>
    <p:sldId id="266" r:id="rId9"/>
    <p:sldId id="291" r:id="rId10"/>
    <p:sldId id="290" r:id="rId11"/>
    <p:sldId id="258" r:id="rId12"/>
    <p:sldId id="268" r:id="rId13"/>
    <p:sldId id="260" r:id="rId14"/>
    <p:sldId id="269" r:id="rId15"/>
    <p:sldId id="289" r:id="rId16"/>
    <p:sldId id="276" r:id="rId17"/>
    <p:sldId id="277" r:id="rId18"/>
    <p:sldId id="273" r:id="rId19"/>
    <p:sldId id="263" r:id="rId20"/>
    <p:sldId id="274" r:id="rId21"/>
    <p:sldId id="279" r:id="rId22"/>
    <p:sldId id="280" r:id="rId23"/>
    <p:sldId id="308" r:id="rId24"/>
    <p:sldId id="281" r:id="rId25"/>
    <p:sldId id="305" r:id="rId26"/>
    <p:sldId id="293" r:id="rId27"/>
    <p:sldId id="292" r:id="rId28"/>
    <p:sldId id="294" r:id="rId29"/>
    <p:sldId id="295" r:id="rId30"/>
    <p:sldId id="296" r:id="rId31"/>
    <p:sldId id="297" r:id="rId32"/>
    <p:sldId id="298" r:id="rId33"/>
    <p:sldId id="299" r:id="rId34"/>
    <p:sldId id="309" r:id="rId35"/>
    <p:sldId id="304" r:id="rId36"/>
    <p:sldId id="284" r:id="rId37"/>
    <p:sldId id="285" r:id="rId38"/>
    <p:sldId id="307" r:id="rId39"/>
    <p:sldId id="300" r:id="rId40"/>
    <p:sldId id="301" r:id="rId41"/>
    <p:sldId id="302" r:id="rId42"/>
    <p:sldId id="306" r:id="rId43"/>
    <p:sldId id="30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שלי ברזנר" initials="שב" lastIdx="1" clrIdx="0">
    <p:extLst>
      <p:ext uri="{19B8F6BF-5375-455C-9EA6-DF929625EA0E}">
        <p15:presenceInfo xmlns:p15="http://schemas.microsoft.com/office/powerpoint/2012/main" userId="שלי ברזנר"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97" autoAdjust="0"/>
  </p:normalViewPr>
  <p:slideViewPr>
    <p:cSldViewPr snapToGrid="0">
      <p:cViewPr varScale="1">
        <p:scale>
          <a:sx n="79" d="100"/>
          <a:sy n="79" d="100"/>
        </p:scale>
        <p:origin x="850" y="77"/>
      </p:cViewPr>
      <p:guideLst/>
    </p:cSldViewPr>
  </p:slideViewPr>
  <p:outlineViewPr>
    <p:cViewPr>
      <p:scale>
        <a:sx n="33" d="100"/>
        <a:sy n="33" d="100"/>
      </p:scale>
      <p:origin x="0" y="-160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image" Target="../media/image150.png"/><Relationship Id="rId4" Type="http://schemas.openxmlformats.org/officeDocument/2006/relationships/image" Target="../media/image180.pn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7.svg"/><Relationship Id="rId1" Type="http://schemas.openxmlformats.org/officeDocument/2006/relationships/image" Target="../media/image18.png"/><Relationship Id="rId4" Type="http://schemas.openxmlformats.org/officeDocument/2006/relationships/image" Target="../media/image39.svg"/></Relationships>
</file>

<file path=ppt/diagrams/_rels/data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ata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7.svg"/><Relationship Id="rId1" Type="http://schemas.openxmlformats.org/officeDocument/2006/relationships/image" Target="../media/image18.png"/><Relationship Id="rId4" Type="http://schemas.openxmlformats.org/officeDocument/2006/relationships/image" Target="../media/image3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2B9095E-7957-4509-AAAF-134033DE6C7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75BC861-A3F5-4042-875C-142F9542777E}">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Mechanisms from molecular evolution have been adopted to the process of methylation</a:t>
          </a:r>
        </a:p>
      </dgm:t>
    </dgm:pt>
    <dgm:pt modelId="{23D60193-4BDB-41FE-93C8-CF274DA2FEA8}" type="parTrans" cxnId="{E45ADDF7-3965-4073-A450-988B90AAF5C4}">
      <dgm:prSet/>
      <dgm:spPr/>
      <dgm:t>
        <a:bodyPr/>
        <a:lstStyle/>
        <a:p>
          <a:endParaRPr lang="en-US"/>
        </a:p>
      </dgm:t>
    </dgm:pt>
    <dgm:pt modelId="{49D974AD-FF84-40ED-9929-720AAFBEF92B}" type="sibTrans" cxnId="{E45ADDF7-3965-4073-A450-988B90AAF5C4}">
      <dgm:prSet/>
      <dgm:spPr/>
      <dgm:t>
        <a:bodyPr/>
        <a:lstStyle/>
        <a:p>
          <a:endParaRPr lang="en-US"/>
        </a:p>
      </dgm:t>
    </dgm:pt>
    <dgm:pt modelId="{AEA0DD34-2E4A-4B5E-85F7-3292A01DFA9F}">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Specifically, the Universal PaceMaker (UPM) allows for rate variability as opposed to the constancy imposed by the molecular clock</a:t>
          </a:r>
        </a:p>
      </dgm:t>
    </dgm:pt>
    <dgm:pt modelId="{207612B9-46E3-4C63-BB3D-D78ADD50CDD4}" type="parTrans" cxnId="{62C57376-11DA-4E44-8498-C8A91C953284}">
      <dgm:prSet/>
      <dgm:spPr/>
      <dgm:t>
        <a:bodyPr/>
        <a:lstStyle/>
        <a:p>
          <a:endParaRPr lang="en-US"/>
        </a:p>
      </dgm:t>
    </dgm:pt>
    <dgm:pt modelId="{24BFFD06-D111-421E-A7B7-95C82DA012E4}" type="sibTrans" cxnId="{62C57376-11DA-4E44-8498-C8A91C953284}">
      <dgm:prSet/>
      <dgm:spPr/>
      <dgm:t>
        <a:bodyPr/>
        <a:lstStyle/>
        <a:p>
          <a:endParaRPr lang="en-US"/>
        </a:p>
      </dgm:t>
    </dgm:pt>
    <dgm:pt modelId="{5801C3DF-A4ED-43A8-AAE1-A8CBCDF3F984}">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In the UPM approach, we assume that all sites are changing linearly with an adjusted time, which is a non-linear function of the chronological time</a:t>
          </a:r>
        </a:p>
      </dgm:t>
    </dgm:pt>
    <dgm:pt modelId="{76972518-889C-4283-AFF9-F01ECC553421}" type="parTrans" cxnId="{F2013E29-7D09-4ED8-8501-1F9BB41592C5}">
      <dgm:prSet/>
      <dgm:spPr/>
      <dgm:t>
        <a:bodyPr/>
        <a:lstStyle/>
        <a:p>
          <a:endParaRPr lang="en-US"/>
        </a:p>
      </dgm:t>
    </dgm:pt>
    <dgm:pt modelId="{D68CF130-5B71-4AA3-AF80-07005DC3F824}" type="sibTrans" cxnId="{F2013E29-7D09-4ED8-8501-1F9BB41592C5}">
      <dgm:prSet/>
      <dgm:spPr/>
      <dgm:t>
        <a:bodyPr/>
        <a:lstStyle/>
        <a:p>
          <a:endParaRPr lang="en-US"/>
        </a:p>
      </dgm:t>
    </dgm:pt>
    <dgm:pt modelId="{C91E98EB-9511-45E1-BFE0-983A6D16391D}">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UPM framework models epigenetic aging better than the molecular clock- an observation strengthened by analysis of the algorithm’s classification of substantially larger inputs of individuals and methylation sites</a:t>
          </a:r>
        </a:p>
      </dgm:t>
    </dgm:pt>
    <dgm:pt modelId="{18B3D49E-E1BA-45EE-9BF1-27853D1A50A4}" type="parTrans" cxnId="{EC742798-B6AF-498D-A1A8-1CC66F7A41D0}">
      <dgm:prSet/>
      <dgm:spPr/>
      <dgm:t>
        <a:bodyPr/>
        <a:lstStyle/>
        <a:p>
          <a:endParaRPr lang="en-US"/>
        </a:p>
      </dgm:t>
    </dgm:pt>
    <dgm:pt modelId="{A3F82E66-274A-456D-A385-E3C8540A335C}" type="sibTrans" cxnId="{EC742798-B6AF-498D-A1A8-1CC66F7A41D0}">
      <dgm:prSet/>
      <dgm:spPr/>
      <dgm:t>
        <a:bodyPr/>
        <a:lstStyle/>
        <a:p>
          <a:endParaRPr lang="en-US"/>
        </a:p>
      </dgm:t>
    </dgm:pt>
    <dgm:pt modelId="{F40CC223-6F7A-457E-8E44-0394BF8FA0A3}">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UPM allows sites to accelerate and decelerate jointly, accounting for nonlinear trends in aging</a:t>
          </a:r>
        </a:p>
      </dgm:t>
    </dgm:pt>
    <dgm:pt modelId="{C2CA86DE-F3B4-45E2-8C04-C84AE5B1722D}" type="parTrans" cxnId="{AE6897B9-1FD7-4F36-91A4-DD12264095A1}">
      <dgm:prSet/>
      <dgm:spPr/>
      <dgm:t>
        <a:bodyPr/>
        <a:lstStyle/>
        <a:p>
          <a:endParaRPr lang="en-US"/>
        </a:p>
      </dgm:t>
    </dgm:pt>
    <dgm:pt modelId="{11DDB367-4029-48BA-9DFE-54F52FDAAAC4}" type="sibTrans" cxnId="{AE6897B9-1FD7-4F36-91A4-DD12264095A1}">
      <dgm:prSet/>
      <dgm:spPr/>
      <dgm:t>
        <a:bodyPr/>
        <a:lstStyle/>
        <a:p>
          <a:endParaRPr lang="en-US"/>
        </a:p>
      </dgm:t>
    </dgm:pt>
    <dgm:pt modelId="{E229E901-3EC5-4A3F-8CA8-E895EB9E084E}" type="pres">
      <dgm:prSet presAssocID="{C2B9095E-7957-4509-AAAF-134033DE6C75}" presName="linear" presStyleCnt="0">
        <dgm:presLayoutVars>
          <dgm:animLvl val="lvl"/>
          <dgm:resizeHandles val="exact"/>
        </dgm:presLayoutVars>
      </dgm:prSet>
      <dgm:spPr/>
    </dgm:pt>
    <dgm:pt modelId="{D201B9B4-39C9-4582-B20D-92E100AA1C04}" type="pres">
      <dgm:prSet presAssocID="{D75BC861-A3F5-4042-875C-142F9542777E}" presName="parentText" presStyleLbl="node1" presStyleIdx="0" presStyleCnt="5">
        <dgm:presLayoutVars>
          <dgm:chMax val="0"/>
          <dgm:bulletEnabled val="1"/>
        </dgm:presLayoutVars>
      </dgm:prSet>
      <dgm:spPr/>
    </dgm:pt>
    <dgm:pt modelId="{ACBE8883-FE59-44D8-BEEB-533E34E0879C}" type="pres">
      <dgm:prSet presAssocID="{49D974AD-FF84-40ED-9929-720AAFBEF92B}" presName="spacer" presStyleCnt="0"/>
      <dgm:spPr/>
    </dgm:pt>
    <dgm:pt modelId="{13E8E857-D934-450C-B88A-FDFB61AF1EF3}" type="pres">
      <dgm:prSet presAssocID="{AEA0DD34-2E4A-4B5E-85F7-3292A01DFA9F}" presName="parentText" presStyleLbl="node1" presStyleIdx="1" presStyleCnt="5">
        <dgm:presLayoutVars>
          <dgm:chMax val="0"/>
          <dgm:bulletEnabled val="1"/>
        </dgm:presLayoutVars>
      </dgm:prSet>
      <dgm:spPr/>
    </dgm:pt>
    <dgm:pt modelId="{EE78FAF4-F65C-4D38-9ECA-1472385D57C3}" type="pres">
      <dgm:prSet presAssocID="{24BFFD06-D111-421E-A7B7-95C82DA012E4}" presName="spacer" presStyleCnt="0"/>
      <dgm:spPr/>
    </dgm:pt>
    <dgm:pt modelId="{87F2C306-908D-4E0D-BA55-C1F7130C64D2}" type="pres">
      <dgm:prSet presAssocID="{5801C3DF-A4ED-43A8-AAE1-A8CBCDF3F984}" presName="parentText" presStyleLbl="node1" presStyleIdx="2" presStyleCnt="5">
        <dgm:presLayoutVars>
          <dgm:chMax val="0"/>
          <dgm:bulletEnabled val="1"/>
        </dgm:presLayoutVars>
      </dgm:prSet>
      <dgm:spPr/>
    </dgm:pt>
    <dgm:pt modelId="{EB662F3D-98DE-4674-A400-5A94276A66B7}" type="pres">
      <dgm:prSet presAssocID="{D68CF130-5B71-4AA3-AF80-07005DC3F824}" presName="spacer" presStyleCnt="0"/>
      <dgm:spPr/>
    </dgm:pt>
    <dgm:pt modelId="{4DB57105-4FA2-444C-9F41-038DBCA8EC2D}" type="pres">
      <dgm:prSet presAssocID="{C91E98EB-9511-45E1-BFE0-983A6D16391D}" presName="parentText" presStyleLbl="node1" presStyleIdx="3" presStyleCnt="5">
        <dgm:presLayoutVars>
          <dgm:chMax val="0"/>
          <dgm:bulletEnabled val="1"/>
        </dgm:presLayoutVars>
      </dgm:prSet>
      <dgm:spPr/>
    </dgm:pt>
    <dgm:pt modelId="{643EBCDF-8D5D-49F7-9910-14BB92295601}" type="pres">
      <dgm:prSet presAssocID="{A3F82E66-274A-456D-A385-E3C8540A335C}" presName="spacer" presStyleCnt="0"/>
      <dgm:spPr/>
    </dgm:pt>
    <dgm:pt modelId="{E21402E9-D4A5-45B5-BCA6-BCDFEF9F7C1E}" type="pres">
      <dgm:prSet presAssocID="{F40CC223-6F7A-457E-8E44-0394BF8FA0A3}" presName="parentText" presStyleLbl="node1" presStyleIdx="4" presStyleCnt="5">
        <dgm:presLayoutVars>
          <dgm:chMax val="0"/>
          <dgm:bulletEnabled val="1"/>
        </dgm:presLayoutVars>
      </dgm:prSet>
      <dgm:spPr/>
    </dgm:pt>
  </dgm:ptLst>
  <dgm:cxnLst>
    <dgm:cxn modelId="{F2013E29-7D09-4ED8-8501-1F9BB41592C5}" srcId="{C2B9095E-7957-4509-AAAF-134033DE6C75}" destId="{5801C3DF-A4ED-43A8-AAE1-A8CBCDF3F984}" srcOrd="2" destOrd="0" parTransId="{76972518-889C-4283-AFF9-F01ECC553421}" sibTransId="{D68CF130-5B71-4AA3-AF80-07005DC3F824}"/>
    <dgm:cxn modelId="{8A15C56D-0662-4B40-8569-3B7B67D0C00B}" type="presOf" srcId="{C91E98EB-9511-45E1-BFE0-983A6D16391D}" destId="{4DB57105-4FA2-444C-9F41-038DBCA8EC2D}" srcOrd="0" destOrd="0" presId="urn:microsoft.com/office/officeart/2005/8/layout/vList2"/>
    <dgm:cxn modelId="{32F20B6E-1C12-4098-8338-151F9724A449}" type="presOf" srcId="{F40CC223-6F7A-457E-8E44-0394BF8FA0A3}" destId="{E21402E9-D4A5-45B5-BCA6-BCDFEF9F7C1E}" srcOrd="0" destOrd="0" presId="urn:microsoft.com/office/officeart/2005/8/layout/vList2"/>
    <dgm:cxn modelId="{62C57376-11DA-4E44-8498-C8A91C953284}" srcId="{C2B9095E-7957-4509-AAAF-134033DE6C75}" destId="{AEA0DD34-2E4A-4B5E-85F7-3292A01DFA9F}" srcOrd="1" destOrd="0" parTransId="{207612B9-46E3-4C63-BB3D-D78ADD50CDD4}" sibTransId="{24BFFD06-D111-421E-A7B7-95C82DA012E4}"/>
    <dgm:cxn modelId="{29C2A57A-EAC8-48B5-B7E6-4553FEFCCFE1}" type="presOf" srcId="{D75BC861-A3F5-4042-875C-142F9542777E}" destId="{D201B9B4-39C9-4582-B20D-92E100AA1C04}" srcOrd="0" destOrd="0" presId="urn:microsoft.com/office/officeart/2005/8/layout/vList2"/>
    <dgm:cxn modelId="{EC742798-B6AF-498D-A1A8-1CC66F7A41D0}" srcId="{C2B9095E-7957-4509-AAAF-134033DE6C75}" destId="{C91E98EB-9511-45E1-BFE0-983A6D16391D}" srcOrd="3" destOrd="0" parTransId="{18B3D49E-E1BA-45EE-9BF1-27853D1A50A4}" sibTransId="{A3F82E66-274A-456D-A385-E3C8540A335C}"/>
    <dgm:cxn modelId="{AE6897B9-1FD7-4F36-91A4-DD12264095A1}" srcId="{C2B9095E-7957-4509-AAAF-134033DE6C75}" destId="{F40CC223-6F7A-457E-8E44-0394BF8FA0A3}" srcOrd="4" destOrd="0" parTransId="{C2CA86DE-F3B4-45E2-8C04-C84AE5B1722D}" sibTransId="{11DDB367-4029-48BA-9DFE-54F52FDAAAC4}"/>
    <dgm:cxn modelId="{63FCC3C2-EBC4-4CB4-903A-A2CD8A89E39E}" type="presOf" srcId="{AEA0DD34-2E4A-4B5E-85F7-3292A01DFA9F}" destId="{13E8E857-D934-450C-B88A-FDFB61AF1EF3}" srcOrd="0" destOrd="0" presId="urn:microsoft.com/office/officeart/2005/8/layout/vList2"/>
    <dgm:cxn modelId="{DCBC73C3-B75C-4AC4-B62A-B64501FC2CB9}" type="presOf" srcId="{C2B9095E-7957-4509-AAAF-134033DE6C75}" destId="{E229E901-3EC5-4A3F-8CA8-E895EB9E084E}" srcOrd="0" destOrd="0" presId="urn:microsoft.com/office/officeart/2005/8/layout/vList2"/>
    <dgm:cxn modelId="{F7AAD0CD-BBB7-4FB2-99CB-17057843C857}" type="presOf" srcId="{5801C3DF-A4ED-43A8-AAE1-A8CBCDF3F984}" destId="{87F2C306-908D-4E0D-BA55-C1F7130C64D2}" srcOrd="0" destOrd="0" presId="urn:microsoft.com/office/officeart/2005/8/layout/vList2"/>
    <dgm:cxn modelId="{E45ADDF7-3965-4073-A450-988B90AAF5C4}" srcId="{C2B9095E-7957-4509-AAAF-134033DE6C75}" destId="{D75BC861-A3F5-4042-875C-142F9542777E}" srcOrd="0" destOrd="0" parTransId="{23D60193-4BDB-41FE-93C8-CF274DA2FEA8}" sibTransId="{49D974AD-FF84-40ED-9929-720AAFBEF92B}"/>
    <dgm:cxn modelId="{D21CC742-D010-4947-8915-320B6E894BB0}" type="presParOf" srcId="{E229E901-3EC5-4A3F-8CA8-E895EB9E084E}" destId="{D201B9B4-39C9-4582-B20D-92E100AA1C04}" srcOrd="0" destOrd="0" presId="urn:microsoft.com/office/officeart/2005/8/layout/vList2"/>
    <dgm:cxn modelId="{9624C016-1963-4A49-9D19-185E9B340A35}" type="presParOf" srcId="{E229E901-3EC5-4A3F-8CA8-E895EB9E084E}" destId="{ACBE8883-FE59-44D8-BEEB-533E34E0879C}" srcOrd="1" destOrd="0" presId="urn:microsoft.com/office/officeart/2005/8/layout/vList2"/>
    <dgm:cxn modelId="{AE659B33-C0EE-4A9D-8261-C232DA132CDA}" type="presParOf" srcId="{E229E901-3EC5-4A3F-8CA8-E895EB9E084E}" destId="{13E8E857-D934-450C-B88A-FDFB61AF1EF3}" srcOrd="2" destOrd="0" presId="urn:microsoft.com/office/officeart/2005/8/layout/vList2"/>
    <dgm:cxn modelId="{B7E6CEDB-4938-4C04-BD2A-C8BBC4D19F34}" type="presParOf" srcId="{E229E901-3EC5-4A3F-8CA8-E895EB9E084E}" destId="{EE78FAF4-F65C-4D38-9ECA-1472385D57C3}" srcOrd="3" destOrd="0" presId="urn:microsoft.com/office/officeart/2005/8/layout/vList2"/>
    <dgm:cxn modelId="{884F2FD0-09B3-4AF5-8220-11FBF7EC9FE0}" type="presParOf" srcId="{E229E901-3EC5-4A3F-8CA8-E895EB9E084E}" destId="{87F2C306-908D-4E0D-BA55-C1F7130C64D2}" srcOrd="4" destOrd="0" presId="urn:microsoft.com/office/officeart/2005/8/layout/vList2"/>
    <dgm:cxn modelId="{39774E6A-988E-4686-B98E-7A47CECCE08B}" type="presParOf" srcId="{E229E901-3EC5-4A3F-8CA8-E895EB9E084E}" destId="{EB662F3D-98DE-4674-A400-5A94276A66B7}" srcOrd="5" destOrd="0" presId="urn:microsoft.com/office/officeart/2005/8/layout/vList2"/>
    <dgm:cxn modelId="{DBF0A446-B66B-4F39-88BD-2DF9D9221499}" type="presParOf" srcId="{E229E901-3EC5-4A3F-8CA8-E895EB9E084E}" destId="{4DB57105-4FA2-444C-9F41-038DBCA8EC2D}" srcOrd="6" destOrd="0" presId="urn:microsoft.com/office/officeart/2005/8/layout/vList2"/>
    <dgm:cxn modelId="{894BF9F2-43C3-45AA-A9AF-3346F949BFCB}" type="presParOf" srcId="{E229E901-3EC5-4A3F-8CA8-E895EB9E084E}" destId="{643EBCDF-8D5D-49F7-9910-14BB92295601}" srcOrd="7" destOrd="0" presId="urn:microsoft.com/office/officeart/2005/8/layout/vList2"/>
    <dgm:cxn modelId="{18A7A51D-DA96-4B87-9D53-0C84B8419EA1}" type="presParOf" srcId="{E229E901-3EC5-4A3F-8CA8-E895EB9E084E}" destId="{E21402E9-D4A5-45B5-BCA6-BCDFEF9F7C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25B90C-CF07-4F3B-A414-60608B6EC2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538B482-A316-48FD-96D6-355F4C241EC5}">
      <dgm:prSet/>
      <dgm:spPr/>
      <dgm:t>
        <a:bodyPr/>
        <a:lstStyle/>
        <a:p>
          <a:r>
            <a:rPr lang="en-US"/>
            <a:t>The Epigenetic PaceMaker system developed by S. Snir uses the universal pacemaker (UPM) of genome evolution to allow for rate variability as opposed to the constancy imposed by the MC concept</a:t>
          </a:r>
        </a:p>
      </dgm:t>
    </dgm:pt>
    <dgm:pt modelId="{13B7FE85-9F46-4D28-AD00-C1B902247A6E}" type="parTrans" cxnId="{670295C5-0437-4192-B433-4ACCC5EB54A4}">
      <dgm:prSet/>
      <dgm:spPr/>
      <dgm:t>
        <a:bodyPr/>
        <a:lstStyle/>
        <a:p>
          <a:endParaRPr lang="en-US"/>
        </a:p>
      </dgm:t>
    </dgm:pt>
    <dgm:pt modelId="{D23C9892-6C90-432F-8220-E942A97A0F31}" type="sibTrans" cxnId="{670295C5-0437-4192-B433-4ACCC5EB54A4}">
      <dgm:prSet/>
      <dgm:spPr/>
      <dgm:t>
        <a:bodyPr/>
        <a:lstStyle/>
        <a:p>
          <a:endParaRPr lang="en-US"/>
        </a:p>
      </dgm:t>
    </dgm:pt>
    <dgm:pt modelId="{1655CD15-1C64-41B5-AC35-081FC1FAE5B3}">
      <dgm:prSet/>
      <dgm:spPr/>
      <dgm:t>
        <a:bodyPr/>
        <a:lstStyle/>
        <a:p>
          <a:r>
            <a:rPr lang="en-US"/>
            <a:t>EPM replaces genes with CpG sites and interpret UPM rate increases as accelerated aging, thus the UPM framework becomes an appealing paradigm to study age related changes in DNA methylation</a:t>
          </a:r>
        </a:p>
      </dgm:t>
    </dgm:pt>
    <dgm:pt modelId="{7CACAD10-1A24-4EB4-A88A-307318EE9BB2}" type="parTrans" cxnId="{61429228-58F2-4940-BD60-207E0DC3AB5E}">
      <dgm:prSet/>
      <dgm:spPr/>
      <dgm:t>
        <a:bodyPr/>
        <a:lstStyle/>
        <a:p>
          <a:endParaRPr lang="en-US"/>
        </a:p>
      </dgm:t>
    </dgm:pt>
    <dgm:pt modelId="{2DC7D924-3D04-4ECA-8A7A-F012058BD32A}" type="sibTrans" cxnId="{61429228-58F2-4940-BD60-207E0DC3AB5E}">
      <dgm:prSet/>
      <dgm:spPr/>
      <dgm:t>
        <a:bodyPr/>
        <a:lstStyle/>
        <a:p>
          <a:endParaRPr lang="en-US"/>
        </a:p>
      </dgm:t>
    </dgm:pt>
    <dgm:pt modelId="{8EACCED5-E65F-4076-97EC-931D24682EA1}" type="pres">
      <dgm:prSet presAssocID="{2025B90C-CF07-4F3B-A414-60608B6EC217}" presName="linear" presStyleCnt="0">
        <dgm:presLayoutVars>
          <dgm:animLvl val="lvl"/>
          <dgm:resizeHandles val="exact"/>
        </dgm:presLayoutVars>
      </dgm:prSet>
      <dgm:spPr/>
    </dgm:pt>
    <dgm:pt modelId="{703C02FA-41F2-4EB9-827E-077F2ED6EBA7}" type="pres">
      <dgm:prSet presAssocID="{D538B482-A316-48FD-96D6-355F4C241EC5}" presName="parentText" presStyleLbl="node1" presStyleIdx="0" presStyleCnt="2">
        <dgm:presLayoutVars>
          <dgm:chMax val="0"/>
          <dgm:bulletEnabled val="1"/>
        </dgm:presLayoutVars>
      </dgm:prSet>
      <dgm:spPr/>
    </dgm:pt>
    <dgm:pt modelId="{7706DB54-8304-4CF2-AA27-60516D941EFC}" type="pres">
      <dgm:prSet presAssocID="{D23C9892-6C90-432F-8220-E942A97A0F31}" presName="spacer" presStyleCnt="0"/>
      <dgm:spPr/>
    </dgm:pt>
    <dgm:pt modelId="{87918A28-B9A5-48AA-8613-94870B930AA3}" type="pres">
      <dgm:prSet presAssocID="{1655CD15-1C64-41B5-AC35-081FC1FAE5B3}" presName="parentText" presStyleLbl="node1" presStyleIdx="1" presStyleCnt="2">
        <dgm:presLayoutVars>
          <dgm:chMax val="0"/>
          <dgm:bulletEnabled val="1"/>
        </dgm:presLayoutVars>
      </dgm:prSet>
      <dgm:spPr/>
    </dgm:pt>
  </dgm:ptLst>
  <dgm:cxnLst>
    <dgm:cxn modelId="{61429228-58F2-4940-BD60-207E0DC3AB5E}" srcId="{2025B90C-CF07-4F3B-A414-60608B6EC217}" destId="{1655CD15-1C64-41B5-AC35-081FC1FAE5B3}" srcOrd="1" destOrd="0" parTransId="{7CACAD10-1A24-4EB4-A88A-307318EE9BB2}" sibTransId="{2DC7D924-3D04-4ECA-8A7A-F012058BD32A}"/>
    <dgm:cxn modelId="{DDB36665-9178-4888-BA7B-00D6B1B04D4A}" type="presOf" srcId="{D538B482-A316-48FD-96D6-355F4C241EC5}" destId="{703C02FA-41F2-4EB9-827E-077F2ED6EBA7}" srcOrd="0" destOrd="0" presId="urn:microsoft.com/office/officeart/2005/8/layout/vList2"/>
    <dgm:cxn modelId="{7F748E72-1762-469C-844E-7EBB59E8DD72}" type="presOf" srcId="{1655CD15-1C64-41B5-AC35-081FC1FAE5B3}" destId="{87918A28-B9A5-48AA-8613-94870B930AA3}" srcOrd="0" destOrd="0" presId="urn:microsoft.com/office/officeart/2005/8/layout/vList2"/>
    <dgm:cxn modelId="{CF2C80C4-CAD9-451E-A396-4E9E23A834CE}" type="presOf" srcId="{2025B90C-CF07-4F3B-A414-60608B6EC217}" destId="{8EACCED5-E65F-4076-97EC-931D24682EA1}" srcOrd="0" destOrd="0" presId="urn:microsoft.com/office/officeart/2005/8/layout/vList2"/>
    <dgm:cxn modelId="{670295C5-0437-4192-B433-4ACCC5EB54A4}" srcId="{2025B90C-CF07-4F3B-A414-60608B6EC217}" destId="{D538B482-A316-48FD-96D6-355F4C241EC5}" srcOrd="0" destOrd="0" parTransId="{13B7FE85-9F46-4D28-AD00-C1B902247A6E}" sibTransId="{D23C9892-6C90-432F-8220-E942A97A0F31}"/>
    <dgm:cxn modelId="{96963262-6A7E-4E0D-ADD5-37B196CF572F}" type="presParOf" srcId="{8EACCED5-E65F-4076-97EC-931D24682EA1}" destId="{703C02FA-41F2-4EB9-827E-077F2ED6EBA7}" srcOrd="0" destOrd="0" presId="urn:microsoft.com/office/officeart/2005/8/layout/vList2"/>
    <dgm:cxn modelId="{1CF43406-37E6-4712-93A7-90C9D9954075}" type="presParOf" srcId="{8EACCED5-E65F-4076-97EC-931D24682EA1}" destId="{7706DB54-8304-4CF2-AA27-60516D941EFC}" srcOrd="1" destOrd="0" presId="urn:microsoft.com/office/officeart/2005/8/layout/vList2"/>
    <dgm:cxn modelId="{89B6C2EF-1411-4979-98C7-F20FC9EFE04B}" type="presParOf" srcId="{8EACCED5-E65F-4076-97EC-931D24682EA1}" destId="{87918A28-B9A5-48AA-8613-94870B930AA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00D2A2-0872-4F61-886F-A088757F22F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C0F5AA15-D0DD-4125-B7E3-1F28EAC67A6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Find the second set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𝑗</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by the equation using parameters calculated in Stage 1</a:t>
              </a:r>
            </a:p>
          </dgm:t>
        </dgm:pt>
      </mc:Choice>
      <mc:Fallback xmlns="">
        <dgm:pt modelId="{C0F5AA15-D0DD-4125-B7E3-1F28EAC67A6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Find the second set (</a:t>
              </a:r>
              <a:r>
                <a:rPr lang="en-US" b="0" i="0" dirty="0">
                  <a:latin typeface="Cambria Math" panose="02040503050406030204" pitchFamily="18" charset="0"/>
                </a:rPr>
                <a:t>𝑡_𝑗</a:t>
              </a:r>
              <a:r>
                <a:rPr lang="en-US" dirty="0">
                  <a:latin typeface="Open Sans" panose="020B0606030504020204" pitchFamily="34" charset="0"/>
                  <a:ea typeface="Open Sans" panose="020B0606030504020204" pitchFamily="34" charset="0"/>
                  <a:cs typeface="Open Sans" panose="020B0606030504020204" pitchFamily="34" charset="0"/>
                </a:rPr>
                <a:t>) by the equation using parameters calculated in Stage 1</a:t>
              </a:r>
            </a:p>
          </dgm:t>
        </dgm:pt>
      </mc:Fallback>
    </mc:AlternateContent>
    <dgm:pt modelId="{81E1E789-7D1A-41EF-9192-AA821ED42B7C}" type="parTrans" cxnId="{D80DD647-46CA-4F00-A80A-98405916D7D3}">
      <dgm:prSet/>
      <dgm:spPr/>
      <dgm:t>
        <a:bodyPr/>
        <a:lstStyle/>
        <a:p>
          <a:endParaRPr lang="en-US"/>
        </a:p>
      </dgm:t>
    </dgm:pt>
    <dgm:pt modelId="{2B79D467-3C74-4CEF-A6B6-5D8EEE3D7406}" type="sibTrans" cxnId="{D80DD647-46CA-4F00-A80A-98405916D7D3}">
      <dgm:prSet/>
      <dgm:spPr/>
      <dgm:t>
        <a:bodyPr/>
        <a:lstStyle/>
        <a:p>
          <a:endParaRPr lang="en-US"/>
        </a:p>
      </dgm:t>
    </dgm:pt>
    <dgm:pt modelId="{97FD94FF-8DF0-4CFE-9E9F-B01A2A5A959D}">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RSS0 using the variable and variants from previous iteration. </a:t>
          </a:r>
        </a:p>
      </dgm:t>
    </dgm:pt>
    <dgm:pt modelId="{B6B96B9E-5828-4AAA-A3B4-1F6D1F18F673}" type="parTrans" cxnId="{DB7B71C2-FD7C-4C78-8479-8BC734109077}">
      <dgm:prSet/>
      <dgm:spPr/>
      <dgm:t>
        <a:bodyPr/>
        <a:lstStyle/>
        <a:p>
          <a:endParaRPr lang="en-US"/>
        </a:p>
      </dgm:t>
    </dgm:pt>
    <dgm:pt modelId="{2432B3C4-2858-46A2-B394-16998C54AF66}" type="sibTrans" cxnId="{DB7B71C2-FD7C-4C78-8479-8BC734109077}">
      <dgm:prSet/>
      <dgm:spPr/>
      <dgm:t>
        <a:bodyPr/>
        <a:lstStyle/>
        <a:p>
          <a:endParaRPr lang="en-US"/>
        </a:p>
      </dgm:t>
    </dgm:pt>
    <dgm:pt modelId="{554ADD83-BC12-4ED1-AC9D-223170574410}">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RSS1 using the variable and variants from current iteration.</a:t>
          </a:r>
        </a:p>
      </dgm:t>
    </dgm:pt>
    <dgm:pt modelId="{0D74992F-1373-44D5-8F98-FF0770859F13}" type="parTrans" cxnId="{25FF1565-1066-4611-8423-EAFF8A63078B}">
      <dgm:prSet/>
      <dgm:spPr/>
      <dgm:t>
        <a:bodyPr/>
        <a:lstStyle/>
        <a:p>
          <a:endParaRPr lang="en-US"/>
        </a:p>
      </dgm:t>
    </dgm:pt>
    <dgm:pt modelId="{7F68145C-9C46-451E-9283-BE94DC2153AC}" type="sibTrans" cxnId="{25FF1565-1066-4611-8423-EAFF8A63078B}">
      <dgm:prSet/>
      <dgm:spPr/>
      <dgm:t>
        <a:bodyPr/>
        <a:lstStyle/>
        <a:p>
          <a:endParaRPr lang="en-US"/>
        </a:p>
      </dgm:t>
    </dgm:pt>
    <mc:AlternateContent xmlns:mc="http://schemas.openxmlformats.org/markup-compatibility/2006" xmlns:a14="http://schemas.microsoft.com/office/drawing/2010/main">
      <mc:Choice Requires="a14">
        <dgm:pt modelId="{448CB97B-D401-457D-B78D-2A9AF53B611F}">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If (</a:t>
              </a:r>
              <a14:m>
                <m:oMath xmlns:m="http://schemas.openxmlformats.org/officeDocument/2006/math">
                  <m:r>
                    <a:rPr lang="en-US" i="1" dirty="0" smtClean="0">
                      <a:latin typeface="Cambria Math" panose="02040503050406030204" pitchFamily="18" charset="0"/>
                    </a:rPr>
                    <m:t>𝑅𝑆𝑆</m:t>
                  </m:r>
                  <m:r>
                    <a:rPr lang="en-US" i="1" dirty="0" smtClean="0">
                      <a:latin typeface="Cambria Math" panose="02040503050406030204" pitchFamily="18" charset="0"/>
                    </a:rPr>
                    <m:t>1 – </m:t>
                  </m:r>
                  <m:r>
                    <a:rPr lang="en-US" i="1" dirty="0" smtClean="0">
                      <a:latin typeface="Cambria Math" panose="02040503050406030204" pitchFamily="18" charset="0"/>
                    </a:rPr>
                    <m:t>𝑅𝑆𝑆</m:t>
                  </m:r>
                  <m:r>
                    <a:rPr lang="en-US" i="1" dirty="0" smtClean="0">
                      <a:latin typeface="Cambria Math" panose="02040503050406030204" pitchFamily="18" charset="0"/>
                    </a:rPr>
                    <m:t>0 &gt; </m:t>
                  </m:r>
                  <m:r>
                    <a:rPr lang="en-US" i="1" dirty="0" smtClean="0">
                      <a:latin typeface="Cambria Math" panose="02040503050406030204" pitchFamily="18" charset="0"/>
                    </a:rPr>
                    <m:t>𝛿</m:t>
                  </m:r>
                  <m:r>
                    <a:rPr lang="en-US" i="1" dirty="0" smtClean="0">
                      <a:latin typeface="Cambria Math" panose="02040503050406030204" pitchFamily="18" charset="0"/>
                    </a:rPr>
                    <m:t> </m:t>
                  </m:r>
                </m:oMath>
              </a14:m>
              <a:r>
                <a:rPr lang="en-US" dirty="0">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 &lt; </m:t>
                  </m:r>
                  <m:r>
                    <a:rPr lang="en-US" i="1" dirty="0" smtClean="0">
                      <a:latin typeface="Cambria Math" panose="02040503050406030204" pitchFamily="18" charset="0"/>
                    </a:rPr>
                    <m:t>𝑛</m:t>
                  </m:r>
                </m:oMath>
              </a14:m>
              <a:r>
                <a:rPr lang="en-US" dirty="0">
                  <a:latin typeface="Open Sans" panose="020B0606030504020204" pitchFamily="34" charset="0"/>
                  <a:ea typeface="Open Sans" panose="020B0606030504020204" pitchFamily="34" charset="0"/>
                  <a:cs typeface="Open Sans" panose="020B0606030504020204" pitchFamily="34" charset="0"/>
                </a:rPr>
                <a:t>) =&gt; return to stage 1 and perform another iteration. (</a:t>
              </a:r>
              <a14:m>
                <m:oMath xmlns:m="http://schemas.openxmlformats.org/officeDocument/2006/math">
                  <m:r>
                    <a:rPr lang="en-US" i="1" dirty="0" smtClean="0">
                      <a:latin typeface="Cambria Math" panose="02040503050406030204" pitchFamily="18" charset="0"/>
                    </a:rPr>
                    <m:t>𝑚</m:t>
                  </m:r>
                </m:oMath>
              </a14:m>
              <a:r>
                <a:rPr lang="en-US" dirty="0">
                  <a:latin typeface="Open Sans" panose="020B0606030504020204" pitchFamily="34" charset="0"/>
                  <a:ea typeface="Open Sans" panose="020B0606030504020204" pitchFamily="34" charset="0"/>
                  <a:cs typeface="Open Sans" panose="020B0606030504020204" pitchFamily="34" charset="0"/>
                </a:rPr>
                <a:t> represents the number of iterations).</a:t>
              </a:r>
            </a:p>
          </dgm:t>
        </dgm:pt>
      </mc:Choice>
      <mc:Fallback xmlns="">
        <dgm:pt modelId="{448CB97B-D401-457D-B78D-2A9AF53B611F}">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If (</a:t>
              </a:r>
              <a:r>
                <a:rPr lang="en-US" i="0" dirty="0">
                  <a:latin typeface="Cambria Math" panose="02040503050406030204" pitchFamily="18" charset="0"/>
                </a:rPr>
                <a:t>𝑅𝑆𝑆1 – 𝑅𝑆𝑆0 &gt; 𝛿 </a:t>
              </a:r>
              <a:r>
                <a:rPr lang="en-US" dirty="0">
                  <a:latin typeface="Open Sans" panose="020B0606030504020204" pitchFamily="34" charset="0"/>
                  <a:ea typeface="Open Sans" panose="020B0606030504020204" pitchFamily="34" charset="0"/>
                  <a:cs typeface="Open Sans" panose="020B0606030504020204" pitchFamily="34" charset="0"/>
                </a:rPr>
                <a:t>AND </a:t>
              </a:r>
              <a:r>
                <a:rPr lang="en-US" i="0" dirty="0">
                  <a:latin typeface="Cambria Math" panose="02040503050406030204" pitchFamily="18" charset="0"/>
                </a:rPr>
                <a:t>𝑚 &lt; 𝑛</a:t>
              </a:r>
              <a:r>
                <a:rPr lang="en-US" dirty="0">
                  <a:latin typeface="Open Sans" panose="020B0606030504020204" pitchFamily="34" charset="0"/>
                  <a:ea typeface="Open Sans" panose="020B0606030504020204" pitchFamily="34" charset="0"/>
                  <a:cs typeface="Open Sans" panose="020B0606030504020204" pitchFamily="34" charset="0"/>
                </a:rPr>
                <a:t>) =&gt; return to stage 1 and perform another iteration. (</a:t>
              </a:r>
              <a:r>
                <a:rPr lang="en-US" i="0" dirty="0">
                  <a:latin typeface="Cambria Math" panose="02040503050406030204" pitchFamily="18" charset="0"/>
                </a:rPr>
                <a:t>𝑚</a:t>
              </a:r>
              <a:r>
                <a:rPr lang="en-US" dirty="0">
                  <a:latin typeface="Open Sans" panose="020B0606030504020204" pitchFamily="34" charset="0"/>
                  <a:ea typeface="Open Sans" panose="020B0606030504020204" pitchFamily="34" charset="0"/>
                  <a:cs typeface="Open Sans" panose="020B0606030504020204" pitchFamily="34" charset="0"/>
                </a:rPr>
                <a:t> represents the number of iterations).</a:t>
              </a:r>
            </a:p>
          </dgm:t>
        </dgm:pt>
      </mc:Fallback>
    </mc:AlternateContent>
    <dgm:pt modelId="{1F40CB1D-A8DD-49E7-B8D8-C8C25BBA3B45}" type="parTrans" cxnId="{916C0563-C805-426A-BF15-D3CB75B0C3AA}">
      <dgm:prSet/>
      <dgm:spPr/>
      <dgm:t>
        <a:bodyPr/>
        <a:lstStyle/>
        <a:p>
          <a:endParaRPr lang="en-US"/>
        </a:p>
      </dgm:t>
    </dgm:pt>
    <dgm:pt modelId="{CA66D4FE-7520-4166-B04A-24B38696E740}" type="sibTrans" cxnId="{916C0563-C805-426A-BF15-D3CB75B0C3AA}">
      <dgm:prSet/>
      <dgm:spPr/>
      <dgm:t>
        <a:bodyPr/>
        <a:lstStyle/>
        <a:p>
          <a:endParaRPr lang="en-US"/>
        </a:p>
      </dgm:t>
    </dgm:pt>
    <mc:AlternateContent xmlns:mc="http://schemas.openxmlformats.org/markup-compatibility/2006" xmlns:a14="http://schemas.microsoft.com/office/drawing/2010/main">
      <mc:Choice Requires="a14">
        <dgm:pt modelId="{22888A02-66FB-4F88-AAC4-D176213924DE}">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Input : </a:t>
              </a:r>
              <a14:m>
                <m:oMath xmlns:m="http://schemas.openxmlformats.org/officeDocument/2006/math">
                  <m:sSub>
                    <m:sSubPr>
                      <m:ctrlPr>
                        <a:rPr lang="en-IL" i="1" smtClean="0">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𝑡</m:t>
                      </m:r>
                    </m:e>
                    <m:sub>
                      <m:r>
                        <a:rPr lang="en-US" i="1">
                          <a:latin typeface="Cambria Math" panose="02040503050406030204" pitchFamily="18" charset="0"/>
                          <a:ea typeface="Times New Roman" panose="02020603050405020304" pitchFamily="18" charset="0"/>
                          <a:cs typeface="Arial" panose="020B0604020202020204" pitchFamily="34" charset="0"/>
                        </a:rPr>
                        <m:t>𝑗</m:t>
                      </m:r>
                    </m:sub>
                  </m:sSub>
                  <m:r>
                    <a:rPr lang="en-US" i="1">
                      <a:latin typeface="Cambria Math" panose="02040503050406030204" pitchFamily="18" charset="0"/>
                      <a:ea typeface="Times New Roman" panose="02020603050405020304" pitchFamily="18" charset="0"/>
                      <a:cs typeface="Arial" panose="020B0604020202020204" pitchFamily="34" charset="0"/>
                    </a:rPr>
                    <m:t> </m:t>
                  </m:r>
                  <m:r>
                    <a:rPr lang="en-US" b="0" i="1"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i="1">
                          <a:latin typeface="Cambria Math" panose="02040503050406030204" pitchFamily="18" charset="0"/>
                        </a:rPr>
                      </m:ctrlPr>
                    </m:accPr>
                    <m:e>
                      <m:r>
                        <a:rPr lang="en-US" i="1" smtClean="0">
                          <a:latin typeface="Cambria Math" panose="02040503050406030204" pitchFamily="18" charset="0"/>
                          <a:ea typeface="Calibri" panose="020F0502020204030204" pitchFamily="34" charset="0"/>
                          <a:cs typeface="Arial" panose="020B0604020202020204" pitchFamily="34" charset="0"/>
                        </a:rPr>
                        <m:t>𝑆</m:t>
                      </m:r>
                    </m:e>
                  </m:acc>
                  <m:r>
                    <m:rPr>
                      <m:nor/>
                    </m:rPr>
                    <a:rPr lang="en-US" b="0" i="0" smtClean="0">
                      <a:latin typeface="Open Sans" panose="020B0606030504020204" pitchFamily="34" charset="0"/>
                      <a:ea typeface="Open Sans" panose="020B0606030504020204" pitchFamily="34" charset="0"/>
                      <a:cs typeface="Open Sans" panose="020B0606030504020204" pitchFamily="34" charset="0"/>
                    </a:rPr>
                    <m:t>, </m:t>
                  </m:r>
                  <m:r>
                    <m:rPr>
                      <m:nor/>
                    </m:rPr>
                    <a:rPr lang="en-US" dirty="0">
                      <a:latin typeface="Open Sans" panose="020B0606030504020204" pitchFamily="34" charset="0"/>
                      <a:ea typeface="Open Sans" panose="020B0606030504020204" pitchFamily="34" charset="0"/>
                      <a:cs typeface="Open Sans" panose="020B0606030504020204" pitchFamily="34" charset="0"/>
                    </a:rPr>
                    <m:t>δ</m:t>
                  </m:r>
                </m:oMath>
              </a14:m>
              <a:r>
                <a:rPr lang="en-US"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m:rPr>
                      <m:nor/>
                    </m:rPr>
                    <a:rPr lang="en-US" dirty="0">
                      <a:latin typeface="Open Sans" panose="020B0606030504020204" pitchFamily="34" charset="0"/>
                      <a:ea typeface="Open Sans" panose="020B0606030504020204" pitchFamily="34" charset="0"/>
                      <a:cs typeface="Open Sans" panose="020B0606030504020204" pitchFamily="34" charset="0"/>
                    </a:rPr>
                    <m:t>(</m:t>
                  </m:r>
                  <m:r>
                    <m:rPr>
                      <m:nor/>
                    </m:rPr>
                    <a:rPr lang="en-US" dirty="0">
                      <a:latin typeface="Open Sans" panose="020B0606030504020204" pitchFamily="34" charset="0"/>
                      <a:ea typeface="Open Sans" panose="020B0606030504020204" pitchFamily="34" charset="0"/>
                      <a:cs typeface="Open Sans" panose="020B0606030504020204" pitchFamily="34" charset="0"/>
                    </a:rPr>
                    <m:t>the</m:t>
                  </m:r>
                  <m:r>
                    <m:rPr>
                      <m:nor/>
                    </m:rPr>
                    <a:rPr lang="en-US" dirty="0">
                      <a:latin typeface="Open Sans" panose="020B0606030504020204" pitchFamily="34" charset="0"/>
                      <a:ea typeface="Open Sans" panose="020B0606030504020204" pitchFamily="34" charset="0"/>
                      <a:cs typeface="Open Sans" panose="020B0606030504020204" pitchFamily="34" charset="0"/>
                    </a:rPr>
                    <m:t> </m:t>
                  </m:r>
                  <m:r>
                    <m:rPr>
                      <m:nor/>
                    </m:rPr>
                    <a:rPr lang="en-US" dirty="0">
                      <a:latin typeface="Open Sans" panose="020B0606030504020204" pitchFamily="34" charset="0"/>
                      <a:ea typeface="Open Sans" panose="020B0606030504020204" pitchFamily="34" charset="0"/>
                      <a:cs typeface="Open Sans" panose="020B0606030504020204" pitchFamily="34" charset="0"/>
                    </a:rPr>
                    <m:t>minimal</m:t>
                  </m:r>
                  <m:r>
                    <m:rPr>
                      <m:nor/>
                    </m:rPr>
                    <a:rPr lang="en-US" dirty="0">
                      <a:latin typeface="Open Sans" panose="020B0606030504020204" pitchFamily="34" charset="0"/>
                      <a:ea typeface="Open Sans" panose="020B0606030504020204" pitchFamily="34" charset="0"/>
                      <a:cs typeface="Open Sans" panose="020B0606030504020204" pitchFamily="34" charset="0"/>
                    </a:rPr>
                    <m:t> </m:t>
                  </m:r>
                  <m:r>
                    <m:rPr>
                      <m:nor/>
                    </m:rPr>
                    <a:rPr lang="en-US" dirty="0">
                      <a:latin typeface="Open Sans" panose="020B0606030504020204" pitchFamily="34" charset="0"/>
                      <a:ea typeface="Open Sans" panose="020B0606030504020204" pitchFamily="34" charset="0"/>
                      <a:cs typeface="Open Sans" panose="020B0606030504020204" pitchFamily="34" charset="0"/>
                    </a:rPr>
                    <m:t>improvement</m:t>
                  </m:r>
                  <m:r>
                    <m:rPr>
                      <m:nor/>
                    </m:rPr>
                    <a:rPr lang="en-US" b="0" i="0" dirty="0" smtClean="0">
                      <a:latin typeface="Open Sans" panose="020B0606030504020204" pitchFamily="34" charset="0"/>
                      <a:ea typeface="Open Sans" panose="020B0606030504020204" pitchFamily="34" charset="0"/>
                      <a:cs typeface="Open Sans" panose="020B0606030504020204" pitchFamily="34" charset="0"/>
                    </a:rPr>
                    <m:t>)</m:t>
                  </m:r>
                </m:oMath>
              </a14:m>
              <a:r>
                <a:rPr lang="en-US"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a:rPr lang="en-US" i="1" dirty="0" smtClean="0">
                      <a:latin typeface="Cambria Math" panose="02040503050406030204" pitchFamily="18" charset="0"/>
                      <a:ea typeface="Calibri" panose="020F0502020204030204" pitchFamily="34" charset="0"/>
                      <a:cs typeface="Arial" panose="020B0604020202020204" pitchFamily="34" charset="0"/>
                    </a:rPr>
                    <m:t>𝑛</m:t>
                  </m:r>
                  <m:r>
                    <a:rPr lang="en-US" i="1" dirty="0" smtClean="0">
                      <a:latin typeface="Cambria Math" panose="02040503050406030204" pitchFamily="18" charset="0"/>
                      <a:ea typeface="Calibri" panose="020F0502020204030204" pitchFamily="34" charset="0"/>
                      <a:cs typeface="Arial" panose="020B0604020202020204" pitchFamily="34" charset="0"/>
                    </a:rPr>
                    <m:t> </m:t>
                  </m:r>
                </m:oMath>
              </a14:m>
              <a:r>
                <a:rPr lang="en-US" dirty="0">
                  <a:latin typeface="Open Sans" panose="020B0606030504020204" pitchFamily="34" charset="0"/>
                  <a:ea typeface="Open Sans" panose="020B0606030504020204" pitchFamily="34" charset="0"/>
                  <a:cs typeface="Open Sans" panose="020B0606030504020204" pitchFamily="34" charset="0"/>
                </a:rPr>
                <a:t>(maximum number of iterations)</a:t>
              </a:r>
            </a:p>
          </dgm:t>
        </dgm:pt>
      </mc:Choice>
      <mc:Fallback xmlns="">
        <dgm:pt modelId="{22888A02-66FB-4F88-AAC4-D176213924DE}">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Input : </a:t>
              </a:r>
              <a:r>
                <a:rPr lang="en-US" i="0">
                  <a:latin typeface="Cambria Math" panose="02040503050406030204" pitchFamily="18" charset="0"/>
                  <a:ea typeface="Times New Roman" panose="02020603050405020304" pitchFamily="18" charset="0"/>
                  <a:cs typeface="Arial" panose="020B0604020202020204" pitchFamily="34" charset="0"/>
                </a:rPr>
                <a:t>𝑡</a:t>
              </a:r>
              <a:r>
                <a:rPr lang="en-IL" i="0">
                  <a:latin typeface="Cambria Math" panose="02040503050406030204" pitchFamily="18" charset="0"/>
                  <a:ea typeface="Times New Roman" panose="02020603050405020304" pitchFamily="18" charset="0"/>
                  <a:cs typeface="Arial" panose="020B0604020202020204" pitchFamily="34" charset="0"/>
                </a:rPr>
                <a:t>_</a:t>
              </a:r>
              <a:r>
                <a:rPr lang="en-US" i="0">
                  <a:latin typeface="Cambria Math" panose="02040503050406030204" pitchFamily="18" charset="0"/>
                  <a:ea typeface="Times New Roman" panose="02020603050405020304" pitchFamily="18" charset="0"/>
                  <a:cs typeface="Arial" panose="020B0604020202020204" pitchFamily="34" charset="0"/>
                </a:rPr>
                <a:t>𝑗  </a:t>
              </a:r>
              <a:r>
                <a:rPr lang="en-US" b="0" i="0">
                  <a:latin typeface="Cambria Math" panose="02040503050406030204" pitchFamily="18" charset="0"/>
                  <a:ea typeface="Times New Roman" panose="02020603050405020304" pitchFamily="18" charset="0"/>
                  <a:cs typeface="Arial" panose="020B0604020202020204" pitchFamily="34" charset="0"/>
                </a:rPr>
                <a:t>, </a:t>
              </a:r>
              <a:r>
                <a:rPr lang="en-US" i="0">
                  <a:latin typeface="Cambria Math" panose="02040503050406030204" pitchFamily="18" charset="0"/>
                  <a:ea typeface="Calibri" panose="020F0502020204030204" pitchFamily="34" charset="0"/>
                  <a:cs typeface="Arial" panose="020B0604020202020204" pitchFamily="34" charset="0"/>
                </a:rPr>
                <a:t>𝑆 ̂</a:t>
              </a:r>
              <a:r>
                <a:rPr lang="en-US" b="0" i="0">
                  <a:latin typeface="Cambria Math" panose="02040503050406030204" pitchFamily="18" charset="0"/>
                  <a:ea typeface="Calibri" panose="020F0502020204030204" pitchFamily="34" charset="0"/>
                  <a:cs typeface="Arial" panose="020B0604020202020204" pitchFamily="34" charset="0"/>
                </a:rPr>
                <a:t>"</a:t>
              </a:r>
              <a:r>
                <a:rPr lang="en-US" b="0" i="0">
                  <a:latin typeface="Cambria Math" panose="02040503050406030204" pitchFamily="18" charset="0"/>
                  <a:ea typeface="Open Sans" panose="020B0606030504020204" pitchFamily="34" charset="0"/>
                  <a:cs typeface="Open Sans" panose="020B0606030504020204" pitchFamily="34" charset="0"/>
                </a:rPr>
                <a:t>, </a:t>
              </a:r>
              <a:r>
                <a:rPr lang="en-US" i="0" dirty="0">
                  <a:latin typeface="Cambria Math" panose="02040503050406030204" pitchFamily="18" charset="0"/>
                  <a:ea typeface="Open Sans" panose="020B0606030504020204" pitchFamily="34" charset="0"/>
                  <a:cs typeface="Open Sans" panose="020B0606030504020204" pitchFamily="34" charset="0"/>
                </a:rPr>
                <a:t>δ</a:t>
              </a:r>
              <a:r>
                <a:rPr lang="en-IL" i="0" dirty="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0" dirty="0">
                  <a:latin typeface="Cambria Math" panose="02040503050406030204" pitchFamily="18" charset="0"/>
                  <a:ea typeface="Open Sans" panose="020B0606030504020204" pitchFamily="34" charset="0"/>
                  <a:cs typeface="Open Sans" panose="020B0606030504020204" pitchFamily="34" charset="0"/>
                </a:rPr>
                <a:t>"(the minimal improvement</a:t>
              </a:r>
              <a:r>
                <a:rPr lang="en-US" b="0" i="0" dirty="0">
                  <a:latin typeface="Cambria Math" panose="02040503050406030204" pitchFamily="18" charset="0"/>
                  <a:ea typeface="Open Sans" panose="020B0606030504020204" pitchFamily="34" charset="0"/>
                  <a:cs typeface="Open Sans" panose="020B0606030504020204" pitchFamily="34" charset="0"/>
                </a:rPr>
                <a:t>)</a:t>
              </a:r>
              <a:r>
                <a:rPr lang="en-IL" b="0" i="0" dirty="0">
                  <a:latin typeface="Open Sans" panose="020B0606030504020204" pitchFamily="34"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i="0" dirty="0">
                  <a:latin typeface="Cambria Math" panose="02040503050406030204" pitchFamily="18" charset="0"/>
                  <a:ea typeface="Calibri" panose="020F0502020204030204" pitchFamily="34" charset="0"/>
                  <a:cs typeface="Arial" panose="020B0604020202020204" pitchFamily="34" charset="0"/>
                </a:rPr>
                <a:t>𝑛 </a:t>
              </a:r>
              <a:r>
                <a:rPr lang="en-US" dirty="0">
                  <a:latin typeface="Open Sans" panose="020B0606030504020204" pitchFamily="34" charset="0"/>
                  <a:ea typeface="Open Sans" panose="020B0606030504020204" pitchFamily="34" charset="0"/>
                  <a:cs typeface="Open Sans" panose="020B0606030504020204" pitchFamily="34" charset="0"/>
                </a:rPr>
                <a:t>(maximum number of iterations)</a:t>
              </a:r>
            </a:p>
          </dgm:t>
        </dgm:pt>
      </mc:Fallback>
    </mc:AlternateContent>
    <dgm:pt modelId="{F792C7A2-7713-4A2F-80CA-EE40B05D9060}" type="sibTrans" cxnId="{00F8FB59-CDA1-4A64-B00A-0442A52C865D}">
      <dgm:prSet/>
      <dgm:spPr/>
      <dgm:t>
        <a:bodyPr/>
        <a:lstStyle/>
        <a:p>
          <a:endParaRPr lang="en-US"/>
        </a:p>
      </dgm:t>
    </dgm:pt>
    <dgm:pt modelId="{A38AA53B-1A2C-4DA5-AA9D-4A314894594A}" type="parTrans" cxnId="{00F8FB59-CDA1-4A64-B00A-0442A52C865D}">
      <dgm:prSet/>
      <dgm:spPr/>
      <dgm:t>
        <a:bodyPr/>
        <a:lstStyle/>
        <a:p>
          <a:endParaRPr lang="en-US"/>
        </a:p>
      </dgm:t>
    </dgm:pt>
    <mc:AlternateContent xmlns:mc="http://schemas.openxmlformats.org/markup-compatibility/2006" xmlns:a14="http://schemas.microsoft.com/office/drawing/2010/main">
      <mc:Choice Requires="a14">
        <dgm:pt modelId="{BF3CE68D-D6F0-41B1-892E-7FD1E397040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Perform the site step (</a:t>
              </a:r>
              <a14:m>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𝑠</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0</m:t>
                      </m:r>
                    </m:sup>
                  </m:sSubSup>
                  <m:r>
                    <a:rPr lang="en-US" i="1" dirty="0" smtClean="0">
                      <a:latin typeface="Cambria Math" panose="02040503050406030204" pitchFamily="18" charset="0"/>
                    </a:rPr>
                    <m:t> </m:t>
                  </m:r>
                  <m:r>
                    <a:rPr lang="en-US" i="1" dirty="0" smtClean="0">
                      <a:latin typeface="Cambria Math" panose="02040503050406030204" pitchFamily="18" charset="0"/>
                    </a:rPr>
                    <m:t>𝑎𝑛𝑑</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𝑟</m:t>
                      </m:r>
                    </m:e>
                    <m:sub>
                      <m:r>
                        <a:rPr lang="en-US" i="1" dirty="0" err="1">
                          <a:latin typeface="Cambria Math" panose="02040503050406030204" pitchFamily="18" charset="0"/>
                        </a:rPr>
                        <m:t>𝑖</m:t>
                      </m:r>
                    </m:sub>
                  </m:sSub>
                </m:oMath>
              </a14:m>
              <a:r>
                <a:rPr lang="en-US" dirty="0">
                  <a:latin typeface="Open Sans" panose="020B0606030504020204" pitchFamily="34" charset="0"/>
                  <a:ea typeface="Open Sans" panose="020B0606030504020204" pitchFamily="34" charset="0"/>
                  <a:cs typeface="Open Sans" panose="020B0606030504020204" pitchFamily="34" charset="0"/>
                </a:rPr>
                <a:t>)</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If this is the first iteration: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is provided by the user (the chronological age). If not : use the values of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𝑗</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calculated in the previous iteration. </a:t>
              </a:r>
            </a:p>
          </dgm:t>
        </dgm:pt>
      </mc:Choice>
      <mc:Fallback xmlns="">
        <dgm:pt modelId="{BF3CE68D-D6F0-41B1-892E-7FD1E397040C}">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Perform the site step (</a:t>
              </a:r>
              <a:r>
                <a:rPr lang="en-US" i="0" dirty="0">
                  <a:latin typeface="Cambria Math" panose="02040503050406030204" pitchFamily="18" charset="0"/>
                </a:rPr>
                <a:t>𝑠</a:t>
              </a:r>
              <a:r>
                <a:rPr lang="en-US" b="0" i="0" dirty="0">
                  <a:latin typeface="Cambria Math" panose="02040503050406030204" pitchFamily="18" charset="0"/>
                </a:rPr>
                <a:t>_𝑖^0 </a:t>
              </a:r>
              <a:r>
                <a:rPr lang="en-US" i="0" dirty="0">
                  <a:latin typeface="Cambria Math" panose="02040503050406030204" pitchFamily="18" charset="0"/>
                </a:rPr>
                <a:t> 𝑎𝑛𝑑 </a:t>
              </a:r>
              <a:r>
                <a:rPr lang="en-US" i="0" dirty="0" err="1">
                  <a:latin typeface="Cambria Math" panose="02040503050406030204" pitchFamily="18" charset="0"/>
                </a:rPr>
                <a:t>𝑟</a:t>
              </a:r>
              <a:r>
                <a:rPr lang="en-US" b="0" i="0" dirty="0">
                  <a:latin typeface="Cambria Math" panose="02040503050406030204" pitchFamily="18" charset="0"/>
                </a:rPr>
                <a:t>_</a:t>
              </a:r>
              <a:r>
                <a:rPr lang="en-US" i="0" dirty="0" err="1">
                  <a:latin typeface="Cambria Math" panose="02040503050406030204" pitchFamily="18" charset="0"/>
                </a:rPr>
                <a:t>𝑖</a:t>
              </a:r>
              <a:r>
                <a:rPr lang="en-US" dirty="0">
                  <a:latin typeface="Open Sans" panose="020B0606030504020204" pitchFamily="34" charset="0"/>
                  <a:ea typeface="Open Sans" panose="020B0606030504020204" pitchFamily="34" charset="0"/>
                  <a:cs typeface="Open Sans" panose="020B0606030504020204" pitchFamily="34" charset="0"/>
                </a:rPr>
                <a:t>)</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If this is the first iteration: </a:t>
              </a:r>
              <a:r>
                <a:rPr lang="en-US" b="0" i="0">
                  <a:latin typeface="Cambria Math" panose="02040503050406030204" pitchFamily="18" charset="0"/>
                </a:rPr>
                <a:t>𝑡_𝑗</a:t>
              </a:r>
              <a:r>
                <a:rPr lang="en-US" dirty="0">
                  <a:latin typeface="Open Sans" panose="020B0606030504020204" pitchFamily="34" charset="0"/>
                  <a:ea typeface="Open Sans" panose="020B0606030504020204" pitchFamily="34" charset="0"/>
                  <a:cs typeface="Open Sans" panose="020B0606030504020204" pitchFamily="34" charset="0"/>
                </a:rPr>
                <a:t> is provided by the user (the chronological age). If not : use the values of </a:t>
              </a:r>
              <a:r>
                <a:rPr lang="en-US" b="0" i="0" dirty="0">
                  <a:latin typeface="Cambria Math" panose="02040503050406030204" pitchFamily="18" charset="0"/>
                </a:rPr>
                <a:t>𝑡_𝑗</a:t>
              </a:r>
              <a:r>
                <a:rPr lang="en-US" dirty="0">
                  <a:latin typeface="Open Sans" panose="020B0606030504020204" pitchFamily="34" charset="0"/>
                  <a:ea typeface="Open Sans" panose="020B0606030504020204" pitchFamily="34" charset="0"/>
                  <a:cs typeface="Open Sans" panose="020B0606030504020204" pitchFamily="34" charset="0"/>
                </a:rPr>
                <a:t> calculated in the previous iteration. </a:t>
              </a:r>
            </a:p>
          </dgm:t>
        </dgm:pt>
      </mc:Fallback>
    </mc:AlternateContent>
    <dgm:pt modelId="{A80672D0-B619-4982-8823-AFB64E04CCD8}" type="parTrans" cxnId="{5FE8EE3E-CCD5-4BAC-AECB-8A33D45CBB02}">
      <dgm:prSet/>
      <dgm:spPr/>
      <dgm:t>
        <a:bodyPr/>
        <a:lstStyle/>
        <a:p>
          <a:endParaRPr lang="en-IL"/>
        </a:p>
      </dgm:t>
    </dgm:pt>
    <dgm:pt modelId="{5C089FC0-57AD-4EFF-B6B1-5A38245A19CA}" type="sibTrans" cxnId="{5FE8EE3E-CCD5-4BAC-AECB-8A33D45CBB02}">
      <dgm:prSet/>
      <dgm:spPr/>
      <dgm:t>
        <a:bodyPr/>
        <a:lstStyle/>
        <a:p>
          <a:endParaRPr lang="en-IL"/>
        </a:p>
      </dgm:t>
    </dgm:pt>
    <dgm:pt modelId="{B1E69496-DAEC-4ED0-A07E-C3768C84DADB}" type="pres">
      <dgm:prSet presAssocID="{3900D2A2-0872-4F61-886F-A088757F22FC}" presName="vert0" presStyleCnt="0">
        <dgm:presLayoutVars>
          <dgm:dir/>
          <dgm:animOne val="branch"/>
          <dgm:animLvl val="lvl"/>
        </dgm:presLayoutVars>
      </dgm:prSet>
      <dgm:spPr/>
    </dgm:pt>
    <dgm:pt modelId="{0D256655-A7B8-427E-A63A-8FC6F9DEDEC8}" type="pres">
      <dgm:prSet presAssocID="{22888A02-66FB-4F88-AAC4-D176213924DE}" presName="thickLine" presStyleLbl="alignNode1" presStyleIdx="0" presStyleCnt="6"/>
      <dgm:spPr/>
    </dgm:pt>
    <dgm:pt modelId="{B08E8175-6162-4D08-B7E5-151E7E488B1A}" type="pres">
      <dgm:prSet presAssocID="{22888A02-66FB-4F88-AAC4-D176213924DE}" presName="horz1" presStyleCnt="0"/>
      <dgm:spPr/>
    </dgm:pt>
    <dgm:pt modelId="{FBD90E7D-042F-4A21-BF63-55BA1F4B17EF}" type="pres">
      <dgm:prSet presAssocID="{22888A02-66FB-4F88-AAC4-D176213924DE}" presName="tx1" presStyleLbl="revTx" presStyleIdx="0" presStyleCnt="6"/>
      <dgm:spPr/>
    </dgm:pt>
    <dgm:pt modelId="{6465F25C-ECE1-409B-8125-3961283B8043}" type="pres">
      <dgm:prSet presAssocID="{22888A02-66FB-4F88-AAC4-D176213924DE}" presName="vert1" presStyleCnt="0"/>
      <dgm:spPr/>
    </dgm:pt>
    <dgm:pt modelId="{4D7242D5-0AF3-42B6-80D4-E13E8F6B19EF}" type="pres">
      <dgm:prSet presAssocID="{BF3CE68D-D6F0-41B1-892E-7FD1E397040C}" presName="thickLine" presStyleLbl="alignNode1" presStyleIdx="1" presStyleCnt="6"/>
      <dgm:spPr/>
    </dgm:pt>
    <dgm:pt modelId="{E73E7FC9-29A1-4994-8D18-680CF433E39F}" type="pres">
      <dgm:prSet presAssocID="{BF3CE68D-D6F0-41B1-892E-7FD1E397040C}" presName="horz1" presStyleCnt="0"/>
      <dgm:spPr/>
    </dgm:pt>
    <dgm:pt modelId="{3BB7850F-04BA-4011-A4C3-5B840032AF75}" type="pres">
      <dgm:prSet presAssocID="{BF3CE68D-D6F0-41B1-892E-7FD1E397040C}" presName="tx1" presStyleLbl="revTx" presStyleIdx="1" presStyleCnt="6"/>
      <dgm:spPr/>
    </dgm:pt>
    <dgm:pt modelId="{3ED3FA0B-EC8E-4701-AE39-C180C4136AC7}" type="pres">
      <dgm:prSet presAssocID="{BF3CE68D-D6F0-41B1-892E-7FD1E397040C}" presName="vert1" presStyleCnt="0"/>
      <dgm:spPr/>
    </dgm:pt>
    <dgm:pt modelId="{7344250F-297D-4904-9787-45180731A280}" type="pres">
      <dgm:prSet presAssocID="{C0F5AA15-D0DD-4125-B7E3-1F28EAC67A6C}" presName="thickLine" presStyleLbl="alignNode1" presStyleIdx="2" presStyleCnt="6"/>
      <dgm:spPr/>
    </dgm:pt>
    <dgm:pt modelId="{3D587D99-6BBB-4C27-961E-00AAB1F627DE}" type="pres">
      <dgm:prSet presAssocID="{C0F5AA15-D0DD-4125-B7E3-1F28EAC67A6C}" presName="horz1" presStyleCnt="0"/>
      <dgm:spPr/>
    </dgm:pt>
    <dgm:pt modelId="{ECF6B1AE-4E43-4513-A1E7-D60E24C32F41}" type="pres">
      <dgm:prSet presAssocID="{C0F5AA15-D0DD-4125-B7E3-1F28EAC67A6C}" presName="tx1" presStyleLbl="revTx" presStyleIdx="2" presStyleCnt="6"/>
      <dgm:spPr/>
    </dgm:pt>
    <dgm:pt modelId="{4F82A4A0-747E-4BEC-8869-67C7F7A6C928}" type="pres">
      <dgm:prSet presAssocID="{C0F5AA15-D0DD-4125-B7E3-1F28EAC67A6C}" presName="vert1" presStyleCnt="0"/>
      <dgm:spPr/>
    </dgm:pt>
    <dgm:pt modelId="{912A23EE-7B69-4649-9E7D-0891C3CE3416}" type="pres">
      <dgm:prSet presAssocID="{97FD94FF-8DF0-4CFE-9E9F-B01A2A5A959D}" presName="thickLine" presStyleLbl="alignNode1" presStyleIdx="3" presStyleCnt="6"/>
      <dgm:spPr/>
    </dgm:pt>
    <dgm:pt modelId="{CB940803-9D10-4033-AD0C-47456769AA32}" type="pres">
      <dgm:prSet presAssocID="{97FD94FF-8DF0-4CFE-9E9F-B01A2A5A959D}" presName="horz1" presStyleCnt="0"/>
      <dgm:spPr/>
    </dgm:pt>
    <dgm:pt modelId="{74F02962-7438-4392-A53B-9755FC76CB43}" type="pres">
      <dgm:prSet presAssocID="{97FD94FF-8DF0-4CFE-9E9F-B01A2A5A959D}" presName="tx1" presStyleLbl="revTx" presStyleIdx="3" presStyleCnt="6"/>
      <dgm:spPr/>
    </dgm:pt>
    <dgm:pt modelId="{16FE0D37-78BF-4425-A5C7-F5F5552A619F}" type="pres">
      <dgm:prSet presAssocID="{97FD94FF-8DF0-4CFE-9E9F-B01A2A5A959D}" presName="vert1" presStyleCnt="0"/>
      <dgm:spPr/>
    </dgm:pt>
    <dgm:pt modelId="{C59B984D-1BAB-4341-B8DD-44E947BC3E26}" type="pres">
      <dgm:prSet presAssocID="{554ADD83-BC12-4ED1-AC9D-223170574410}" presName="thickLine" presStyleLbl="alignNode1" presStyleIdx="4" presStyleCnt="6"/>
      <dgm:spPr/>
    </dgm:pt>
    <dgm:pt modelId="{2731BF41-B872-4901-8F64-6D43111D2DFD}" type="pres">
      <dgm:prSet presAssocID="{554ADD83-BC12-4ED1-AC9D-223170574410}" presName="horz1" presStyleCnt="0"/>
      <dgm:spPr/>
    </dgm:pt>
    <dgm:pt modelId="{4E44BA11-0279-47D4-B67E-A60AA2B105BC}" type="pres">
      <dgm:prSet presAssocID="{554ADD83-BC12-4ED1-AC9D-223170574410}" presName="tx1" presStyleLbl="revTx" presStyleIdx="4" presStyleCnt="6"/>
      <dgm:spPr/>
    </dgm:pt>
    <dgm:pt modelId="{3CDA73FB-A3C0-4907-BAF9-9EC317C20084}" type="pres">
      <dgm:prSet presAssocID="{554ADD83-BC12-4ED1-AC9D-223170574410}" presName="vert1" presStyleCnt="0"/>
      <dgm:spPr/>
    </dgm:pt>
    <dgm:pt modelId="{761D9524-D00A-444D-A924-8B860F6AF35F}" type="pres">
      <dgm:prSet presAssocID="{448CB97B-D401-457D-B78D-2A9AF53B611F}" presName="thickLine" presStyleLbl="alignNode1" presStyleIdx="5" presStyleCnt="6"/>
      <dgm:spPr/>
    </dgm:pt>
    <dgm:pt modelId="{D25CAFB2-1C3F-47BD-83CA-A1BA8775A6F2}" type="pres">
      <dgm:prSet presAssocID="{448CB97B-D401-457D-B78D-2A9AF53B611F}" presName="horz1" presStyleCnt="0"/>
      <dgm:spPr/>
    </dgm:pt>
    <dgm:pt modelId="{FD3B3DC7-7AD4-414F-AD65-D9C1957D9642}" type="pres">
      <dgm:prSet presAssocID="{448CB97B-D401-457D-B78D-2A9AF53B611F}" presName="tx1" presStyleLbl="revTx" presStyleIdx="5" presStyleCnt="6"/>
      <dgm:spPr/>
    </dgm:pt>
    <dgm:pt modelId="{45325103-9F2E-40F9-962E-AF9E6DB560CA}" type="pres">
      <dgm:prSet presAssocID="{448CB97B-D401-457D-B78D-2A9AF53B611F}" presName="vert1" presStyleCnt="0"/>
      <dgm:spPr/>
    </dgm:pt>
  </dgm:ptLst>
  <dgm:cxnLst>
    <dgm:cxn modelId="{7ADF972F-EABB-433D-9F18-B9209F4CEEED}" type="presOf" srcId="{BF3CE68D-D6F0-41B1-892E-7FD1E397040C}" destId="{3BB7850F-04BA-4011-A4C3-5B840032AF75}" srcOrd="0" destOrd="0" presId="urn:microsoft.com/office/officeart/2008/layout/LinedList"/>
    <dgm:cxn modelId="{1D82D432-D2D3-4994-B324-D186DC9741E2}" type="presOf" srcId="{448CB97B-D401-457D-B78D-2A9AF53B611F}" destId="{FD3B3DC7-7AD4-414F-AD65-D9C1957D9642}" srcOrd="0" destOrd="0" presId="urn:microsoft.com/office/officeart/2008/layout/LinedList"/>
    <dgm:cxn modelId="{5FE8EE3E-CCD5-4BAC-AECB-8A33D45CBB02}" srcId="{3900D2A2-0872-4F61-886F-A088757F22FC}" destId="{BF3CE68D-D6F0-41B1-892E-7FD1E397040C}" srcOrd="1" destOrd="0" parTransId="{A80672D0-B619-4982-8823-AFB64E04CCD8}" sibTransId="{5C089FC0-57AD-4EFF-B6B1-5A38245A19CA}"/>
    <dgm:cxn modelId="{F7699741-09C1-41DD-8E9B-EB9299CD62C0}" type="presOf" srcId="{97FD94FF-8DF0-4CFE-9E9F-B01A2A5A959D}" destId="{74F02962-7438-4392-A53B-9755FC76CB43}" srcOrd="0" destOrd="0" presId="urn:microsoft.com/office/officeart/2008/layout/LinedList"/>
    <dgm:cxn modelId="{916C0563-C805-426A-BF15-D3CB75B0C3AA}" srcId="{3900D2A2-0872-4F61-886F-A088757F22FC}" destId="{448CB97B-D401-457D-B78D-2A9AF53B611F}" srcOrd="5" destOrd="0" parTransId="{1F40CB1D-A8DD-49E7-B8D8-C8C25BBA3B45}" sibTransId="{CA66D4FE-7520-4166-B04A-24B38696E740}"/>
    <dgm:cxn modelId="{25FF1565-1066-4611-8423-EAFF8A63078B}" srcId="{3900D2A2-0872-4F61-886F-A088757F22FC}" destId="{554ADD83-BC12-4ED1-AC9D-223170574410}" srcOrd="4" destOrd="0" parTransId="{0D74992F-1373-44D5-8F98-FF0770859F13}" sibTransId="{7F68145C-9C46-451E-9283-BE94DC2153AC}"/>
    <dgm:cxn modelId="{D80DD647-46CA-4F00-A80A-98405916D7D3}" srcId="{3900D2A2-0872-4F61-886F-A088757F22FC}" destId="{C0F5AA15-D0DD-4125-B7E3-1F28EAC67A6C}" srcOrd="2" destOrd="0" parTransId="{81E1E789-7D1A-41EF-9192-AA821ED42B7C}" sibTransId="{2B79D467-3C74-4CEF-A6B6-5D8EEE3D7406}"/>
    <dgm:cxn modelId="{1592A972-3BD6-4ACE-B4DD-E81E5075B464}" type="presOf" srcId="{3900D2A2-0872-4F61-886F-A088757F22FC}" destId="{B1E69496-DAEC-4ED0-A07E-C3768C84DADB}" srcOrd="0" destOrd="0" presId="urn:microsoft.com/office/officeart/2008/layout/LinedList"/>
    <dgm:cxn modelId="{00F8FB59-CDA1-4A64-B00A-0442A52C865D}" srcId="{3900D2A2-0872-4F61-886F-A088757F22FC}" destId="{22888A02-66FB-4F88-AAC4-D176213924DE}" srcOrd="0" destOrd="0" parTransId="{A38AA53B-1A2C-4DA5-AA9D-4A314894594A}" sibTransId="{F792C7A2-7713-4A2F-80CA-EE40B05D9060}"/>
    <dgm:cxn modelId="{8E431E9F-A2C6-4EA5-AE89-2D18974803DC}" type="presOf" srcId="{554ADD83-BC12-4ED1-AC9D-223170574410}" destId="{4E44BA11-0279-47D4-B67E-A60AA2B105BC}" srcOrd="0" destOrd="0" presId="urn:microsoft.com/office/officeart/2008/layout/LinedList"/>
    <dgm:cxn modelId="{DB7B71C2-FD7C-4C78-8479-8BC734109077}" srcId="{3900D2A2-0872-4F61-886F-A088757F22FC}" destId="{97FD94FF-8DF0-4CFE-9E9F-B01A2A5A959D}" srcOrd="3" destOrd="0" parTransId="{B6B96B9E-5828-4AAA-A3B4-1F6D1F18F673}" sibTransId="{2432B3C4-2858-46A2-B394-16998C54AF66}"/>
    <dgm:cxn modelId="{2F80B8E4-72F3-4ED8-A264-6183B1C2E583}" type="presOf" srcId="{C0F5AA15-D0DD-4125-B7E3-1F28EAC67A6C}" destId="{ECF6B1AE-4E43-4513-A1E7-D60E24C32F41}" srcOrd="0" destOrd="0" presId="urn:microsoft.com/office/officeart/2008/layout/LinedList"/>
    <dgm:cxn modelId="{4DF28BEE-2879-4DFD-8753-128B7D51119A}" type="presOf" srcId="{22888A02-66FB-4F88-AAC4-D176213924DE}" destId="{FBD90E7D-042F-4A21-BF63-55BA1F4B17EF}" srcOrd="0" destOrd="0" presId="urn:microsoft.com/office/officeart/2008/layout/LinedList"/>
    <dgm:cxn modelId="{46FF5FFE-6301-4F56-A54B-8611C5AFCC8E}" type="presParOf" srcId="{B1E69496-DAEC-4ED0-A07E-C3768C84DADB}" destId="{0D256655-A7B8-427E-A63A-8FC6F9DEDEC8}" srcOrd="0" destOrd="0" presId="urn:microsoft.com/office/officeart/2008/layout/LinedList"/>
    <dgm:cxn modelId="{4619154B-DA84-4942-A60A-96A4AAFD3600}" type="presParOf" srcId="{B1E69496-DAEC-4ED0-A07E-C3768C84DADB}" destId="{B08E8175-6162-4D08-B7E5-151E7E488B1A}" srcOrd="1" destOrd="0" presId="urn:microsoft.com/office/officeart/2008/layout/LinedList"/>
    <dgm:cxn modelId="{B338C027-B4B0-4947-8E48-9676D48BBE87}" type="presParOf" srcId="{B08E8175-6162-4D08-B7E5-151E7E488B1A}" destId="{FBD90E7D-042F-4A21-BF63-55BA1F4B17EF}" srcOrd="0" destOrd="0" presId="urn:microsoft.com/office/officeart/2008/layout/LinedList"/>
    <dgm:cxn modelId="{F7609D5B-A4DD-4329-884A-2D82B6D94785}" type="presParOf" srcId="{B08E8175-6162-4D08-B7E5-151E7E488B1A}" destId="{6465F25C-ECE1-409B-8125-3961283B8043}" srcOrd="1" destOrd="0" presId="urn:microsoft.com/office/officeart/2008/layout/LinedList"/>
    <dgm:cxn modelId="{FDDFB50D-12A5-4237-AB5E-EDFED6E940F5}" type="presParOf" srcId="{B1E69496-DAEC-4ED0-A07E-C3768C84DADB}" destId="{4D7242D5-0AF3-42B6-80D4-E13E8F6B19EF}" srcOrd="2" destOrd="0" presId="urn:microsoft.com/office/officeart/2008/layout/LinedList"/>
    <dgm:cxn modelId="{45395380-2977-4B8B-A05D-04EE7BF142EF}" type="presParOf" srcId="{B1E69496-DAEC-4ED0-A07E-C3768C84DADB}" destId="{E73E7FC9-29A1-4994-8D18-680CF433E39F}" srcOrd="3" destOrd="0" presId="urn:microsoft.com/office/officeart/2008/layout/LinedList"/>
    <dgm:cxn modelId="{26264FAD-D999-4193-8D24-CB09C8994094}" type="presParOf" srcId="{E73E7FC9-29A1-4994-8D18-680CF433E39F}" destId="{3BB7850F-04BA-4011-A4C3-5B840032AF75}" srcOrd="0" destOrd="0" presId="urn:microsoft.com/office/officeart/2008/layout/LinedList"/>
    <dgm:cxn modelId="{4869A4A7-436E-4ECD-A0DF-602531A5B1BB}" type="presParOf" srcId="{E73E7FC9-29A1-4994-8D18-680CF433E39F}" destId="{3ED3FA0B-EC8E-4701-AE39-C180C4136AC7}" srcOrd="1" destOrd="0" presId="urn:microsoft.com/office/officeart/2008/layout/LinedList"/>
    <dgm:cxn modelId="{2E6C9D01-1C30-4B35-B0F7-36A98AC7F8FE}" type="presParOf" srcId="{B1E69496-DAEC-4ED0-A07E-C3768C84DADB}" destId="{7344250F-297D-4904-9787-45180731A280}" srcOrd="4" destOrd="0" presId="urn:microsoft.com/office/officeart/2008/layout/LinedList"/>
    <dgm:cxn modelId="{EB16274D-A68F-4FC1-B7DD-0D008A417932}" type="presParOf" srcId="{B1E69496-DAEC-4ED0-A07E-C3768C84DADB}" destId="{3D587D99-6BBB-4C27-961E-00AAB1F627DE}" srcOrd="5" destOrd="0" presId="urn:microsoft.com/office/officeart/2008/layout/LinedList"/>
    <dgm:cxn modelId="{1B30B650-43F7-4CD3-A18D-3DE7FDF08E6F}" type="presParOf" srcId="{3D587D99-6BBB-4C27-961E-00AAB1F627DE}" destId="{ECF6B1AE-4E43-4513-A1E7-D60E24C32F41}" srcOrd="0" destOrd="0" presId="urn:microsoft.com/office/officeart/2008/layout/LinedList"/>
    <dgm:cxn modelId="{BF4FCBE5-68A3-4F05-9982-750AE666A42A}" type="presParOf" srcId="{3D587D99-6BBB-4C27-961E-00AAB1F627DE}" destId="{4F82A4A0-747E-4BEC-8869-67C7F7A6C928}" srcOrd="1" destOrd="0" presId="urn:microsoft.com/office/officeart/2008/layout/LinedList"/>
    <dgm:cxn modelId="{9D1EE21D-F87C-42D3-9C97-68C28C765B22}" type="presParOf" srcId="{B1E69496-DAEC-4ED0-A07E-C3768C84DADB}" destId="{912A23EE-7B69-4649-9E7D-0891C3CE3416}" srcOrd="6" destOrd="0" presId="urn:microsoft.com/office/officeart/2008/layout/LinedList"/>
    <dgm:cxn modelId="{D5C825DB-EDCD-4A79-B044-8B5C85CFC354}" type="presParOf" srcId="{B1E69496-DAEC-4ED0-A07E-C3768C84DADB}" destId="{CB940803-9D10-4033-AD0C-47456769AA32}" srcOrd="7" destOrd="0" presId="urn:microsoft.com/office/officeart/2008/layout/LinedList"/>
    <dgm:cxn modelId="{E953A198-CAF2-4C7A-9F1D-65CDE9546314}" type="presParOf" srcId="{CB940803-9D10-4033-AD0C-47456769AA32}" destId="{74F02962-7438-4392-A53B-9755FC76CB43}" srcOrd="0" destOrd="0" presId="urn:microsoft.com/office/officeart/2008/layout/LinedList"/>
    <dgm:cxn modelId="{CD74F5DE-BD15-4920-B37A-8A65D0E23FCE}" type="presParOf" srcId="{CB940803-9D10-4033-AD0C-47456769AA32}" destId="{16FE0D37-78BF-4425-A5C7-F5F5552A619F}" srcOrd="1" destOrd="0" presId="urn:microsoft.com/office/officeart/2008/layout/LinedList"/>
    <dgm:cxn modelId="{F0547285-38DA-436E-8A05-6556A3BA0F71}" type="presParOf" srcId="{B1E69496-DAEC-4ED0-A07E-C3768C84DADB}" destId="{C59B984D-1BAB-4341-B8DD-44E947BC3E26}" srcOrd="8" destOrd="0" presId="urn:microsoft.com/office/officeart/2008/layout/LinedList"/>
    <dgm:cxn modelId="{2EBC9A51-294B-4BE7-935E-C3D3BD6870DE}" type="presParOf" srcId="{B1E69496-DAEC-4ED0-A07E-C3768C84DADB}" destId="{2731BF41-B872-4901-8F64-6D43111D2DFD}" srcOrd="9" destOrd="0" presId="urn:microsoft.com/office/officeart/2008/layout/LinedList"/>
    <dgm:cxn modelId="{29607841-2C06-4FAF-B963-E8958E1161D4}" type="presParOf" srcId="{2731BF41-B872-4901-8F64-6D43111D2DFD}" destId="{4E44BA11-0279-47D4-B67E-A60AA2B105BC}" srcOrd="0" destOrd="0" presId="urn:microsoft.com/office/officeart/2008/layout/LinedList"/>
    <dgm:cxn modelId="{76676063-AC0D-4ED2-A96A-3FDC79E8C950}" type="presParOf" srcId="{2731BF41-B872-4901-8F64-6D43111D2DFD}" destId="{3CDA73FB-A3C0-4907-BAF9-9EC317C20084}" srcOrd="1" destOrd="0" presId="urn:microsoft.com/office/officeart/2008/layout/LinedList"/>
    <dgm:cxn modelId="{2641FD03-C431-41CA-B53A-D97F4C61DBDE}" type="presParOf" srcId="{B1E69496-DAEC-4ED0-A07E-C3768C84DADB}" destId="{761D9524-D00A-444D-A924-8B860F6AF35F}" srcOrd="10" destOrd="0" presId="urn:microsoft.com/office/officeart/2008/layout/LinedList"/>
    <dgm:cxn modelId="{88922906-B940-4854-B58F-C4990B0C6A1B}" type="presParOf" srcId="{B1E69496-DAEC-4ED0-A07E-C3768C84DADB}" destId="{D25CAFB2-1C3F-47BD-83CA-A1BA8775A6F2}" srcOrd="11" destOrd="0" presId="urn:microsoft.com/office/officeart/2008/layout/LinedList"/>
    <dgm:cxn modelId="{2C6E2876-5C79-48EE-A357-E51836ABF785}" type="presParOf" srcId="{D25CAFB2-1C3F-47BD-83CA-A1BA8775A6F2}" destId="{FD3B3DC7-7AD4-414F-AD65-D9C1957D9642}" srcOrd="0" destOrd="0" presId="urn:microsoft.com/office/officeart/2008/layout/LinedList"/>
    <dgm:cxn modelId="{ABCB80B9-8D35-4E89-8D84-C342BAAEDDE0}" type="presParOf" srcId="{D25CAFB2-1C3F-47BD-83CA-A1BA8775A6F2}" destId="{45325103-9F2E-40F9-962E-AF9E6DB560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00D2A2-0872-4F61-886F-A088757F22F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0F5AA15-D0DD-4125-B7E3-1F28EAC67A6C}">
      <dgm:prSet/>
      <dgm:spPr>
        <a:blipFill>
          <a:blip xmlns:r="http://schemas.openxmlformats.org/officeDocument/2006/relationships" r:embed="rId1"/>
          <a:stretch>
            <a:fillRect l="-1166" t="-3247" r="-1435"/>
          </a:stretch>
        </a:blipFill>
      </dgm:spPr>
      <dgm:t>
        <a:bodyPr/>
        <a:lstStyle/>
        <a:p>
          <a:r>
            <a:rPr lang="en-IL">
              <a:noFill/>
            </a:rPr>
            <a:t> </a:t>
          </a:r>
        </a:p>
      </dgm:t>
    </dgm:pt>
    <dgm:pt modelId="{81E1E789-7D1A-41EF-9192-AA821ED42B7C}" type="parTrans" cxnId="{D80DD647-46CA-4F00-A80A-98405916D7D3}">
      <dgm:prSet/>
      <dgm:spPr/>
      <dgm:t>
        <a:bodyPr/>
        <a:lstStyle/>
        <a:p>
          <a:endParaRPr lang="en-US"/>
        </a:p>
      </dgm:t>
    </dgm:pt>
    <dgm:pt modelId="{2B79D467-3C74-4CEF-A6B6-5D8EEE3D7406}" type="sibTrans" cxnId="{D80DD647-46CA-4F00-A80A-98405916D7D3}">
      <dgm:prSet/>
      <dgm:spPr/>
      <dgm:t>
        <a:bodyPr/>
        <a:lstStyle/>
        <a:p>
          <a:endParaRPr lang="en-US"/>
        </a:p>
      </dgm:t>
    </dgm:pt>
    <dgm:pt modelId="{97FD94FF-8DF0-4CFE-9E9F-B01A2A5A959D}">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RSS0 using the variable and variants from previous iteration. </a:t>
          </a:r>
        </a:p>
      </dgm:t>
    </dgm:pt>
    <dgm:pt modelId="{B6B96B9E-5828-4AAA-A3B4-1F6D1F18F673}" type="parTrans" cxnId="{DB7B71C2-FD7C-4C78-8479-8BC734109077}">
      <dgm:prSet/>
      <dgm:spPr/>
      <dgm:t>
        <a:bodyPr/>
        <a:lstStyle/>
        <a:p>
          <a:endParaRPr lang="en-US"/>
        </a:p>
      </dgm:t>
    </dgm:pt>
    <dgm:pt modelId="{2432B3C4-2858-46A2-B394-16998C54AF66}" type="sibTrans" cxnId="{DB7B71C2-FD7C-4C78-8479-8BC734109077}">
      <dgm:prSet/>
      <dgm:spPr/>
      <dgm:t>
        <a:bodyPr/>
        <a:lstStyle/>
        <a:p>
          <a:endParaRPr lang="en-US"/>
        </a:p>
      </dgm:t>
    </dgm:pt>
    <dgm:pt modelId="{554ADD83-BC12-4ED1-AC9D-223170574410}">
      <dgm:prSet/>
      <dgm:spPr/>
      <dgm:t>
        <a:bodyPr/>
        <a:lstStyle/>
        <a:p>
          <a:r>
            <a:rPr lang="en-US" dirty="0">
              <a:latin typeface="Open Sans" panose="020B0606030504020204" pitchFamily="34" charset="0"/>
              <a:ea typeface="Open Sans" panose="020B0606030504020204" pitchFamily="34" charset="0"/>
              <a:cs typeface="Open Sans" panose="020B0606030504020204" pitchFamily="34" charset="0"/>
            </a:rPr>
            <a:t>Calculate RSS1 using the variable and variants from current iteration.</a:t>
          </a:r>
        </a:p>
      </dgm:t>
    </dgm:pt>
    <dgm:pt modelId="{0D74992F-1373-44D5-8F98-FF0770859F13}" type="parTrans" cxnId="{25FF1565-1066-4611-8423-EAFF8A63078B}">
      <dgm:prSet/>
      <dgm:spPr/>
      <dgm:t>
        <a:bodyPr/>
        <a:lstStyle/>
        <a:p>
          <a:endParaRPr lang="en-US"/>
        </a:p>
      </dgm:t>
    </dgm:pt>
    <dgm:pt modelId="{7F68145C-9C46-451E-9283-BE94DC2153AC}" type="sibTrans" cxnId="{25FF1565-1066-4611-8423-EAFF8A63078B}">
      <dgm:prSet/>
      <dgm:spPr/>
      <dgm:t>
        <a:bodyPr/>
        <a:lstStyle/>
        <a:p>
          <a:endParaRPr lang="en-US"/>
        </a:p>
      </dgm:t>
    </dgm:pt>
    <dgm:pt modelId="{448CB97B-D401-457D-B78D-2A9AF53B611F}">
      <dgm:prSet/>
      <dgm:spPr>
        <a:blipFill>
          <a:blip xmlns:r="http://schemas.openxmlformats.org/officeDocument/2006/relationships" r:embed="rId2"/>
          <a:stretch>
            <a:fillRect l="-1166" t="-3896"/>
          </a:stretch>
        </a:blipFill>
      </dgm:spPr>
      <dgm:t>
        <a:bodyPr/>
        <a:lstStyle/>
        <a:p>
          <a:r>
            <a:rPr lang="en-IL">
              <a:noFill/>
            </a:rPr>
            <a:t> </a:t>
          </a:r>
        </a:p>
      </dgm:t>
    </dgm:pt>
    <dgm:pt modelId="{1F40CB1D-A8DD-49E7-B8D8-C8C25BBA3B45}" type="parTrans" cxnId="{916C0563-C805-426A-BF15-D3CB75B0C3AA}">
      <dgm:prSet/>
      <dgm:spPr/>
      <dgm:t>
        <a:bodyPr/>
        <a:lstStyle/>
        <a:p>
          <a:endParaRPr lang="en-US"/>
        </a:p>
      </dgm:t>
    </dgm:pt>
    <dgm:pt modelId="{CA66D4FE-7520-4166-B04A-24B38696E740}" type="sibTrans" cxnId="{916C0563-C805-426A-BF15-D3CB75B0C3AA}">
      <dgm:prSet/>
      <dgm:spPr/>
      <dgm:t>
        <a:bodyPr/>
        <a:lstStyle/>
        <a:p>
          <a:endParaRPr lang="en-US"/>
        </a:p>
      </dgm:t>
    </dgm:pt>
    <dgm:pt modelId="{22888A02-66FB-4F88-AAC4-D176213924DE}">
      <dgm:prSet/>
      <dgm:spPr>
        <a:blipFill>
          <a:blip xmlns:r="http://schemas.openxmlformats.org/officeDocument/2006/relationships" r:embed="rId3"/>
          <a:stretch>
            <a:fillRect l="-1166" t="-2581"/>
          </a:stretch>
        </a:blipFill>
      </dgm:spPr>
      <dgm:t>
        <a:bodyPr/>
        <a:lstStyle/>
        <a:p>
          <a:r>
            <a:rPr lang="en-IL">
              <a:noFill/>
            </a:rPr>
            <a:t> </a:t>
          </a:r>
        </a:p>
      </dgm:t>
    </dgm:pt>
    <dgm:pt modelId="{F792C7A2-7713-4A2F-80CA-EE40B05D9060}" type="sibTrans" cxnId="{00F8FB59-CDA1-4A64-B00A-0442A52C865D}">
      <dgm:prSet/>
      <dgm:spPr/>
      <dgm:t>
        <a:bodyPr/>
        <a:lstStyle/>
        <a:p>
          <a:endParaRPr lang="en-US"/>
        </a:p>
      </dgm:t>
    </dgm:pt>
    <dgm:pt modelId="{A38AA53B-1A2C-4DA5-AA9D-4A314894594A}" type="parTrans" cxnId="{00F8FB59-CDA1-4A64-B00A-0442A52C865D}">
      <dgm:prSet/>
      <dgm:spPr/>
      <dgm:t>
        <a:bodyPr/>
        <a:lstStyle/>
        <a:p>
          <a:endParaRPr lang="en-US"/>
        </a:p>
      </dgm:t>
    </dgm:pt>
    <dgm:pt modelId="{BF3CE68D-D6F0-41B1-892E-7FD1E397040C}">
      <dgm:prSet/>
      <dgm:spPr>
        <a:blipFill>
          <a:blip xmlns:r="http://schemas.openxmlformats.org/officeDocument/2006/relationships" r:embed="rId4"/>
          <a:stretch>
            <a:fillRect l="-1166" t="-3896" r="-269" b="-2597"/>
          </a:stretch>
        </a:blipFill>
      </dgm:spPr>
      <dgm:t>
        <a:bodyPr/>
        <a:lstStyle/>
        <a:p>
          <a:r>
            <a:rPr lang="en-IL">
              <a:noFill/>
            </a:rPr>
            <a:t> </a:t>
          </a:r>
        </a:p>
      </dgm:t>
    </dgm:pt>
    <dgm:pt modelId="{A80672D0-B619-4982-8823-AFB64E04CCD8}" type="parTrans" cxnId="{5FE8EE3E-CCD5-4BAC-AECB-8A33D45CBB02}">
      <dgm:prSet/>
      <dgm:spPr/>
      <dgm:t>
        <a:bodyPr/>
        <a:lstStyle/>
        <a:p>
          <a:endParaRPr lang="en-IL"/>
        </a:p>
      </dgm:t>
    </dgm:pt>
    <dgm:pt modelId="{5C089FC0-57AD-4EFF-B6B1-5A38245A19CA}" type="sibTrans" cxnId="{5FE8EE3E-CCD5-4BAC-AECB-8A33D45CBB02}">
      <dgm:prSet/>
      <dgm:spPr/>
      <dgm:t>
        <a:bodyPr/>
        <a:lstStyle/>
        <a:p>
          <a:endParaRPr lang="en-IL"/>
        </a:p>
      </dgm:t>
    </dgm:pt>
    <dgm:pt modelId="{B1E69496-DAEC-4ED0-A07E-C3768C84DADB}" type="pres">
      <dgm:prSet presAssocID="{3900D2A2-0872-4F61-886F-A088757F22FC}" presName="vert0" presStyleCnt="0">
        <dgm:presLayoutVars>
          <dgm:dir/>
          <dgm:animOne val="branch"/>
          <dgm:animLvl val="lvl"/>
        </dgm:presLayoutVars>
      </dgm:prSet>
      <dgm:spPr/>
    </dgm:pt>
    <dgm:pt modelId="{0D256655-A7B8-427E-A63A-8FC6F9DEDEC8}" type="pres">
      <dgm:prSet presAssocID="{22888A02-66FB-4F88-AAC4-D176213924DE}" presName="thickLine" presStyleLbl="alignNode1" presStyleIdx="0" presStyleCnt="6"/>
      <dgm:spPr/>
    </dgm:pt>
    <dgm:pt modelId="{B08E8175-6162-4D08-B7E5-151E7E488B1A}" type="pres">
      <dgm:prSet presAssocID="{22888A02-66FB-4F88-AAC4-D176213924DE}" presName="horz1" presStyleCnt="0"/>
      <dgm:spPr/>
    </dgm:pt>
    <dgm:pt modelId="{FBD90E7D-042F-4A21-BF63-55BA1F4B17EF}" type="pres">
      <dgm:prSet presAssocID="{22888A02-66FB-4F88-AAC4-D176213924DE}" presName="tx1" presStyleLbl="revTx" presStyleIdx="0" presStyleCnt="6"/>
      <dgm:spPr/>
    </dgm:pt>
    <dgm:pt modelId="{6465F25C-ECE1-409B-8125-3961283B8043}" type="pres">
      <dgm:prSet presAssocID="{22888A02-66FB-4F88-AAC4-D176213924DE}" presName="vert1" presStyleCnt="0"/>
      <dgm:spPr/>
    </dgm:pt>
    <dgm:pt modelId="{4D7242D5-0AF3-42B6-80D4-E13E8F6B19EF}" type="pres">
      <dgm:prSet presAssocID="{BF3CE68D-D6F0-41B1-892E-7FD1E397040C}" presName="thickLine" presStyleLbl="alignNode1" presStyleIdx="1" presStyleCnt="6"/>
      <dgm:spPr/>
    </dgm:pt>
    <dgm:pt modelId="{E73E7FC9-29A1-4994-8D18-680CF433E39F}" type="pres">
      <dgm:prSet presAssocID="{BF3CE68D-D6F0-41B1-892E-7FD1E397040C}" presName="horz1" presStyleCnt="0"/>
      <dgm:spPr/>
    </dgm:pt>
    <dgm:pt modelId="{3BB7850F-04BA-4011-A4C3-5B840032AF75}" type="pres">
      <dgm:prSet presAssocID="{BF3CE68D-D6F0-41B1-892E-7FD1E397040C}" presName="tx1" presStyleLbl="revTx" presStyleIdx="1" presStyleCnt="6"/>
      <dgm:spPr/>
    </dgm:pt>
    <dgm:pt modelId="{3ED3FA0B-EC8E-4701-AE39-C180C4136AC7}" type="pres">
      <dgm:prSet presAssocID="{BF3CE68D-D6F0-41B1-892E-7FD1E397040C}" presName="vert1" presStyleCnt="0"/>
      <dgm:spPr/>
    </dgm:pt>
    <dgm:pt modelId="{7344250F-297D-4904-9787-45180731A280}" type="pres">
      <dgm:prSet presAssocID="{C0F5AA15-D0DD-4125-B7E3-1F28EAC67A6C}" presName="thickLine" presStyleLbl="alignNode1" presStyleIdx="2" presStyleCnt="6"/>
      <dgm:spPr/>
    </dgm:pt>
    <dgm:pt modelId="{3D587D99-6BBB-4C27-961E-00AAB1F627DE}" type="pres">
      <dgm:prSet presAssocID="{C0F5AA15-D0DD-4125-B7E3-1F28EAC67A6C}" presName="horz1" presStyleCnt="0"/>
      <dgm:spPr/>
    </dgm:pt>
    <dgm:pt modelId="{ECF6B1AE-4E43-4513-A1E7-D60E24C32F41}" type="pres">
      <dgm:prSet presAssocID="{C0F5AA15-D0DD-4125-B7E3-1F28EAC67A6C}" presName="tx1" presStyleLbl="revTx" presStyleIdx="2" presStyleCnt="6"/>
      <dgm:spPr/>
    </dgm:pt>
    <dgm:pt modelId="{4F82A4A0-747E-4BEC-8869-67C7F7A6C928}" type="pres">
      <dgm:prSet presAssocID="{C0F5AA15-D0DD-4125-B7E3-1F28EAC67A6C}" presName="vert1" presStyleCnt="0"/>
      <dgm:spPr/>
    </dgm:pt>
    <dgm:pt modelId="{912A23EE-7B69-4649-9E7D-0891C3CE3416}" type="pres">
      <dgm:prSet presAssocID="{97FD94FF-8DF0-4CFE-9E9F-B01A2A5A959D}" presName="thickLine" presStyleLbl="alignNode1" presStyleIdx="3" presStyleCnt="6"/>
      <dgm:spPr/>
    </dgm:pt>
    <dgm:pt modelId="{CB940803-9D10-4033-AD0C-47456769AA32}" type="pres">
      <dgm:prSet presAssocID="{97FD94FF-8DF0-4CFE-9E9F-B01A2A5A959D}" presName="horz1" presStyleCnt="0"/>
      <dgm:spPr/>
    </dgm:pt>
    <dgm:pt modelId="{74F02962-7438-4392-A53B-9755FC76CB43}" type="pres">
      <dgm:prSet presAssocID="{97FD94FF-8DF0-4CFE-9E9F-B01A2A5A959D}" presName="tx1" presStyleLbl="revTx" presStyleIdx="3" presStyleCnt="6"/>
      <dgm:spPr/>
    </dgm:pt>
    <dgm:pt modelId="{16FE0D37-78BF-4425-A5C7-F5F5552A619F}" type="pres">
      <dgm:prSet presAssocID="{97FD94FF-8DF0-4CFE-9E9F-B01A2A5A959D}" presName="vert1" presStyleCnt="0"/>
      <dgm:spPr/>
    </dgm:pt>
    <dgm:pt modelId="{C59B984D-1BAB-4341-B8DD-44E947BC3E26}" type="pres">
      <dgm:prSet presAssocID="{554ADD83-BC12-4ED1-AC9D-223170574410}" presName="thickLine" presStyleLbl="alignNode1" presStyleIdx="4" presStyleCnt="6"/>
      <dgm:spPr/>
    </dgm:pt>
    <dgm:pt modelId="{2731BF41-B872-4901-8F64-6D43111D2DFD}" type="pres">
      <dgm:prSet presAssocID="{554ADD83-BC12-4ED1-AC9D-223170574410}" presName="horz1" presStyleCnt="0"/>
      <dgm:spPr/>
    </dgm:pt>
    <dgm:pt modelId="{4E44BA11-0279-47D4-B67E-A60AA2B105BC}" type="pres">
      <dgm:prSet presAssocID="{554ADD83-BC12-4ED1-AC9D-223170574410}" presName="tx1" presStyleLbl="revTx" presStyleIdx="4" presStyleCnt="6"/>
      <dgm:spPr/>
    </dgm:pt>
    <dgm:pt modelId="{3CDA73FB-A3C0-4907-BAF9-9EC317C20084}" type="pres">
      <dgm:prSet presAssocID="{554ADD83-BC12-4ED1-AC9D-223170574410}" presName="vert1" presStyleCnt="0"/>
      <dgm:spPr/>
    </dgm:pt>
    <dgm:pt modelId="{761D9524-D00A-444D-A924-8B860F6AF35F}" type="pres">
      <dgm:prSet presAssocID="{448CB97B-D401-457D-B78D-2A9AF53B611F}" presName="thickLine" presStyleLbl="alignNode1" presStyleIdx="5" presStyleCnt="6"/>
      <dgm:spPr/>
    </dgm:pt>
    <dgm:pt modelId="{D25CAFB2-1C3F-47BD-83CA-A1BA8775A6F2}" type="pres">
      <dgm:prSet presAssocID="{448CB97B-D401-457D-B78D-2A9AF53B611F}" presName="horz1" presStyleCnt="0"/>
      <dgm:spPr/>
    </dgm:pt>
    <dgm:pt modelId="{FD3B3DC7-7AD4-414F-AD65-D9C1957D9642}" type="pres">
      <dgm:prSet presAssocID="{448CB97B-D401-457D-B78D-2A9AF53B611F}" presName="tx1" presStyleLbl="revTx" presStyleIdx="5" presStyleCnt="6"/>
      <dgm:spPr/>
    </dgm:pt>
    <dgm:pt modelId="{45325103-9F2E-40F9-962E-AF9E6DB560CA}" type="pres">
      <dgm:prSet presAssocID="{448CB97B-D401-457D-B78D-2A9AF53B611F}" presName="vert1" presStyleCnt="0"/>
      <dgm:spPr/>
    </dgm:pt>
  </dgm:ptLst>
  <dgm:cxnLst>
    <dgm:cxn modelId="{7ADF972F-EABB-433D-9F18-B9209F4CEEED}" type="presOf" srcId="{BF3CE68D-D6F0-41B1-892E-7FD1E397040C}" destId="{3BB7850F-04BA-4011-A4C3-5B840032AF75}" srcOrd="0" destOrd="0" presId="urn:microsoft.com/office/officeart/2008/layout/LinedList"/>
    <dgm:cxn modelId="{1D82D432-D2D3-4994-B324-D186DC9741E2}" type="presOf" srcId="{448CB97B-D401-457D-B78D-2A9AF53B611F}" destId="{FD3B3DC7-7AD4-414F-AD65-D9C1957D9642}" srcOrd="0" destOrd="0" presId="urn:microsoft.com/office/officeart/2008/layout/LinedList"/>
    <dgm:cxn modelId="{5FE8EE3E-CCD5-4BAC-AECB-8A33D45CBB02}" srcId="{3900D2A2-0872-4F61-886F-A088757F22FC}" destId="{BF3CE68D-D6F0-41B1-892E-7FD1E397040C}" srcOrd="1" destOrd="0" parTransId="{A80672D0-B619-4982-8823-AFB64E04CCD8}" sibTransId="{5C089FC0-57AD-4EFF-B6B1-5A38245A19CA}"/>
    <dgm:cxn modelId="{F7699741-09C1-41DD-8E9B-EB9299CD62C0}" type="presOf" srcId="{97FD94FF-8DF0-4CFE-9E9F-B01A2A5A959D}" destId="{74F02962-7438-4392-A53B-9755FC76CB43}" srcOrd="0" destOrd="0" presId="urn:microsoft.com/office/officeart/2008/layout/LinedList"/>
    <dgm:cxn modelId="{916C0563-C805-426A-BF15-D3CB75B0C3AA}" srcId="{3900D2A2-0872-4F61-886F-A088757F22FC}" destId="{448CB97B-D401-457D-B78D-2A9AF53B611F}" srcOrd="5" destOrd="0" parTransId="{1F40CB1D-A8DD-49E7-B8D8-C8C25BBA3B45}" sibTransId="{CA66D4FE-7520-4166-B04A-24B38696E740}"/>
    <dgm:cxn modelId="{25FF1565-1066-4611-8423-EAFF8A63078B}" srcId="{3900D2A2-0872-4F61-886F-A088757F22FC}" destId="{554ADD83-BC12-4ED1-AC9D-223170574410}" srcOrd="4" destOrd="0" parTransId="{0D74992F-1373-44D5-8F98-FF0770859F13}" sibTransId="{7F68145C-9C46-451E-9283-BE94DC2153AC}"/>
    <dgm:cxn modelId="{D80DD647-46CA-4F00-A80A-98405916D7D3}" srcId="{3900D2A2-0872-4F61-886F-A088757F22FC}" destId="{C0F5AA15-D0DD-4125-B7E3-1F28EAC67A6C}" srcOrd="2" destOrd="0" parTransId="{81E1E789-7D1A-41EF-9192-AA821ED42B7C}" sibTransId="{2B79D467-3C74-4CEF-A6B6-5D8EEE3D7406}"/>
    <dgm:cxn modelId="{1592A972-3BD6-4ACE-B4DD-E81E5075B464}" type="presOf" srcId="{3900D2A2-0872-4F61-886F-A088757F22FC}" destId="{B1E69496-DAEC-4ED0-A07E-C3768C84DADB}" srcOrd="0" destOrd="0" presId="urn:microsoft.com/office/officeart/2008/layout/LinedList"/>
    <dgm:cxn modelId="{00F8FB59-CDA1-4A64-B00A-0442A52C865D}" srcId="{3900D2A2-0872-4F61-886F-A088757F22FC}" destId="{22888A02-66FB-4F88-AAC4-D176213924DE}" srcOrd="0" destOrd="0" parTransId="{A38AA53B-1A2C-4DA5-AA9D-4A314894594A}" sibTransId="{F792C7A2-7713-4A2F-80CA-EE40B05D9060}"/>
    <dgm:cxn modelId="{8E431E9F-A2C6-4EA5-AE89-2D18974803DC}" type="presOf" srcId="{554ADD83-BC12-4ED1-AC9D-223170574410}" destId="{4E44BA11-0279-47D4-B67E-A60AA2B105BC}" srcOrd="0" destOrd="0" presId="urn:microsoft.com/office/officeart/2008/layout/LinedList"/>
    <dgm:cxn modelId="{DB7B71C2-FD7C-4C78-8479-8BC734109077}" srcId="{3900D2A2-0872-4F61-886F-A088757F22FC}" destId="{97FD94FF-8DF0-4CFE-9E9F-B01A2A5A959D}" srcOrd="3" destOrd="0" parTransId="{B6B96B9E-5828-4AAA-A3B4-1F6D1F18F673}" sibTransId="{2432B3C4-2858-46A2-B394-16998C54AF66}"/>
    <dgm:cxn modelId="{2F80B8E4-72F3-4ED8-A264-6183B1C2E583}" type="presOf" srcId="{C0F5AA15-D0DD-4125-B7E3-1F28EAC67A6C}" destId="{ECF6B1AE-4E43-4513-A1E7-D60E24C32F41}" srcOrd="0" destOrd="0" presId="urn:microsoft.com/office/officeart/2008/layout/LinedList"/>
    <dgm:cxn modelId="{4DF28BEE-2879-4DFD-8753-128B7D51119A}" type="presOf" srcId="{22888A02-66FB-4F88-AAC4-D176213924DE}" destId="{FBD90E7D-042F-4A21-BF63-55BA1F4B17EF}" srcOrd="0" destOrd="0" presId="urn:microsoft.com/office/officeart/2008/layout/LinedList"/>
    <dgm:cxn modelId="{46FF5FFE-6301-4F56-A54B-8611C5AFCC8E}" type="presParOf" srcId="{B1E69496-DAEC-4ED0-A07E-C3768C84DADB}" destId="{0D256655-A7B8-427E-A63A-8FC6F9DEDEC8}" srcOrd="0" destOrd="0" presId="urn:microsoft.com/office/officeart/2008/layout/LinedList"/>
    <dgm:cxn modelId="{4619154B-DA84-4942-A60A-96A4AAFD3600}" type="presParOf" srcId="{B1E69496-DAEC-4ED0-A07E-C3768C84DADB}" destId="{B08E8175-6162-4D08-B7E5-151E7E488B1A}" srcOrd="1" destOrd="0" presId="urn:microsoft.com/office/officeart/2008/layout/LinedList"/>
    <dgm:cxn modelId="{B338C027-B4B0-4947-8E48-9676D48BBE87}" type="presParOf" srcId="{B08E8175-6162-4D08-B7E5-151E7E488B1A}" destId="{FBD90E7D-042F-4A21-BF63-55BA1F4B17EF}" srcOrd="0" destOrd="0" presId="urn:microsoft.com/office/officeart/2008/layout/LinedList"/>
    <dgm:cxn modelId="{F7609D5B-A4DD-4329-884A-2D82B6D94785}" type="presParOf" srcId="{B08E8175-6162-4D08-B7E5-151E7E488B1A}" destId="{6465F25C-ECE1-409B-8125-3961283B8043}" srcOrd="1" destOrd="0" presId="urn:microsoft.com/office/officeart/2008/layout/LinedList"/>
    <dgm:cxn modelId="{FDDFB50D-12A5-4237-AB5E-EDFED6E940F5}" type="presParOf" srcId="{B1E69496-DAEC-4ED0-A07E-C3768C84DADB}" destId="{4D7242D5-0AF3-42B6-80D4-E13E8F6B19EF}" srcOrd="2" destOrd="0" presId="urn:microsoft.com/office/officeart/2008/layout/LinedList"/>
    <dgm:cxn modelId="{45395380-2977-4B8B-A05D-04EE7BF142EF}" type="presParOf" srcId="{B1E69496-DAEC-4ED0-A07E-C3768C84DADB}" destId="{E73E7FC9-29A1-4994-8D18-680CF433E39F}" srcOrd="3" destOrd="0" presId="urn:microsoft.com/office/officeart/2008/layout/LinedList"/>
    <dgm:cxn modelId="{26264FAD-D999-4193-8D24-CB09C8994094}" type="presParOf" srcId="{E73E7FC9-29A1-4994-8D18-680CF433E39F}" destId="{3BB7850F-04BA-4011-A4C3-5B840032AF75}" srcOrd="0" destOrd="0" presId="urn:microsoft.com/office/officeart/2008/layout/LinedList"/>
    <dgm:cxn modelId="{4869A4A7-436E-4ECD-A0DF-602531A5B1BB}" type="presParOf" srcId="{E73E7FC9-29A1-4994-8D18-680CF433E39F}" destId="{3ED3FA0B-EC8E-4701-AE39-C180C4136AC7}" srcOrd="1" destOrd="0" presId="urn:microsoft.com/office/officeart/2008/layout/LinedList"/>
    <dgm:cxn modelId="{2E6C9D01-1C30-4B35-B0F7-36A98AC7F8FE}" type="presParOf" srcId="{B1E69496-DAEC-4ED0-A07E-C3768C84DADB}" destId="{7344250F-297D-4904-9787-45180731A280}" srcOrd="4" destOrd="0" presId="urn:microsoft.com/office/officeart/2008/layout/LinedList"/>
    <dgm:cxn modelId="{EB16274D-A68F-4FC1-B7DD-0D008A417932}" type="presParOf" srcId="{B1E69496-DAEC-4ED0-A07E-C3768C84DADB}" destId="{3D587D99-6BBB-4C27-961E-00AAB1F627DE}" srcOrd="5" destOrd="0" presId="urn:microsoft.com/office/officeart/2008/layout/LinedList"/>
    <dgm:cxn modelId="{1B30B650-43F7-4CD3-A18D-3DE7FDF08E6F}" type="presParOf" srcId="{3D587D99-6BBB-4C27-961E-00AAB1F627DE}" destId="{ECF6B1AE-4E43-4513-A1E7-D60E24C32F41}" srcOrd="0" destOrd="0" presId="urn:microsoft.com/office/officeart/2008/layout/LinedList"/>
    <dgm:cxn modelId="{BF4FCBE5-68A3-4F05-9982-750AE666A42A}" type="presParOf" srcId="{3D587D99-6BBB-4C27-961E-00AAB1F627DE}" destId="{4F82A4A0-747E-4BEC-8869-67C7F7A6C928}" srcOrd="1" destOrd="0" presId="urn:microsoft.com/office/officeart/2008/layout/LinedList"/>
    <dgm:cxn modelId="{9D1EE21D-F87C-42D3-9C97-68C28C765B22}" type="presParOf" srcId="{B1E69496-DAEC-4ED0-A07E-C3768C84DADB}" destId="{912A23EE-7B69-4649-9E7D-0891C3CE3416}" srcOrd="6" destOrd="0" presId="urn:microsoft.com/office/officeart/2008/layout/LinedList"/>
    <dgm:cxn modelId="{D5C825DB-EDCD-4A79-B044-8B5C85CFC354}" type="presParOf" srcId="{B1E69496-DAEC-4ED0-A07E-C3768C84DADB}" destId="{CB940803-9D10-4033-AD0C-47456769AA32}" srcOrd="7" destOrd="0" presId="urn:microsoft.com/office/officeart/2008/layout/LinedList"/>
    <dgm:cxn modelId="{E953A198-CAF2-4C7A-9F1D-65CDE9546314}" type="presParOf" srcId="{CB940803-9D10-4033-AD0C-47456769AA32}" destId="{74F02962-7438-4392-A53B-9755FC76CB43}" srcOrd="0" destOrd="0" presId="urn:microsoft.com/office/officeart/2008/layout/LinedList"/>
    <dgm:cxn modelId="{CD74F5DE-BD15-4920-B37A-8A65D0E23FCE}" type="presParOf" srcId="{CB940803-9D10-4033-AD0C-47456769AA32}" destId="{16FE0D37-78BF-4425-A5C7-F5F5552A619F}" srcOrd="1" destOrd="0" presId="urn:microsoft.com/office/officeart/2008/layout/LinedList"/>
    <dgm:cxn modelId="{F0547285-38DA-436E-8A05-6556A3BA0F71}" type="presParOf" srcId="{B1E69496-DAEC-4ED0-A07E-C3768C84DADB}" destId="{C59B984D-1BAB-4341-B8DD-44E947BC3E26}" srcOrd="8" destOrd="0" presId="urn:microsoft.com/office/officeart/2008/layout/LinedList"/>
    <dgm:cxn modelId="{2EBC9A51-294B-4BE7-935E-C3D3BD6870DE}" type="presParOf" srcId="{B1E69496-DAEC-4ED0-A07E-C3768C84DADB}" destId="{2731BF41-B872-4901-8F64-6D43111D2DFD}" srcOrd="9" destOrd="0" presId="urn:microsoft.com/office/officeart/2008/layout/LinedList"/>
    <dgm:cxn modelId="{29607841-2C06-4FAF-B963-E8958E1161D4}" type="presParOf" srcId="{2731BF41-B872-4901-8F64-6D43111D2DFD}" destId="{4E44BA11-0279-47D4-B67E-A60AA2B105BC}" srcOrd="0" destOrd="0" presId="urn:microsoft.com/office/officeart/2008/layout/LinedList"/>
    <dgm:cxn modelId="{76676063-AC0D-4ED2-A96A-3FDC79E8C950}" type="presParOf" srcId="{2731BF41-B872-4901-8F64-6D43111D2DFD}" destId="{3CDA73FB-A3C0-4907-BAF9-9EC317C20084}" srcOrd="1" destOrd="0" presId="urn:microsoft.com/office/officeart/2008/layout/LinedList"/>
    <dgm:cxn modelId="{2641FD03-C431-41CA-B53A-D97F4C61DBDE}" type="presParOf" srcId="{B1E69496-DAEC-4ED0-A07E-C3768C84DADB}" destId="{761D9524-D00A-444D-A924-8B860F6AF35F}" srcOrd="10" destOrd="0" presId="urn:microsoft.com/office/officeart/2008/layout/LinedList"/>
    <dgm:cxn modelId="{88922906-B940-4854-B58F-C4990B0C6A1B}" type="presParOf" srcId="{B1E69496-DAEC-4ED0-A07E-C3768C84DADB}" destId="{D25CAFB2-1C3F-47BD-83CA-A1BA8775A6F2}" srcOrd="11" destOrd="0" presId="urn:microsoft.com/office/officeart/2008/layout/LinedList"/>
    <dgm:cxn modelId="{2C6E2876-5C79-48EE-A357-E51836ABF785}" type="presParOf" srcId="{D25CAFB2-1C3F-47BD-83CA-A1BA8775A6F2}" destId="{FD3B3DC7-7AD4-414F-AD65-D9C1957D9642}" srcOrd="0" destOrd="0" presId="urn:microsoft.com/office/officeart/2008/layout/LinedList"/>
    <dgm:cxn modelId="{ABCB80B9-8D35-4E89-8D84-C342BAAEDDE0}" type="presParOf" srcId="{D25CAFB2-1C3F-47BD-83CA-A1BA8775A6F2}" destId="{45325103-9F2E-40F9-962E-AF9E6DB560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9B4711-AB81-4A3A-A30E-831AEA0154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A7DC46-3255-42E2-8FF5-373D1053E919}">
      <dgm:prSet/>
      <dgm:spPr/>
      <dgm:t>
        <a:bodyPr/>
        <a:lstStyle/>
        <a:p>
          <a:r>
            <a:rPr lang="en-US" dirty="0"/>
            <a:t>In our privacy-preserving solution for the EPM system, the RSS is not calculated at the end of each iteration and instead a fixed number of iterations is set at the beginning of the protocol</a:t>
          </a:r>
        </a:p>
      </dgm:t>
    </dgm:pt>
    <dgm:pt modelId="{E8468E73-63C7-4EF1-8ECF-7D2157518E2C}" type="parTrans" cxnId="{998D9CFB-FCDF-4EBA-9AA1-E39E8597805F}">
      <dgm:prSet/>
      <dgm:spPr/>
      <dgm:t>
        <a:bodyPr/>
        <a:lstStyle/>
        <a:p>
          <a:endParaRPr lang="en-US"/>
        </a:p>
      </dgm:t>
    </dgm:pt>
    <dgm:pt modelId="{DD3869CB-A78B-495D-9A12-ABD088023951}" type="sibTrans" cxnId="{998D9CFB-FCDF-4EBA-9AA1-E39E8597805F}">
      <dgm:prSet/>
      <dgm:spPr/>
      <dgm:t>
        <a:bodyPr/>
        <a:lstStyle/>
        <a:p>
          <a:endParaRPr lang="en-US"/>
        </a:p>
      </dgm:t>
    </dgm:pt>
    <dgm:pt modelId="{1C610E32-850B-4D87-9154-5FF529DEA97A}">
      <dgm:prSet/>
      <dgm:spPr/>
      <dgm:t>
        <a:bodyPr/>
        <a:lstStyle/>
        <a:p>
          <a:r>
            <a:rPr lang="en-US" dirty="0"/>
            <a:t>This is due to the algorithm fixating on the solution relatively quickly (within a few iterations) and the limitations of the underlying LHE scheme</a:t>
          </a:r>
        </a:p>
      </dgm:t>
    </dgm:pt>
    <dgm:pt modelId="{1DB056C1-609C-4C88-B733-1E729CAF6FCC}" type="parTrans" cxnId="{7457F642-574A-4A77-9F06-56721028C866}">
      <dgm:prSet/>
      <dgm:spPr/>
      <dgm:t>
        <a:bodyPr/>
        <a:lstStyle/>
        <a:p>
          <a:endParaRPr lang="en-US"/>
        </a:p>
      </dgm:t>
    </dgm:pt>
    <dgm:pt modelId="{6A8D2771-BE0F-4DFD-906D-DAFC1E39941F}" type="sibTrans" cxnId="{7457F642-574A-4A77-9F06-56721028C866}">
      <dgm:prSet/>
      <dgm:spPr/>
      <dgm:t>
        <a:bodyPr/>
        <a:lstStyle/>
        <a:p>
          <a:endParaRPr lang="en-US"/>
        </a:p>
      </dgm:t>
    </dgm:pt>
    <dgm:pt modelId="{BF70A381-2BEE-4952-A234-85CF753C935D}">
      <dgm:prSet/>
      <dgm:spPr/>
      <dgm:t>
        <a:bodyPr/>
        <a:lstStyle/>
        <a:p>
          <a:r>
            <a:rPr lang="en-US"/>
            <a:t>After the first iteration, the predicted ages are revealed to the MLE, concealing them would require a more complex protocol not described in the paper we based our implementation on</a:t>
          </a:r>
        </a:p>
      </dgm:t>
    </dgm:pt>
    <dgm:pt modelId="{00699B14-0CD1-41AB-8208-FEF47907E519}" type="parTrans" cxnId="{111058F6-C38C-4D3C-A708-839582102E3A}">
      <dgm:prSet/>
      <dgm:spPr/>
      <dgm:t>
        <a:bodyPr/>
        <a:lstStyle/>
        <a:p>
          <a:endParaRPr lang="en-US"/>
        </a:p>
      </dgm:t>
    </dgm:pt>
    <dgm:pt modelId="{96537201-72B9-46A2-AC51-6DA0B6BE5F4C}" type="sibTrans" cxnId="{111058F6-C38C-4D3C-A708-839582102E3A}">
      <dgm:prSet/>
      <dgm:spPr/>
      <dgm:t>
        <a:bodyPr/>
        <a:lstStyle/>
        <a:p>
          <a:endParaRPr lang="en-US"/>
        </a:p>
      </dgm:t>
    </dgm:pt>
    <dgm:pt modelId="{25DC54B4-3441-459A-98C3-F1AD340FEA97}" type="pres">
      <dgm:prSet presAssocID="{679B4711-AB81-4A3A-A30E-831AEA0154AB}" presName="root" presStyleCnt="0">
        <dgm:presLayoutVars>
          <dgm:dir/>
          <dgm:resizeHandles val="exact"/>
        </dgm:presLayoutVars>
      </dgm:prSet>
      <dgm:spPr/>
    </dgm:pt>
    <dgm:pt modelId="{A7D133B1-4841-4E80-852C-97727831A3D1}" type="pres">
      <dgm:prSet presAssocID="{64A7DC46-3255-42E2-8FF5-373D1053E919}" presName="compNode" presStyleCnt="0"/>
      <dgm:spPr/>
    </dgm:pt>
    <dgm:pt modelId="{C8299897-2097-4121-B76C-AE0D95E198FF}" type="pres">
      <dgm:prSet presAssocID="{64A7DC46-3255-42E2-8FF5-373D1053E919}" presName="bgRect" presStyleLbl="bgShp" presStyleIdx="0" presStyleCnt="3"/>
      <dgm:spPr/>
    </dgm:pt>
    <dgm:pt modelId="{D0DD9B71-BBDE-4C70-826D-53F23F96480D}" type="pres">
      <dgm:prSet presAssocID="{64A7DC46-3255-42E2-8FF5-373D1053E9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2C80DA2A-2531-430E-A303-3448D68AC316}" type="pres">
      <dgm:prSet presAssocID="{64A7DC46-3255-42E2-8FF5-373D1053E919}" presName="spaceRect" presStyleCnt="0"/>
      <dgm:spPr/>
    </dgm:pt>
    <dgm:pt modelId="{900A995F-FF16-4856-862D-6F75A526326B}" type="pres">
      <dgm:prSet presAssocID="{64A7DC46-3255-42E2-8FF5-373D1053E919}" presName="parTx" presStyleLbl="revTx" presStyleIdx="0" presStyleCnt="3">
        <dgm:presLayoutVars>
          <dgm:chMax val="0"/>
          <dgm:chPref val="0"/>
        </dgm:presLayoutVars>
      </dgm:prSet>
      <dgm:spPr/>
    </dgm:pt>
    <dgm:pt modelId="{E9D76C63-B2CF-4629-AD72-20FA15FDFE47}" type="pres">
      <dgm:prSet presAssocID="{DD3869CB-A78B-495D-9A12-ABD088023951}" presName="sibTrans" presStyleCnt="0"/>
      <dgm:spPr/>
    </dgm:pt>
    <dgm:pt modelId="{D458C48B-D736-4D0B-A3CE-F26067B3A787}" type="pres">
      <dgm:prSet presAssocID="{1C610E32-850B-4D87-9154-5FF529DEA97A}" presName="compNode" presStyleCnt="0"/>
      <dgm:spPr/>
    </dgm:pt>
    <dgm:pt modelId="{CC28317A-9E93-4330-BAAA-F9386A3F7D2E}" type="pres">
      <dgm:prSet presAssocID="{1C610E32-850B-4D87-9154-5FF529DEA97A}" presName="bgRect" presStyleLbl="bgShp" presStyleIdx="1" presStyleCnt="3"/>
      <dgm:spPr/>
    </dgm:pt>
    <dgm:pt modelId="{3F340AFF-C041-4256-A463-06DB82F83F36}" type="pres">
      <dgm:prSet presAssocID="{1C610E32-850B-4D87-9154-5FF529DEA9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3CF301E-0655-41C3-96A5-2DC46253F41E}" type="pres">
      <dgm:prSet presAssocID="{1C610E32-850B-4D87-9154-5FF529DEA97A}" presName="spaceRect" presStyleCnt="0"/>
      <dgm:spPr/>
    </dgm:pt>
    <dgm:pt modelId="{7FD6B552-301A-4B0B-AFFE-0EA4CF5026FF}" type="pres">
      <dgm:prSet presAssocID="{1C610E32-850B-4D87-9154-5FF529DEA97A}" presName="parTx" presStyleLbl="revTx" presStyleIdx="1" presStyleCnt="3">
        <dgm:presLayoutVars>
          <dgm:chMax val="0"/>
          <dgm:chPref val="0"/>
        </dgm:presLayoutVars>
      </dgm:prSet>
      <dgm:spPr/>
    </dgm:pt>
    <dgm:pt modelId="{DBF0305B-F2FD-4547-9677-B60E583BB771}" type="pres">
      <dgm:prSet presAssocID="{6A8D2771-BE0F-4DFD-906D-DAFC1E39941F}" presName="sibTrans" presStyleCnt="0"/>
      <dgm:spPr/>
    </dgm:pt>
    <dgm:pt modelId="{1CA8A1D3-E30B-43E4-A43D-3BF88A48CBF2}" type="pres">
      <dgm:prSet presAssocID="{BF70A381-2BEE-4952-A234-85CF753C935D}" presName="compNode" presStyleCnt="0"/>
      <dgm:spPr/>
    </dgm:pt>
    <dgm:pt modelId="{341D1B64-EE79-4237-8828-4CFDC905A09B}" type="pres">
      <dgm:prSet presAssocID="{BF70A381-2BEE-4952-A234-85CF753C935D}" presName="bgRect" presStyleLbl="bgShp" presStyleIdx="2" presStyleCnt="3"/>
      <dgm:spPr/>
    </dgm:pt>
    <dgm:pt modelId="{F5F4EF9F-05AD-498F-9AA2-640F1E8F796F}" type="pres">
      <dgm:prSet presAssocID="{BF70A381-2BEE-4952-A234-85CF753C93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8E265548-C526-4975-8D06-F19159F8E864}" type="pres">
      <dgm:prSet presAssocID="{BF70A381-2BEE-4952-A234-85CF753C935D}" presName="spaceRect" presStyleCnt="0"/>
      <dgm:spPr/>
    </dgm:pt>
    <dgm:pt modelId="{8E09E386-123D-43BA-80DE-BD8BBB654382}" type="pres">
      <dgm:prSet presAssocID="{BF70A381-2BEE-4952-A234-85CF753C935D}" presName="parTx" presStyleLbl="revTx" presStyleIdx="2" presStyleCnt="3">
        <dgm:presLayoutVars>
          <dgm:chMax val="0"/>
          <dgm:chPref val="0"/>
        </dgm:presLayoutVars>
      </dgm:prSet>
      <dgm:spPr/>
    </dgm:pt>
  </dgm:ptLst>
  <dgm:cxnLst>
    <dgm:cxn modelId="{8A2C0335-2572-4D17-91E0-4C4C5E929870}" type="presOf" srcId="{64A7DC46-3255-42E2-8FF5-373D1053E919}" destId="{900A995F-FF16-4856-862D-6F75A526326B}" srcOrd="0" destOrd="0" presId="urn:microsoft.com/office/officeart/2018/2/layout/IconVerticalSolidList"/>
    <dgm:cxn modelId="{7457F642-574A-4A77-9F06-56721028C866}" srcId="{679B4711-AB81-4A3A-A30E-831AEA0154AB}" destId="{1C610E32-850B-4D87-9154-5FF529DEA97A}" srcOrd="1" destOrd="0" parTransId="{1DB056C1-609C-4C88-B733-1E729CAF6FCC}" sibTransId="{6A8D2771-BE0F-4DFD-906D-DAFC1E39941F}"/>
    <dgm:cxn modelId="{A326DDB1-23CE-4FB2-8487-B0BEA65E08DC}" type="presOf" srcId="{679B4711-AB81-4A3A-A30E-831AEA0154AB}" destId="{25DC54B4-3441-459A-98C3-F1AD340FEA97}" srcOrd="0" destOrd="0" presId="urn:microsoft.com/office/officeart/2018/2/layout/IconVerticalSolidList"/>
    <dgm:cxn modelId="{D994C1CB-DA2C-4DFB-9F1C-7B1632C9432B}" type="presOf" srcId="{BF70A381-2BEE-4952-A234-85CF753C935D}" destId="{8E09E386-123D-43BA-80DE-BD8BBB654382}" srcOrd="0" destOrd="0" presId="urn:microsoft.com/office/officeart/2018/2/layout/IconVerticalSolidList"/>
    <dgm:cxn modelId="{111058F6-C38C-4D3C-A708-839582102E3A}" srcId="{679B4711-AB81-4A3A-A30E-831AEA0154AB}" destId="{BF70A381-2BEE-4952-A234-85CF753C935D}" srcOrd="2" destOrd="0" parTransId="{00699B14-0CD1-41AB-8208-FEF47907E519}" sibTransId="{96537201-72B9-46A2-AC51-6DA0B6BE5F4C}"/>
    <dgm:cxn modelId="{998D9CFB-FCDF-4EBA-9AA1-E39E8597805F}" srcId="{679B4711-AB81-4A3A-A30E-831AEA0154AB}" destId="{64A7DC46-3255-42E2-8FF5-373D1053E919}" srcOrd="0" destOrd="0" parTransId="{E8468E73-63C7-4EF1-8ECF-7D2157518E2C}" sibTransId="{DD3869CB-A78B-495D-9A12-ABD088023951}"/>
    <dgm:cxn modelId="{B057C1FC-E9DE-4C61-95E0-2F14C2EC1987}" type="presOf" srcId="{1C610E32-850B-4D87-9154-5FF529DEA97A}" destId="{7FD6B552-301A-4B0B-AFFE-0EA4CF5026FF}" srcOrd="0" destOrd="0" presId="urn:microsoft.com/office/officeart/2018/2/layout/IconVerticalSolidList"/>
    <dgm:cxn modelId="{E788DEDC-A20D-45BC-AA7D-6FC5E265E4CE}" type="presParOf" srcId="{25DC54B4-3441-459A-98C3-F1AD340FEA97}" destId="{A7D133B1-4841-4E80-852C-97727831A3D1}" srcOrd="0" destOrd="0" presId="urn:microsoft.com/office/officeart/2018/2/layout/IconVerticalSolidList"/>
    <dgm:cxn modelId="{122FF0DD-78B1-4CD8-9D2D-76E117598800}" type="presParOf" srcId="{A7D133B1-4841-4E80-852C-97727831A3D1}" destId="{C8299897-2097-4121-B76C-AE0D95E198FF}" srcOrd="0" destOrd="0" presId="urn:microsoft.com/office/officeart/2018/2/layout/IconVerticalSolidList"/>
    <dgm:cxn modelId="{1E20118F-ADBE-4421-8B45-88DA0C5C4261}" type="presParOf" srcId="{A7D133B1-4841-4E80-852C-97727831A3D1}" destId="{D0DD9B71-BBDE-4C70-826D-53F23F96480D}" srcOrd="1" destOrd="0" presId="urn:microsoft.com/office/officeart/2018/2/layout/IconVerticalSolidList"/>
    <dgm:cxn modelId="{9F9876CF-21C3-4C11-A065-ABE10762DCD5}" type="presParOf" srcId="{A7D133B1-4841-4E80-852C-97727831A3D1}" destId="{2C80DA2A-2531-430E-A303-3448D68AC316}" srcOrd="2" destOrd="0" presId="urn:microsoft.com/office/officeart/2018/2/layout/IconVerticalSolidList"/>
    <dgm:cxn modelId="{FA0B5420-E507-4759-88A7-A54089BBEBE7}" type="presParOf" srcId="{A7D133B1-4841-4E80-852C-97727831A3D1}" destId="{900A995F-FF16-4856-862D-6F75A526326B}" srcOrd="3" destOrd="0" presId="urn:microsoft.com/office/officeart/2018/2/layout/IconVerticalSolidList"/>
    <dgm:cxn modelId="{8E20EC56-4BC8-415C-923A-45F2AF1DA6DB}" type="presParOf" srcId="{25DC54B4-3441-459A-98C3-F1AD340FEA97}" destId="{E9D76C63-B2CF-4629-AD72-20FA15FDFE47}" srcOrd="1" destOrd="0" presId="urn:microsoft.com/office/officeart/2018/2/layout/IconVerticalSolidList"/>
    <dgm:cxn modelId="{B558A276-3EA9-40DC-9D12-DEF264FDAA20}" type="presParOf" srcId="{25DC54B4-3441-459A-98C3-F1AD340FEA97}" destId="{D458C48B-D736-4D0B-A3CE-F26067B3A787}" srcOrd="2" destOrd="0" presId="urn:microsoft.com/office/officeart/2018/2/layout/IconVerticalSolidList"/>
    <dgm:cxn modelId="{BE6D104C-EDF6-4CDA-A8B4-238DD72FD48E}" type="presParOf" srcId="{D458C48B-D736-4D0B-A3CE-F26067B3A787}" destId="{CC28317A-9E93-4330-BAAA-F9386A3F7D2E}" srcOrd="0" destOrd="0" presId="urn:microsoft.com/office/officeart/2018/2/layout/IconVerticalSolidList"/>
    <dgm:cxn modelId="{421B0A22-9D14-4DF6-9DDC-A9E945407382}" type="presParOf" srcId="{D458C48B-D736-4D0B-A3CE-F26067B3A787}" destId="{3F340AFF-C041-4256-A463-06DB82F83F36}" srcOrd="1" destOrd="0" presId="urn:microsoft.com/office/officeart/2018/2/layout/IconVerticalSolidList"/>
    <dgm:cxn modelId="{9DB87B7C-CAAD-461C-AB22-24A2C67CA359}" type="presParOf" srcId="{D458C48B-D736-4D0B-A3CE-F26067B3A787}" destId="{73CF301E-0655-41C3-96A5-2DC46253F41E}" srcOrd="2" destOrd="0" presId="urn:microsoft.com/office/officeart/2018/2/layout/IconVerticalSolidList"/>
    <dgm:cxn modelId="{48F3A556-ED94-40B9-9629-E666D8BD86C7}" type="presParOf" srcId="{D458C48B-D736-4D0B-A3CE-F26067B3A787}" destId="{7FD6B552-301A-4B0B-AFFE-0EA4CF5026FF}" srcOrd="3" destOrd="0" presId="urn:microsoft.com/office/officeart/2018/2/layout/IconVerticalSolidList"/>
    <dgm:cxn modelId="{1CFE2F7F-B7F8-4B93-9CFD-A4C60E956899}" type="presParOf" srcId="{25DC54B4-3441-459A-98C3-F1AD340FEA97}" destId="{DBF0305B-F2FD-4547-9677-B60E583BB771}" srcOrd="3" destOrd="0" presId="urn:microsoft.com/office/officeart/2018/2/layout/IconVerticalSolidList"/>
    <dgm:cxn modelId="{B9A57DBF-6F02-4479-A985-CD1D23AEDD0F}" type="presParOf" srcId="{25DC54B4-3441-459A-98C3-F1AD340FEA97}" destId="{1CA8A1D3-E30B-43E4-A43D-3BF88A48CBF2}" srcOrd="4" destOrd="0" presId="urn:microsoft.com/office/officeart/2018/2/layout/IconVerticalSolidList"/>
    <dgm:cxn modelId="{D6512FD1-678C-4B5D-993B-753BBB9E2983}" type="presParOf" srcId="{1CA8A1D3-E30B-43E4-A43D-3BF88A48CBF2}" destId="{341D1B64-EE79-4237-8828-4CFDC905A09B}" srcOrd="0" destOrd="0" presId="urn:microsoft.com/office/officeart/2018/2/layout/IconVerticalSolidList"/>
    <dgm:cxn modelId="{9177BF13-3A1B-49CD-920C-810CA2237CEB}" type="presParOf" srcId="{1CA8A1D3-E30B-43E4-A43D-3BF88A48CBF2}" destId="{F5F4EF9F-05AD-498F-9AA2-640F1E8F796F}" srcOrd="1" destOrd="0" presId="urn:microsoft.com/office/officeart/2018/2/layout/IconVerticalSolidList"/>
    <dgm:cxn modelId="{42FDA7E2-A8F8-4DDA-9631-3C60EFEB8766}" type="presParOf" srcId="{1CA8A1D3-E30B-43E4-A43D-3BF88A48CBF2}" destId="{8E265548-C526-4975-8D06-F19159F8E864}" srcOrd="2" destOrd="0" presId="urn:microsoft.com/office/officeart/2018/2/layout/IconVerticalSolidList"/>
    <dgm:cxn modelId="{09980952-2C58-4953-9333-E0C45B7E38AF}" type="presParOf" srcId="{1CA8A1D3-E30B-43E4-A43D-3BF88A48CBF2}" destId="{8E09E386-123D-43BA-80DE-BD8BBB6543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FDBA4B-F9EF-4259-9966-871ACF0ED3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B2E427-6441-4BEC-B87E-2416EDEA06F3}">
      <dgm:prSet/>
      <dgm:spPr/>
      <dgm:t>
        <a:bodyPr/>
        <a:lstStyle/>
        <a:p>
          <a:pPr>
            <a:lnSpc>
              <a:spcPct val="100000"/>
            </a:lnSpc>
          </a:pPr>
          <a:r>
            <a:rPr lang="en-US"/>
            <a:t>Complexity of the CEM-UPM algorithm used in our cryptographic implementation is not the reduced complexity, due to the limitations of the LHE scheme</a:t>
          </a:r>
        </a:p>
      </dgm:t>
    </dgm:pt>
    <dgm:pt modelId="{EF1F0544-380A-4E75-A530-0B32F39595F9}" type="parTrans" cxnId="{AA91286A-8139-474A-A49E-1DA81FD55D6C}">
      <dgm:prSet/>
      <dgm:spPr/>
      <dgm:t>
        <a:bodyPr/>
        <a:lstStyle/>
        <a:p>
          <a:endParaRPr lang="en-US"/>
        </a:p>
      </dgm:t>
    </dgm:pt>
    <dgm:pt modelId="{F23512CC-A543-4AA2-9704-F1D6D02AADD2}" type="sibTrans" cxnId="{AA91286A-8139-474A-A49E-1DA81FD55D6C}">
      <dgm:prSet/>
      <dgm:spPr/>
      <dgm:t>
        <a:bodyPr/>
        <a:lstStyle/>
        <a:p>
          <a:endParaRPr lang="en-US"/>
        </a:p>
      </dgm:t>
    </dgm:pt>
    <dgm:pt modelId="{085B9F42-F966-414B-84F2-5FAF56EC1A02}">
      <dgm:prSet/>
      <dgm:spPr/>
      <dgm:t>
        <a:bodyPr/>
        <a:lstStyle/>
        <a:p>
          <a:pPr>
            <a:lnSpc>
              <a:spcPct val="100000"/>
            </a:lnSpc>
          </a:pPr>
          <a:r>
            <a:rPr lang="en-US" dirty="0"/>
            <a:t>It is assumed that the Pearson correlation used in the EPM was applied to the dataset prior to its encryption, each data owner encrypted and sent only its most correlated methylation sites (&gt;90%)</a:t>
          </a:r>
        </a:p>
      </dgm:t>
    </dgm:pt>
    <dgm:pt modelId="{B5B1BC60-B951-45B3-8818-06E736E90C3E}" type="parTrans" cxnId="{E97B4734-A0E6-4CC9-9AE0-5A55D2A113AB}">
      <dgm:prSet/>
      <dgm:spPr/>
      <dgm:t>
        <a:bodyPr/>
        <a:lstStyle/>
        <a:p>
          <a:endParaRPr lang="en-US"/>
        </a:p>
      </dgm:t>
    </dgm:pt>
    <dgm:pt modelId="{11E00171-C039-4C5B-AD82-D25EF4AC5B82}" type="sibTrans" cxnId="{E97B4734-A0E6-4CC9-9AE0-5A55D2A113AB}">
      <dgm:prSet/>
      <dgm:spPr/>
      <dgm:t>
        <a:bodyPr/>
        <a:lstStyle/>
        <a:p>
          <a:endParaRPr lang="en-US"/>
        </a:p>
      </dgm:t>
    </dgm:pt>
    <dgm:pt modelId="{4A907595-08B7-4414-8543-9ACB175DFD14}" type="pres">
      <dgm:prSet presAssocID="{B8FDBA4B-F9EF-4259-9966-871ACF0ED309}" presName="root" presStyleCnt="0">
        <dgm:presLayoutVars>
          <dgm:dir/>
          <dgm:resizeHandles val="exact"/>
        </dgm:presLayoutVars>
      </dgm:prSet>
      <dgm:spPr/>
    </dgm:pt>
    <dgm:pt modelId="{CEEC5232-3DB4-4619-9565-C70C2C3CF6B8}" type="pres">
      <dgm:prSet presAssocID="{CFB2E427-6441-4BEC-B87E-2416EDEA06F3}" presName="compNode" presStyleCnt="0"/>
      <dgm:spPr/>
    </dgm:pt>
    <dgm:pt modelId="{8E50E23B-9050-4D1F-B115-DC0A1E396921}" type="pres">
      <dgm:prSet presAssocID="{CFB2E427-6441-4BEC-B87E-2416EDEA06F3}" presName="bgRect" presStyleLbl="bgShp" presStyleIdx="0" presStyleCnt="2"/>
      <dgm:spPr/>
    </dgm:pt>
    <dgm:pt modelId="{2789A651-EFBE-484D-AA9E-A4681093BD04}" type="pres">
      <dgm:prSet presAssocID="{CFB2E427-6441-4BEC-B87E-2416EDEA06F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E553B916-2FFF-498D-B6A8-E167DF52428D}" type="pres">
      <dgm:prSet presAssocID="{CFB2E427-6441-4BEC-B87E-2416EDEA06F3}" presName="spaceRect" presStyleCnt="0"/>
      <dgm:spPr/>
    </dgm:pt>
    <dgm:pt modelId="{998AA580-FF5C-4105-93E9-D5F65F778825}" type="pres">
      <dgm:prSet presAssocID="{CFB2E427-6441-4BEC-B87E-2416EDEA06F3}" presName="parTx" presStyleLbl="revTx" presStyleIdx="0" presStyleCnt="2">
        <dgm:presLayoutVars>
          <dgm:chMax val="0"/>
          <dgm:chPref val="0"/>
        </dgm:presLayoutVars>
      </dgm:prSet>
      <dgm:spPr/>
    </dgm:pt>
    <dgm:pt modelId="{0E060FD1-0A04-4CFE-862E-407A3ABD66A8}" type="pres">
      <dgm:prSet presAssocID="{F23512CC-A543-4AA2-9704-F1D6D02AADD2}" presName="sibTrans" presStyleCnt="0"/>
      <dgm:spPr/>
    </dgm:pt>
    <dgm:pt modelId="{299FD135-6772-4BD9-B747-6E99B7E63E0A}" type="pres">
      <dgm:prSet presAssocID="{085B9F42-F966-414B-84F2-5FAF56EC1A02}" presName="compNode" presStyleCnt="0"/>
      <dgm:spPr/>
    </dgm:pt>
    <dgm:pt modelId="{6FD42664-C3A4-4078-BCA3-54AA19388E4B}" type="pres">
      <dgm:prSet presAssocID="{085B9F42-F966-414B-84F2-5FAF56EC1A02}" presName="bgRect" presStyleLbl="bgShp" presStyleIdx="1" presStyleCnt="2"/>
      <dgm:spPr/>
    </dgm:pt>
    <dgm:pt modelId="{B22C9DBE-9B1F-440D-B605-7602128A37EF}" type="pres">
      <dgm:prSet presAssocID="{085B9F42-F966-414B-84F2-5FAF56EC1A0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7DD587E-EE6A-457F-BA0A-83D95C81B13C}" type="pres">
      <dgm:prSet presAssocID="{085B9F42-F966-414B-84F2-5FAF56EC1A02}" presName="spaceRect" presStyleCnt="0"/>
      <dgm:spPr/>
    </dgm:pt>
    <dgm:pt modelId="{B7EADF9D-4BF9-47BF-9F59-F572D91699DE}" type="pres">
      <dgm:prSet presAssocID="{085B9F42-F966-414B-84F2-5FAF56EC1A02}" presName="parTx" presStyleLbl="revTx" presStyleIdx="1" presStyleCnt="2">
        <dgm:presLayoutVars>
          <dgm:chMax val="0"/>
          <dgm:chPref val="0"/>
        </dgm:presLayoutVars>
      </dgm:prSet>
      <dgm:spPr/>
    </dgm:pt>
  </dgm:ptLst>
  <dgm:cxnLst>
    <dgm:cxn modelId="{C0687907-6E29-4B73-AF06-6DB7BDEF73D3}" type="presOf" srcId="{B8FDBA4B-F9EF-4259-9966-871ACF0ED309}" destId="{4A907595-08B7-4414-8543-9ACB175DFD14}" srcOrd="0" destOrd="0" presId="urn:microsoft.com/office/officeart/2018/2/layout/IconVerticalSolidList"/>
    <dgm:cxn modelId="{3ADC3020-DD3D-4D92-A4F9-6161DF79C221}" type="presOf" srcId="{085B9F42-F966-414B-84F2-5FAF56EC1A02}" destId="{B7EADF9D-4BF9-47BF-9F59-F572D91699DE}" srcOrd="0" destOrd="0" presId="urn:microsoft.com/office/officeart/2018/2/layout/IconVerticalSolidList"/>
    <dgm:cxn modelId="{E97B4734-A0E6-4CC9-9AE0-5A55D2A113AB}" srcId="{B8FDBA4B-F9EF-4259-9966-871ACF0ED309}" destId="{085B9F42-F966-414B-84F2-5FAF56EC1A02}" srcOrd="1" destOrd="0" parTransId="{B5B1BC60-B951-45B3-8818-06E736E90C3E}" sibTransId="{11E00171-C039-4C5B-AD82-D25EF4AC5B82}"/>
    <dgm:cxn modelId="{AA91286A-8139-474A-A49E-1DA81FD55D6C}" srcId="{B8FDBA4B-F9EF-4259-9966-871ACF0ED309}" destId="{CFB2E427-6441-4BEC-B87E-2416EDEA06F3}" srcOrd="0" destOrd="0" parTransId="{EF1F0544-380A-4E75-A530-0B32F39595F9}" sibTransId="{F23512CC-A543-4AA2-9704-F1D6D02AADD2}"/>
    <dgm:cxn modelId="{809C6475-1AD0-449E-A8C6-372A456581EF}" type="presOf" srcId="{CFB2E427-6441-4BEC-B87E-2416EDEA06F3}" destId="{998AA580-FF5C-4105-93E9-D5F65F778825}" srcOrd="0" destOrd="0" presId="urn:microsoft.com/office/officeart/2018/2/layout/IconVerticalSolidList"/>
    <dgm:cxn modelId="{2EE2D09B-2CFA-4882-B1FA-67DBDA93A032}" type="presParOf" srcId="{4A907595-08B7-4414-8543-9ACB175DFD14}" destId="{CEEC5232-3DB4-4619-9565-C70C2C3CF6B8}" srcOrd="0" destOrd="0" presId="urn:microsoft.com/office/officeart/2018/2/layout/IconVerticalSolidList"/>
    <dgm:cxn modelId="{AB797D7D-2B23-44D1-8D24-2604350D0F4B}" type="presParOf" srcId="{CEEC5232-3DB4-4619-9565-C70C2C3CF6B8}" destId="{8E50E23B-9050-4D1F-B115-DC0A1E396921}" srcOrd="0" destOrd="0" presId="urn:microsoft.com/office/officeart/2018/2/layout/IconVerticalSolidList"/>
    <dgm:cxn modelId="{0C803BB5-F717-4BF4-ABEF-A21F2B8EA41C}" type="presParOf" srcId="{CEEC5232-3DB4-4619-9565-C70C2C3CF6B8}" destId="{2789A651-EFBE-484D-AA9E-A4681093BD04}" srcOrd="1" destOrd="0" presId="urn:microsoft.com/office/officeart/2018/2/layout/IconVerticalSolidList"/>
    <dgm:cxn modelId="{577DE5C4-506B-4A69-BBD6-E83940E28CB0}" type="presParOf" srcId="{CEEC5232-3DB4-4619-9565-C70C2C3CF6B8}" destId="{E553B916-2FFF-498D-B6A8-E167DF52428D}" srcOrd="2" destOrd="0" presId="urn:microsoft.com/office/officeart/2018/2/layout/IconVerticalSolidList"/>
    <dgm:cxn modelId="{9C0E2D07-B109-4151-A8E4-29892D96DFD7}" type="presParOf" srcId="{CEEC5232-3DB4-4619-9565-C70C2C3CF6B8}" destId="{998AA580-FF5C-4105-93E9-D5F65F778825}" srcOrd="3" destOrd="0" presId="urn:microsoft.com/office/officeart/2018/2/layout/IconVerticalSolidList"/>
    <dgm:cxn modelId="{9F76A05E-A430-4A7C-ABD2-81C7BC61ED35}" type="presParOf" srcId="{4A907595-08B7-4414-8543-9ACB175DFD14}" destId="{0E060FD1-0A04-4CFE-862E-407A3ABD66A8}" srcOrd="1" destOrd="0" presId="urn:microsoft.com/office/officeart/2018/2/layout/IconVerticalSolidList"/>
    <dgm:cxn modelId="{4AF9E161-5BCB-4DFA-A583-D9AE5D1D4A7E}" type="presParOf" srcId="{4A907595-08B7-4414-8543-9ACB175DFD14}" destId="{299FD135-6772-4BD9-B747-6E99B7E63E0A}" srcOrd="2" destOrd="0" presId="urn:microsoft.com/office/officeart/2018/2/layout/IconVerticalSolidList"/>
    <dgm:cxn modelId="{CF3BBA6F-61D5-47F5-B635-B34978EF6F2F}" type="presParOf" srcId="{299FD135-6772-4BD9-B747-6E99B7E63E0A}" destId="{6FD42664-C3A4-4078-BCA3-54AA19388E4B}" srcOrd="0" destOrd="0" presId="urn:microsoft.com/office/officeart/2018/2/layout/IconVerticalSolidList"/>
    <dgm:cxn modelId="{4ADBD13B-3677-4BFE-AC03-01A47A1B2B15}" type="presParOf" srcId="{299FD135-6772-4BD9-B747-6E99B7E63E0A}" destId="{B22C9DBE-9B1F-440D-B605-7602128A37EF}" srcOrd="1" destOrd="0" presId="urn:microsoft.com/office/officeart/2018/2/layout/IconVerticalSolidList"/>
    <dgm:cxn modelId="{FE3195D0-3EB2-441F-BC0A-B810A6E90F21}" type="presParOf" srcId="{299FD135-6772-4BD9-B747-6E99B7E63E0A}" destId="{E7DD587E-EE6A-457F-BA0A-83D95C81B13C}" srcOrd="2" destOrd="0" presId="urn:microsoft.com/office/officeart/2018/2/layout/IconVerticalSolidList"/>
    <dgm:cxn modelId="{8774F609-812B-4EC0-98EB-66A8F3035A3E}" type="presParOf" srcId="{299FD135-6772-4BD9-B747-6E99B7E63E0A}" destId="{B7EADF9D-4BF9-47BF-9F59-F572D91699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AA88E5-1D31-42A1-997D-A0E67BDB5CB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376AC1-E932-4B3A-8EF1-CE7EB5B333B9}">
      <dgm:prSet/>
      <dgm:spPr/>
      <dgm:t>
        <a:bodyPr/>
        <a:lstStyle/>
        <a:p>
          <a:r>
            <a:rPr lang="en-US" dirty="0"/>
            <a:t>Utilizing a linearly homomorphic encryption scheme, we've developed a privacy-preserving protocol for the Epigenetic Pacemaker which provides an accurate, encrypted solution to the privacy concerns raised by running the CEM-UPM algorithm on plaintext datasets</a:t>
          </a:r>
        </a:p>
      </dgm:t>
    </dgm:pt>
    <dgm:pt modelId="{813478CC-A349-4D84-AB24-B6494F13807A}" type="parTrans" cxnId="{26B5CE18-4D46-4711-A7BE-50C8B92BBDFE}">
      <dgm:prSet/>
      <dgm:spPr/>
      <dgm:t>
        <a:bodyPr/>
        <a:lstStyle/>
        <a:p>
          <a:endParaRPr lang="en-US"/>
        </a:p>
      </dgm:t>
    </dgm:pt>
    <dgm:pt modelId="{CEADEF1C-70E5-484E-B676-3719EBA4C6CE}" type="sibTrans" cxnId="{26B5CE18-4D46-4711-A7BE-50C8B92BBDFE}">
      <dgm:prSet/>
      <dgm:spPr/>
      <dgm:t>
        <a:bodyPr/>
        <a:lstStyle/>
        <a:p>
          <a:endParaRPr lang="en-US"/>
        </a:p>
      </dgm:t>
    </dgm:pt>
    <dgm:pt modelId="{7910792A-E064-4988-8102-D98C01E592C0}">
      <dgm:prSet/>
      <dgm:spPr/>
      <dgm:t>
        <a:bodyPr/>
        <a:lstStyle/>
        <a:p>
          <a:r>
            <a:rPr lang="en-US"/>
            <a:t>We've shown that our solution provides accurate results with minimal errors and completes its runtime within a relatively reasonable time frame in comparison with running the naive approach to solving the UPM problem on unencrypted data. </a:t>
          </a:r>
        </a:p>
      </dgm:t>
    </dgm:pt>
    <dgm:pt modelId="{9AECD240-C4C4-4F34-B410-CC48E67A489F}" type="parTrans" cxnId="{81FC9B2B-58A1-46CB-8A61-8E0F35D1B854}">
      <dgm:prSet/>
      <dgm:spPr/>
      <dgm:t>
        <a:bodyPr/>
        <a:lstStyle/>
        <a:p>
          <a:endParaRPr lang="en-US"/>
        </a:p>
      </dgm:t>
    </dgm:pt>
    <dgm:pt modelId="{2BC3AE2A-70EF-48EB-9C97-3E41112FFBFF}" type="sibTrans" cxnId="{81FC9B2B-58A1-46CB-8A61-8E0F35D1B854}">
      <dgm:prSet/>
      <dgm:spPr/>
      <dgm:t>
        <a:bodyPr/>
        <a:lstStyle/>
        <a:p>
          <a:endParaRPr lang="en-US"/>
        </a:p>
      </dgm:t>
    </dgm:pt>
    <dgm:pt modelId="{10F5DC29-9255-413F-8CBC-99AA76B6B0B1}" type="pres">
      <dgm:prSet presAssocID="{33AA88E5-1D31-42A1-997D-A0E67BDB5CBD}" presName="root" presStyleCnt="0">
        <dgm:presLayoutVars>
          <dgm:dir/>
          <dgm:resizeHandles val="exact"/>
        </dgm:presLayoutVars>
      </dgm:prSet>
      <dgm:spPr/>
    </dgm:pt>
    <dgm:pt modelId="{9C1330BA-1271-46A9-BA39-A0481CD7F99D}" type="pres">
      <dgm:prSet presAssocID="{3A376AC1-E932-4B3A-8EF1-CE7EB5B333B9}" presName="compNode" presStyleCnt="0"/>
      <dgm:spPr/>
    </dgm:pt>
    <dgm:pt modelId="{3B4EE97F-0733-49F8-9038-ECC50E1D116C}" type="pres">
      <dgm:prSet presAssocID="{3A376AC1-E932-4B3A-8EF1-CE7EB5B333B9}" presName="bgRect" presStyleLbl="bgShp" presStyleIdx="0" presStyleCnt="2"/>
      <dgm:spPr/>
    </dgm:pt>
    <dgm:pt modelId="{1FFF81FC-EAD9-4025-A429-142316F9534F}" type="pres">
      <dgm:prSet presAssocID="{3A376AC1-E932-4B3A-8EF1-CE7EB5B333B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A825E877-BBF7-4ACF-8299-6EEC90D8306B}" type="pres">
      <dgm:prSet presAssocID="{3A376AC1-E932-4B3A-8EF1-CE7EB5B333B9}" presName="spaceRect" presStyleCnt="0"/>
      <dgm:spPr/>
    </dgm:pt>
    <dgm:pt modelId="{3FCE8D61-07CB-4639-A47C-256982952898}" type="pres">
      <dgm:prSet presAssocID="{3A376AC1-E932-4B3A-8EF1-CE7EB5B333B9}" presName="parTx" presStyleLbl="revTx" presStyleIdx="0" presStyleCnt="2">
        <dgm:presLayoutVars>
          <dgm:chMax val="0"/>
          <dgm:chPref val="0"/>
        </dgm:presLayoutVars>
      </dgm:prSet>
      <dgm:spPr/>
    </dgm:pt>
    <dgm:pt modelId="{8AB1B5EA-91E9-4F9A-9A66-96DE40408268}" type="pres">
      <dgm:prSet presAssocID="{CEADEF1C-70E5-484E-B676-3719EBA4C6CE}" presName="sibTrans" presStyleCnt="0"/>
      <dgm:spPr/>
    </dgm:pt>
    <dgm:pt modelId="{B14F91E5-EA8E-45BB-9764-BFBB33D8CC49}" type="pres">
      <dgm:prSet presAssocID="{7910792A-E064-4988-8102-D98C01E592C0}" presName="compNode" presStyleCnt="0"/>
      <dgm:spPr/>
    </dgm:pt>
    <dgm:pt modelId="{A0B398AE-7A2F-4273-9572-98A5205565BB}" type="pres">
      <dgm:prSet presAssocID="{7910792A-E064-4988-8102-D98C01E592C0}" presName="bgRect" presStyleLbl="bgShp" presStyleIdx="1" presStyleCnt="2"/>
      <dgm:spPr/>
    </dgm:pt>
    <dgm:pt modelId="{CDFB6772-A930-4DFB-9C39-4D784F6BE6D9}" type="pres">
      <dgm:prSet presAssocID="{7910792A-E064-4988-8102-D98C01E592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BAFE9B51-F699-4989-B3BD-C18416E9D6EE}" type="pres">
      <dgm:prSet presAssocID="{7910792A-E064-4988-8102-D98C01E592C0}" presName="spaceRect" presStyleCnt="0"/>
      <dgm:spPr/>
    </dgm:pt>
    <dgm:pt modelId="{0E12E911-7790-4E67-B9AC-D1C65D9E7CDC}" type="pres">
      <dgm:prSet presAssocID="{7910792A-E064-4988-8102-D98C01E592C0}" presName="parTx" presStyleLbl="revTx" presStyleIdx="1" presStyleCnt="2">
        <dgm:presLayoutVars>
          <dgm:chMax val="0"/>
          <dgm:chPref val="0"/>
        </dgm:presLayoutVars>
      </dgm:prSet>
      <dgm:spPr/>
    </dgm:pt>
  </dgm:ptLst>
  <dgm:cxnLst>
    <dgm:cxn modelId="{26B5CE18-4D46-4711-A7BE-50C8B92BBDFE}" srcId="{33AA88E5-1D31-42A1-997D-A0E67BDB5CBD}" destId="{3A376AC1-E932-4B3A-8EF1-CE7EB5B333B9}" srcOrd="0" destOrd="0" parTransId="{813478CC-A349-4D84-AB24-B6494F13807A}" sibTransId="{CEADEF1C-70E5-484E-B676-3719EBA4C6CE}"/>
    <dgm:cxn modelId="{81FC9B2B-58A1-46CB-8A61-8E0F35D1B854}" srcId="{33AA88E5-1D31-42A1-997D-A0E67BDB5CBD}" destId="{7910792A-E064-4988-8102-D98C01E592C0}" srcOrd="1" destOrd="0" parTransId="{9AECD240-C4C4-4F34-B410-CC48E67A489F}" sibTransId="{2BC3AE2A-70EF-48EB-9C97-3E41112FFBFF}"/>
    <dgm:cxn modelId="{963BA152-7BB3-4908-8AB3-FC5561A80AD9}" type="presOf" srcId="{3A376AC1-E932-4B3A-8EF1-CE7EB5B333B9}" destId="{3FCE8D61-07CB-4639-A47C-256982952898}" srcOrd="0" destOrd="0" presId="urn:microsoft.com/office/officeart/2018/2/layout/IconVerticalSolidList"/>
    <dgm:cxn modelId="{97E284D4-5CB5-40AF-82C5-3396C5692D40}" type="presOf" srcId="{7910792A-E064-4988-8102-D98C01E592C0}" destId="{0E12E911-7790-4E67-B9AC-D1C65D9E7CDC}" srcOrd="0" destOrd="0" presId="urn:microsoft.com/office/officeart/2018/2/layout/IconVerticalSolidList"/>
    <dgm:cxn modelId="{4137B6E3-9E7D-4FE2-9566-7438875FCCCB}" type="presOf" srcId="{33AA88E5-1D31-42A1-997D-A0E67BDB5CBD}" destId="{10F5DC29-9255-413F-8CBC-99AA76B6B0B1}" srcOrd="0" destOrd="0" presId="urn:microsoft.com/office/officeart/2018/2/layout/IconVerticalSolidList"/>
    <dgm:cxn modelId="{1526BF3A-12F2-46D3-9DF3-55DF681D7E46}" type="presParOf" srcId="{10F5DC29-9255-413F-8CBC-99AA76B6B0B1}" destId="{9C1330BA-1271-46A9-BA39-A0481CD7F99D}" srcOrd="0" destOrd="0" presId="urn:microsoft.com/office/officeart/2018/2/layout/IconVerticalSolidList"/>
    <dgm:cxn modelId="{59172B75-C5EE-4964-8CBE-889EE4253B3A}" type="presParOf" srcId="{9C1330BA-1271-46A9-BA39-A0481CD7F99D}" destId="{3B4EE97F-0733-49F8-9038-ECC50E1D116C}" srcOrd="0" destOrd="0" presId="urn:microsoft.com/office/officeart/2018/2/layout/IconVerticalSolidList"/>
    <dgm:cxn modelId="{AC6F8DAE-532A-4187-87AC-2475265FA226}" type="presParOf" srcId="{9C1330BA-1271-46A9-BA39-A0481CD7F99D}" destId="{1FFF81FC-EAD9-4025-A429-142316F9534F}" srcOrd="1" destOrd="0" presId="urn:microsoft.com/office/officeart/2018/2/layout/IconVerticalSolidList"/>
    <dgm:cxn modelId="{48A8E98D-E246-4E73-8219-A07203831749}" type="presParOf" srcId="{9C1330BA-1271-46A9-BA39-A0481CD7F99D}" destId="{A825E877-BBF7-4ACF-8299-6EEC90D8306B}" srcOrd="2" destOrd="0" presId="urn:microsoft.com/office/officeart/2018/2/layout/IconVerticalSolidList"/>
    <dgm:cxn modelId="{9B2305D2-8092-4F78-BE42-D45B5F04D401}" type="presParOf" srcId="{9C1330BA-1271-46A9-BA39-A0481CD7F99D}" destId="{3FCE8D61-07CB-4639-A47C-256982952898}" srcOrd="3" destOrd="0" presId="urn:microsoft.com/office/officeart/2018/2/layout/IconVerticalSolidList"/>
    <dgm:cxn modelId="{728C51C4-9586-40EC-AB63-ED3B15E5130E}" type="presParOf" srcId="{10F5DC29-9255-413F-8CBC-99AA76B6B0B1}" destId="{8AB1B5EA-91E9-4F9A-9A66-96DE40408268}" srcOrd="1" destOrd="0" presId="urn:microsoft.com/office/officeart/2018/2/layout/IconVerticalSolidList"/>
    <dgm:cxn modelId="{F049D5C1-12D2-45EA-9247-48B442BAADC6}" type="presParOf" srcId="{10F5DC29-9255-413F-8CBC-99AA76B6B0B1}" destId="{B14F91E5-EA8E-45BB-9764-BFBB33D8CC49}" srcOrd="2" destOrd="0" presId="urn:microsoft.com/office/officeart/2018/2/layout/IconVerticalSolidList"/>
    <dgm:cxn modelId="{4D0A1B90-CF3C-4F63-9023-98C1277FAEE3}" type="presParOf" srcId="{B14F91E5-EA8E-45BB-9764-BFBB33D8CC49}" destId="{A0B398AE-7A2F-4273-9572-98A5205565BB}" srcOrd="0" destOrd="0" presId="urn:microsoft.com/office/officeart/2018/2/layout/IconVerticalSolidList"/>
    <dgm:cxn modelId="{B20ECB60-5834-4AEB-A89D-A0320C1FD8E8}" type="presParOf" srcId="{B14F91E5-EA8E-45BB-9764-BFBB33D8CC49}" destId="{CDFB6772-A930-4DFB-9C39-4D784F6BE6D9}" srcOrd="1" destOrd="0" presId="urn:microsoft.com/office/officeart/2018/2/layout/IconVerticalSolidList"/>
    <dgm:cxn modelId="{945618D1-67D6-44DC-831D-948BA8267FD8}" type="presParOf" srcId="{B14F91E5-EA8E-45BB-9764-BFBB33D8CC49}" destId="{BAFE9B51-F699-4989-B3BD-C18416E9D6EE}" srcOrd="2" destOrd="0" presId="urn:microsoft.com/office/officeart/2018/2/layout/IconVerticalSolidList"/>
    <dgm:cxn modelId="{1498F1A8-7255-4854-8121-E466A643B57C}" type="presParOf" srcId="{B14F91E5-EA8E-45BB-9764-BFBB33D8CC49}" destId="{0E12E911-7790-4E67-B9AC-D1C65D9E7C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E2ABD4A-573E-4345-B3AE-ED67A53104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9F1F34D-57BC-4244-9929-8E03C88BB951}">
      <dgm:prSet custT="1"/>
      <dgm:spPr/>
      <dgm:t>
        <a:bodyPr/>
        <a:lstStyle/>
        <a:p>
          <a:r>
            <a:rPr lang="en-US" sz="1600" dirty="0"/>
            <a:t>For future research, several upgrades to the protocol can be implemented in order to strengthen the system’s security</a:t>
          </a:r>
        </a:p>
      </dgm:t>
    </dgm:pt>
    <dgm:pt modelId="{6F78AD14-74AB-4C5C-BEEF-3116CEDEFCB1}" type="parTrans" cxnId="{D53450D5-1A3B-4216-9F38-079F19670F7C}">
      <dgm:prSet/>
      <dgm:spPr/>
      <dgm:t>
        <a:bodyPr/>
        <a:lstStyle/>
        <a:p>
          <a:endParaRPr lang="en-US"/>
        </a:p>
      </dgm:t>
    </dgm:pt>
    <dgm:pt modelId="{6DFE7550-8E4A-4445-B977-B41AB0C44B9E}" type="sibTrans" cxnId="{D53450D5-1A3B-4216-9F38-079F19670F7C}">
      <dgm:prSet/>
      <dgm:spPr/>
      <dgm:t>
        <a:bodyPr/>
        <a:lstStyle/>
        <a:p>
          <a:endParaRPr lang="en-US"/>
        </a:p>
      </dgm:t>
    </dgm:pt>
    <dgm:pt modelId="{C5203131-2043-49C9-AA89-4472D732E9B3}">
      <dgm:prSet custT="1"/>
      <dgm:spPr/>
      <dgm:t>
        <a:bodyPr/>
        <a:lstStyle/>
        <a:p>
          <a:r>
            <a:rPr lang="en-US" sz="1600" dirty="0"/>
            <a:t>For example, concealing the age values from the Machine Learning engine at the end of each time step. The MLE is not exposed to the unencrypted ages in the datasets and therefore these predicted epigenetic ages are relatively meaningless, however revealing them at the end of each iteration prior to the end of the protocol could still be considered a breach of privacy.</a:t>
          </a:r>
        </a:p>
      </dgm:t>
    </dgm:pt>
    <dgm:pt modelId="{32E47995-88EB-4A8A-AF58-49D86A9DF624}" type="parTrans" cxnId="{55B28A95-F48C-4FE1-ADD5-663D8F348C43}">
      <dgm:prSet/>
      <dgm:spPr/>
      <dgm:t>
        <a:bodyPr/>
        <a:lstStyle/>
        <a:p>
          <a:endParaRPr lang="en-US"/>
        </a:p>
      </dgm:t>
    </dgm:pt>
    <dgm:pt modelId="{8AD7EC7C-5529-448D-8967-A4B089DF5D7C}" type="sibTrans" cxnId="{55B28A95-F48C-4FE1-ADD5-663D8F348C43}">
      <dgm:prSet/>
      <dgm:spPr/>
      <dgm:t>
        <a:bodyPr/>
        <a:lstStyle/>
        <a:p>
          <a:endParaRPr lang="en-US"/>
        </a:p>
      </dgm:t>
    </dgm:pt>
    <dgm:pt modelId="{2F54798B-8FC8-464B-84AB-E2DEBF8FFCD9}">
      <dgm:prSet custT="1"/>
      <dgm:spPr/>
      <dgm:t>
        <a:bodyPr/>
        <a:lstStyle/>
        <a:p>
          <a:r>
            <a:rPr lang="en-US" sz="1600" dirty="0"/>
            <a:t>The MLE is also exposed to the unencrypted rates and initial states at the end of the site step in each iteration, instead of only knowing them once the protocol has concluded. Re-encrypting their values after each site step would require a more complex encryption scheme or involving third-party interaction with the CSP and MLE. </a:t>
          </a:r>
        </a:p>
      </dgm:t>
    </dgm:pt>
    <dgm:pt modelId="{685DC77E-CD42-4BB3-96DA-F29A66024CD3}" type="parTrans" cxnId="{F7CDA6FB-0EAF-4D52-880F-626E2C8E2B5B}">
      <dgm:prSet/>
      <dgm:spPr/>
      <dgm:t>
        <a:bodyPr/>
        <a:lstStyle/>
        <a:p>
          <a:endParaRPr lang="en-US"/>
        </a:p>
      </dgm:t>
    </dgm:pt>
    <dgm:pt modelId="{40709146-F50B-468F-9E11-8253B3DBA4B5}" type="sibTrans" cxnId="{F7CDA6FB-0EAF-4D52-880F-626E2C8E2B5B}">
      <dgm:prSet/>
      <dgm:spPr/>
      <dgm:t>
        <a:bodyPr/>
        <a:lstStyle/>
        <a:p>
          <a:endParaRPr lang="en-US"/>
        </a:p>
      </dgm:t>
    </dgm:pt>
    <dgm:pt modelId="{B5F4C8CF-7C63-40B0-BF53-4116D459EF30}" type="pres">
      <dgm:prSet presAssocID="{5E2ABD4A-573E-4345-B3AE-ED67A531041E}" presName="root" presStyleCnt="0">
        <dgm:presLayoutVars>
          <dgm:dir/>
          <dgm:resizeHandles val="exact"/>
        </dgm:presLayoutVars>
      </dgm:prSet>
      <dgm:spPr/>
    </dgm:pt>
    <dgm:pt modelId="{DDAF004D-7993-402D-9ED8-00CBDE1EA7FB}" type="pres">
      <dgm:prSet presAssocID="{79F1F34D-57BC-4244-9929-8E03C88BB951}" presName="compNode" presStyleCnt="0"/>
      <dgm:spPr/>
    </dgm:pt>
    <dgm:pt modelId="{608212A7-1DAB-47E5-AF72-3663C9D0A3AE}" type="pres">
      <dgm:prSet presAssocID="{79F1F34D-57BC-4244-9929-8E03C88BB951}" presName="bgRect" presStyleLbl="bgShp" presStyleIdx="0" presStyleCnt="3"/>
      <dgm:spPr/>
    </dgm:pt>
    <dgm:pt modelId="{D605092E-9CDB-4572-8FB4-61E0B6070CBF}" type="pres">
      <dgm:prSet presAssocID="{79F1F34D-57BC-4244-9929-8E03C88BB9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689173D-70F5-4871-944E-5562ED290EF2}" type="pres">
      <dgm:prSet presAssocID="{79F1F34D-57BC-4244-9929-8E03C88BB951}" presName="spaceRect" presStyleCnt="0"/>
      <dgm:spPr/>
    </dgm:pt>
    <dgm:pt modelId="{0E39F478-3DCD-432B-8A7B-66E174842D72}" type="pres">
      <dgm:prSet presAssocID="{79F1F34D-57BC-4244-9929-8E03C88BB951}" presName="parTx" presStyleLbl="revTx" presStyleIdx="0" presStyleCnt="3">
        <dgm:presLayoutVars>
          <dgm:chMax val="0"/>
          <dgm:chPref val="0"/>
        </dgm:presLayoutVars>
      </dgm:prSet>
      <dgm:spPr/>
    </dgm:pt>
    <dgm:pt modelId="{8CA06B78-D0A4-4D92-96D6-4E42B4B3EECD}" type="pres">
      <dgm:prSet presAssocID="{6DFE7550-8E4A-4445-B977-B41AB0C44B9E}" presName="sibTrans" presStyleCnt="0"/>
      <dgm:spPr/>
    </dgm:pt>
    <dgm:pt modelId="{4BC3294E-D9D7-40E7-A46A-AAAED8D0CFDA}" type="pres">
      <dgm:prSet presAssocID="{C5203131-2043-49C9-AA89-4472D732E9B3}" presName="compNode" presStyleCnt="0"/>
      <dgm:spPr/>
    </dgm:pt>
    <dgm:pt modelId="{5355D356-BEC3-43A9-914D-3E93BA22C1F5}" type="pres">
      <dgm:prSet presAssocID="{C5203131-2043-49C9-AA89-4472D732E9B3}" presName="bgRect" presStyleLbl="bgShp" presStyleIdx="1" presStyleCnt="3"/>
      <dgm:spPr/>
    </dgm:pt>
    <dgm:pt modelId="{6937EFC4-AC6B-4160-AFD9-E7E8898B8B66}" type="pres">
      <dgm:prSet presAssocID="{C5203131-2043-49C9-AA89-4472D732E9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1548F076-31C9-479C-B01A-893305F248B3}" type="pres">
      <dgm:prSet presAssocID="{C5203131-2043-49C9-AA89-4472D732E9B3}" presName="spaceRect" presStyleCnt="0"/>
      <dgm:spPr/>
    </dgm:pt>
    <dgm:pt modelId="{1CA1CC50-FDCB-4310-8771-45B5689B861D}" type="pres">
      <dgm:prSet presAssocID="{C5203131-2043-49C9-AA89-4472D732E9B3}" presName="parTx" presStyleLbl="revTx" presStyleIdx="1" presStyleCnt="3">
        <dgm:presLayoutVars>
          <dgm:chMax val="0"/>
          <dgm:chPref val="0"/>
        </dgm:presLayoutVars>
      </dgm:prSet>
      <dgm:spPr/>
    </dgm:pt>
    <dgm:pt modelId="{47971FBD-CD57-4FE4-8FF8-0518E10A97CF}" type="pres">
      <dgm:prSet presAssocID="{8AD7EC7C-5529-448D-8967-A4B089DF5D7C}" presName="sibTrans" presStyleCnt="0"/>
      <dgm:spPr/>
    </dgm:pt>
    <dgm:pt modelId="{7C58E86D-2159-489E-BE83-8C37284107CB}" type="pres">
      <dgm:prSet presAssocID="{2F54798B-8FC8-464B-84AB-E2DEBF8FFCD9}" presName="compNode" presStyleCnt="0"/>
      <dgm:spPr/>
    </dgm:pt>
    <dgm:pt modelId="{B4ED844A-8125-4B5A-AC68-954CB94A739C}" type="pres">
      <dgm:prSet presAssocID="{2F54798B-8FC8-464B-84AB-E2DEBF8FFCD9}" presName="bgRect" presStyleLbl="bgShp" presStyleIdx="2" presStyleCnt="3"/>
      <dgm:spPr/>
    </dgm:pt>
    <dgm:pt modelId="{DFB7F6A9-FE4C-4801-95FF-03B875295DB3}" type="pres">
      <dgm:prSet presAssocID="{2F54798B-8FC8-464B-84AB-E2DEBF8FFC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1C764BF-27A2-481E-9E9A-DC6D6E03674A}" type="pres">
      <dgm:prSet presAssocID="{2F54798B-8FC8-464B-84AB-E2DEBF8FFCD9}" presName="spaceRect" presStyleCnt="0"/>
      <dgm:spPr/>
    </dgm:pt>
    <dgm:pt modelId="{8D5083E4-8B8D-4FC5-9DB9-321B677DD827}" type="pres">
      <dgm:prSet presAssocID="{2F54798B-8FC8-464B-84AB-E2DEBF8FFCD9}" presName="parTx" presStyleLbl="revTx" presStyleIdx="2" presStyleCnt="3">
        <dgm:presLayoutVars>
          <dgm:chMax val="0"/>
          <dgm:chPref val="0"/>
        </dgm:presLayoutVars>
      </dgm:prSet>
      <dgm:spPr/>
    </dgm:pt>
  </dgm:ptLst>
  <dgm:cxnLst>
    <dgm:cxn modelId="{60C2AE3C-23F3-4EE8-90A1-B534B7C9B131}" type="presOf" srcId="{2F54798B-8FC8-464B-84AB-E2DEBF8FFCD9}" destId="{8D5083E4-8B8D-4FC5-9DB9-321B677DD827}" srcOrd="0" destOrd="0" presId="urn:microsoft.com/office/officeart/2018/2/layout/IconVerticalSolidList"/>
    <dgm:cxn modelId="{AD9CC744-EF62-4069-BDE0-FE8B802A7471}" type="presOf" srcId="{79F1F34D-57BC-4244-9929-8E03C88BB951}" destId="{0E39F478-3DCD-432B-8A7B-66E174842D72}" srcOrd="0" destOrd="0" presId="urn:microsoft.com/office/officeart/2018/2/layout/IconVerticalSolidList"/>
    <dgm:cxn modelId="{55B28A95-F48C-4FE1-ADD5-663D8F348C43}" srcId="{5E2ABD4A-573E-4345-B3AE-ED67A531041E}" destId="{C5203131-2043-49C9-AA89-4472D732E9B3}" srcOrd="1" destOrd="0" parTransId="{32E47995-88EB-4A8A-AF58-49D86A9DF624}" sibTransId="{8AD7EC7C-5529-448D-8967-A4B089DF5D7C}"/>
    <dgm:cxn modelId="{C577889A-ED7E-43F1-85C3-AFA69FE6B09D}" type="presOf" srcId="{C5203131-2043-49C9-AA89-4472D732E9B3}" destId="{1CA1CC50-FDCB-4310-8771-45B5689B861D}" srcOrd="0" destOrd="0" presId="urn:microsoft.com/office/officeart/2018/2/layout/IconVerticalSolidList"/>
    <dgm:cxn modelId="{E3623DD5-C335-4D14-B587-F06A1529A667}" type="presOf" srcId="{5E2ABD4A-573E-4345-B3AE-ED67A531041E}" destId="{B5F4C8CF-7C63-40B0-BF53-4116D459EF30}" srcOrd="0" destOrd="0" presId="urn:microsoft.com/office/officeart/2018/2/layout/IconVerticalSolidList"/>
    <dgm:cxn modelId="{D53450D5-1A3B-4216-9F38-079F19670F7C}" srcId="{5E2ABD4A-573E-4345-B3AE-ED67A531041E}" destId="{79F1F34D-57BC-4244-9929-8E03C88BB951}" srcOrd="0" destOrd="0" parTransId="{6F78AD14-74AB-4C5C-BEEF-3116CEDEFCB1}" sibTransId="{6DFE7550-8E4A-4445-B977-B41AB0C44B9E}"/>
    <dgm:cxn modelId="{F7CDA6FB-0EAF-4D52-880F-626E2C8E2B5B}" srcId="{5E2ABD4A-573E-4345-B3AE-ED67A531041E}" destId="{2F54798B-8FC8-464B-84AB-E2DEBF8FFCD9}" srcOrd="2" destOrd="0" parTransId="{685DC77E-CD42-4BB3-96DA-F29A66024CD3}" sibTransId="{40709146-F50B-468F-9E11-8253B3DBA4B5}"/>
    <dgm:cxn modelId="{EF320BA6-0AC6-4048-A036-4E0CEA0B676B}" type="presParOf" srcId="{B5F4C8CF-7C63-40B0-BF53-4116D459EF30}" destId="{DDAF004D-7993-402D-9ED8-00CBDE1EA7FB}" srcOrd="0" destOrd="0" presId="urn:microsoft.com/office/officeart/2018/2/layout/IconVerticalSolidList"/>
    <dgm:cxn modelId="{6B714363-98D5-4A72-8167-0B8A0DC2AC4D}" type="presParOf" srcId="{DDAF004D-7993-402D-9ED8-00CBDE1EA7FB}" destId="{608212A7-1DAB-47E5-AF72-3663C9D0A3AE}" srcOrd="0" destOrd="0" presId="urn:microsoft.com/office/officeart/2018/2/layout/IconVerticalSolidList"/>
    <dgm:cxn modelId="{7BC7FCB5-01EE-41F7-908D-A43E353FE1A9}" type="presParOf" srcId="{DDAF004D-7993-402D-9ED8-00CBDE1EA7FB}" destId="{D605092E-9CDB-4572-8FB4-61E0B6070CBF}" srcOrd="1" destOrd="0" presId="urn:microsoft.com/office/officeart/2018/2/layout/IconVerticalSolidList"/>
    <dgm:cxn modelId="{86CB5FBE-B24E-41CF-8883-2E1B56C64F85}" type="presParOf" srcId="{DDAF004D-7993-402D-9ED8-00CBDE1EA7FB}" destId="{8689173D-70F5-4871-944E-5562ED290EF2}" srcOrd="2" destOrd="0" presId="urn:microsoft.com/office/officeart/2018/2/layout/IconVerticalSolidList"/>
    <dgm:cxn modelId="{25279C05-95A3-427E-A34D-E17913D4B208}" type="presParOf" srcId="{DDAF004D-7993-402D-9ED8-00CBDE1EA7FB}" destId="{0E39F478-3DCD-432B-8A7B-66E174842D72}" srcOrd="3" destOrd="0" presId="urn:microsoft.com/office/officeart/2018/2/layout/IconVerticalSolidList"/>
    <dgm:cxn modelId="{6FF52963-31F0-427F-87CC-D1AF1B716AD3}" type="presParOf" srcId="{B5F4C8CF-7C63-40B0-BF53-4116D459EF30}" destId="{8CA06B78-D0A4-4D92-96D6-4E42B4B3EECD}" srcOrd="1" destOrd="0" presId="urn:microsoft.com/office/officeart/2018/2/layout/IconVerticalSolidList"/>
    <dgm:cxn modelId="{18FD4E23-662B-4AC3-A5AE-E0B5769D9734}" type="presParOf" srcId="{B5F4C8CF-7C63-40B0-BF53-4116D459EF30}" destId="{4BC3294E-D9D7-40E7-A46A-AAAED8D0CFDA}" srcOrd="2" destOrd="0" presId="urn:microsoft.com/office/officeart/2018/2/layout/IconVerticalSolidList"/>
    <dgm:cxn modelId="{38BFE4EC-B9FA-49BF-9C28-1EFC10F2B942}" type="presParOf" srcId="{4BC3294E-D9D7-40E7-A46A-AAAED8D0CFDA}" destId="{5355D356-BEC3-43A9-914D-3E93BA22C1F5}" srcOrd="0" destOrd="0" presId="urn:microsoft.com/office/officeart/2018/2/layout/IconVerticalSolidList"/>
    <dgm:cxn modelId="{64B15FAE-D115-4DB1-B74D-5C8C2A38D5F5}" type="presParOf" srcId="{4BC3294E-D9D7-40E7-A46A-AAAED8D0CFDA}" destId="{6937EFC4-AC6B-4160-AFD9-E7E8898B8B66}" srcOrd="1" destOrd="0" presId="urn:microsoft.com/office/officeart/2018/2/layout/IconVerticalSolidList"/>
    <dgm:cxn modelId="{E88B98F4-1261-4487-953C-9ACC6D238DBA}" type="presParOf" srcId="{4BC3294E-D9D7-40E7-A46A-AAAED8D0CFDA}" destId="{1548F076-31C9-479C-B01A-893305F248B3}" srcOrd="2" destOrd="0" presId="urn:microsoft.com/office/officeart/2018/2/layout/IconVerticalSolidList"/>
    <dgm:cxn modelId="{1B0317D3-AA75-4273-935E-2EAA0FA48959}" type="presParOf" srcId="{4BC3294E-D9D7-40E7-A46A-AAAED8D0CFDA}" destId="{1CA1CC50-FDCB-4310-8771-45B5689B861D}" srcOrd="3" destOrd="0" presId="urn:microsoft.com/office/officeart/2018/2/layout/IconVerticalSolidList"/>
    <dgm:cxn modelId="{15A3998B-F122-4D3C-BF4F-D7F607AC4374}" type="presParOf" srcId="{B5F4C8CF-7C63-40B0-BF53-4116D459EF30}" destId="{47971FBD-CD57-4FE4-8FF8-0518E10A97CF}" srcOrd="3" destOrd="0" presId="urn:microsoft.com/office/officeart/2018/2/layout/IconVerticalSolidList"/>
    <dgm:cxn modelId="{FDF5A5BD-AC13-47D9-A14A-695DEBFE4F80}" type="presParOf" srcId="{B5F4C8CF-7C63-40B0-BF53-4116D459EF30}" destId="{7C58E86D-2159-489E-BE83-8C37284107CB}" srcOrd="4" destOrd="0" presId="urn:microsoft.com/office/officeart/2018/2/layout/IconVerticalSolidList"/>
    <dgm:cxn modelId="{87EE4615-C7A1-442C-A406-6DD3462554D6}" type="presParOf" srcId="{7C58E86D-2159-489E-BE83-8C37284107CB}" destId="{B4ED844A-8125-4B5A-AC68-954CB94A739C}" srcOrd="0" destOrd="0" presId="urn:microsoft.com/office/officeart/2018/2/layout/IconVerticalSolidList"/>
    <dgm:cxn modelId="{3CC4DF3F-8B0F-4E3A-BFED-5A21604FDDAB}" type="presParOf" srcId="{7C58E86D-2159-489E-BE83-8C37284107CB}" destId="{DFB7F6A9-FE4C-4801-95FF-03B875295DB3}" srcOrd="1" destOrd="0" presId="urn:microsoft.com/office/officeart/2018/2/layout/IconVerticalSolidList"/>
    <dgm:cxn modelId="{F86E1FD0-C481-4565-95ED-FEDB26D87DD5}" type="presParOf" srcId="{7C58E86D-2159-489E-BE83-8C37284107CB}" destId="{F1C764BF-27A2-481E-9E9A-DC6D6E03674A}" srcOrd="2" destOrd="0" presId="urn:microsoft.com/office/officeart/2018/2/layout/IconVerticalSolidList"/>
    <dgm:cxn modelId="{21B33BAD-3992-4A58-8207-AB531BA2C8F6}" type="presParOf" srcId="{7C58E86D-2159-489E-BE83-8C37284107CB}" destId="{8D5083E4-8B8D-4FC5-9DB9-321B677DD8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1B9B4-39C9-4582-B20D-92E100AA1C04}">
      <dsp:nvSpPr>
        <dsp:cNvPr id="0" name=""/>
        <dsp:cNvSpPr/>
      </dsp:nvSpPr>
      <dsp:spPr>
        <a:xfrm>
          <a:off x="0" y="177780"/>
          <a:ext cx="10058399" cy="65154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Mechanisms from molecular evolution have been adopted to the process of methylation</a:t>
          </a:r>
        </a:p>
      </dsp:txBody>
      <dsp:txXfrm>
        <a:off x="31806" y="209586"/>
        <a:ext cx="9994787" cy="587931"/>
      </dsp:txXfrm>
    </dsp:sp>
    <dsp:sp modelId="{13E8E857-D934-450C-B88A-FDFB61AF1EF3}">
      <dsp:nvSpPr>
        <dsp:cNvPr id="0" name=""/>
        <dsp:cNvSpPr/>
      </dsp:nvSpPr>
      <dsp:spPr>
        <a:xfrm>
          <a:off x="0" y="872524"/>
          <a:ext cx="10058399" cy="651543"/>
        </a:xfrm>
        <a:prstGeom prst="roundRect">
          <a:avLst/>
        </a:prstGeom>
        <a:solidFill>
          <a:schemeClr val="accent5">
            <a:hueOff val="196862"/>
            <a:satOff val="10572"/>
            <a:lumOff val="-38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Specifically, the Universal PaceMaker (UPM) allows for rate variability as opposed to the constancy imposed by the molecular clock</a:t>
          </a:r>
        </a:p>
      </dsp:txBody>
      <dsp:txXfrm>
        <a:off x="31806" y="904330"/>
        <a:ext cx="9994787" cy="587931"/>
      </dsp:txXfrm>
    </dsp:sp>
    <dsp:sp modelId="{87F2C306-908D-4E0D-BA55-C1F7130C64D2}">
      <dsp:nvSpPr>
        <dsp:cNvPr id="0" name=""/>
        <dsp:cNvSpPr/>
      </dsp:nvSpPr>
      <dsp:spPr>
        <a:xfrm>
          <a:off x="0" y="1567268"/>
          <a:ext cx="10058399" cy="651543"/>
        </a:xfrm>
        <a:prstGeom prst="roundRect">
          <a:avLst/>
        </a:prstGeom>
        <a:solidFill>
          <a:schemeClr val="accent5">
            <a:hueOff val="393725"/>
            <a:satOff val="21144"/>
            <a:lumOff val="-7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In the UPM approach, we assume that all sites are changing linearly with an adjusted time, which is a non-linear function of the chronological time</a:t>
          </a:r>
        </a:p>
      </dsp:txBody>
      <dsp:txXfrm>
        <a:off x="31806" y="1599074"/>
        <a:ext cx="9994787" cy="587931"/>
      </dsp:txXfrm>
    </dsp:sp>
    <dsp:sp modelId="{4DB57105-4FA2-444C-9F41-038DBCA8EC2D}">
      <dsp:nvSpPr>
        <dsp:cNvPr id="0" name=""/>
        <dsp:cNvSpPr/>
      </dsp:nvSpPr>
      <dsp:spPr>
        <a:xfrm>
          <a:off x="0" y="2262011"/>
          <a:ext cx="10058399" cy="651543"/>
        </a:xfrm>
        <a:prstGeom prst="roundRect">
          <a:avLst/>
        </a:prstGeom>
        <a:solidFill>
          <a:schemeClr val="accent5">
            <a:hueOff val="590587"/>
            <a:satOff val="31716"/>
            <a:lumOff val="-11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UPM framework models epigenetic aging better than the molecular clock- an observation strengthened by analysis of the algorithm’s classification of substantially larger inputs of individuals and methylation sites</a:t>
          </a:r>
        </a:p>
      </dsp:txBody>
      <dsp:txXfrm>
        <a:off x="31806" y="2293817"/>
        <a:ext cx="9994787" cy="587931"/>
      </dsp:txXfrm>
    </dsp:sp>
    <dsp:sp modelId="{E21402E9-D4A5-45B5-BCA6-BCDFEF9F7C1E}">
      <dsp:nvSpPr>
        <dsp:cNvPr id="0" name=""/>
        <dsp:cNvSpPr/>
      </dsp:nvSpPr>
      <dsp:spPr>
        <a:xfrm>
          <a:off x="0" y="2956755"/>
          <a:ext cx="10058399" cy="651543"/>
        </a:xfrm>
        <a:prstGeom prst="roundRect">
          <a:avLst/>
        </a:prstGeom>
        <a:solidFill>
          <a:schemeClr val="accent5">
            <a:hueOff val="787450"/>
            <a:satOff val="42288"/>
            <a:lumOff val="-15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Open Sans" panose="020B0606030504020204" pitchFamily="34" charset="0"/>
              <a:ea typeface="Open Sans" panose="020B0606030504020204" pitchFamily="34" charset="0"/>
              <a:cs typeface="Open Sans" panose="020B0606030504020204" pitchFamily="34" charset="0"/>
            </a:rPr>
            <a:t>UPM allows sites to accelerate and decelerate jointly, accounting for nonlinear trends in aging</a:t>
          </a:r>
        </a:p>
      </dsp:txBody>
      <dsp:txXfrm>
        <a:off x="31806" y="2988561"/>
        <a:ext cx="9994787" cy="587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C02FA-41F2-4EB9-827E-077F2ED6EBA7}">
      <dsp:nvSpPr>
        <dsp:cNvPr id="0" name=""/>
        <dsp:cNvSpPr/>
      </dsp:nvSpPr>
      <dsp:spPr>
        <a:xfrm>
          <a:off x="0" y="488069"/>
          <a:ext cx="10058399" cy="1484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Epigenetic PaceMaker system developed by S. Snir uses the universal pacemaker (UPM) of genome evolution to allow for rate variability as opposed to the constancy imposed by the MC concept</a:t>
          </a:r>
        </a:p>
      </dsp:txBody>
      <dsp:txXfrm>
        <a:off x="72479" y="560548"/>
        <a:ext cx="9913441" cy="1339772"/>
      </dsp:txXfrm>
    </dsp:sp>
    <dsp:sp modelId="{87918A28-B9A5-48AA-8613-94870B930AA3}">
      <dsp:nvSpPr>
        <dsp:cNvPr id="0" name=""/>
        <dsp:cNvSpPr/>
      </dsp:nvSpPr>
      <dsp:spPr>
        <a:xfrm>
          <a:off x="0" y="2050560"/>
          <a:ext cx="10058399" cy="1484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EPM replaces genes with CpG sites and interpret UPM rate increases as accelerated aging, thus the UPM framework becomes an appealing paradigm to study age related changes in DNA methylation</a:t>
          </a:r>
        </a:p>
      </dsp:txBody>
      <dsp:txXfrm>
        <a:off x="72479" y="2123039"/>
        <a:ext cx="9913441" cy="1339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56655-A7B8-427E-A63A-8FC6F9DEDEC8}">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D90E7D-042F-4A21-BF63-55BA1F4B17EF}">
      <dsp:nvSpPr>
        <dsp:cNvPr id="0" name=""/>
        <dsp:cNvSpPr/>
      </dsp:nvSpPr>
      <dsp:spPr>
        <a:xfrm>
          <a:off x="0" y="275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Input : </a:t>
          </a:r>
          <a14:m xmlns:a14="http://schemas.microsoft.com/office/drawing/2010/main">
            <m:oMath xmlns:m="http://schemas.openxmlformats.org/officeDocument/2006/math">
              <m:sSub>
                <m:sSubPr>
                  <m:ctrlPr>
                    <a:rPr lang="en-IL" sz="1600" i="1" kern="1200" smtClean="0">
                      <a:latin typeface="Cambria Math" panose="02040503050406030204" pitchFamily="18" charset="0"/>
                      <a:ea typeface="Times New Roman" panose="02020603050405020304" pitchFamily="18" charset="0"/>
                      <a:cs typeface="Arial" panose="020B0604020202020204" pitchFamily="34" charset="0"/>
                    </a:rPr>
                  </m:ctrlPr>
                </m:sSubPr>
                <m:e>
                  <m:r>
                    <a:rPr lang="en-US" sz="1600" i="1" kern="1200">
                      <a:latin typeface="Cambria Math" panose="02040503050406030204" pitchFamily="18" charset="0"/>
                      <a:ea typeface="Times New Roman" panose="02020603050405020304" pitchFamily="18" charset="0"/>
                      <a:cs typeface="Arial" panose="020B0604020202020204" pitchFamily="34" charset="0"/>
                    </a:rPr>
                    <m:t>𝑡</m:t>
                  </m:r>
                </m:e>
                <m:sub>
                  <m:r>
                    <a:rPr lang="en-US" sz="1600" i="1" kern="1200">
                      <a:latin typeface="Cambria Math" panose="02040503050406030204" pitchFamily="18" charset="0"/>
                      <a:ea typeface="Times New Roman" panose="02020603050405020304" pitchFamily="18" charset="0"/>
                      <a:cs typeface="Arial" panose="020B0604020202020204" pitchFamily="34" charset="0"/>
                    </a:rPr>
                    <m:t>𝑗</m:t>
                  </m:r>
                </m:sub>
              </m:sSub>
              <m:r>
                <a:rPr lang="en-US" sz="1600" i="1" kern="1200">
                  <a:latin typeface="Cambria Math" panose="02040503050406030204" pitchFamily="18" charset="0"/>
                  <a:ea typeface="Times New Roman" panose="02020603050405020304" pitchFamily="18" charset="0"/>
                  <a:cs typeface="Arial" panose="020B0604020202020204" pitchFamily="34" charset="0"/>
                </a:rPr>
                <m:t> </m:t>
              </m:r>
              <m:r>
                <a:rPr lang="en-US" sz="1600" b="0" i="1" kern="1200"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sz="1600" i="1" kern="1200">
                      <a:latin typeface="Cambria Math" panose="02040503050406030204" pitchFamily="18" charset="0"/>
                    </a:rPr>
                  </m:ctrlPr>
                </m:accPr>
                <m:e>
                  <m:r>
                    <a:rPr lang="en-US" sz="1600" i="1" kern="1200" smtClean="0">
                      <a:latin typeface="Cambria Math" panose="02040503050406030204" pitchFamily="18" charset="0"/>
                      <a:ea typeface="Calibri" panose="020F0502020204030204" pitchFamily="34" charset="0"/>
                      <a:cs typeface="Arial" panose="020B0604020202020204" pitchFamily="34" charset="0"/>
                    </a:rPr>
                    <m:t>𝑆</m:t>
                  </m:r>
                </m:e>
              </m:acc>
              <m:r>
                <m:rPr>
                  <m:nor/>
                </m:rPr>
                <a:rPr lang="en-US" sz="1600" b="0" i="0" kern="1200" smtClean="0">
                  <a:latin typeface="Open Sans" panose="020B0606030504020204" pitchFamily="34" charset="0"/>
                  <a:ea typeface="Open Sans" panose="020B0606030504020204" pitchFamily="34" charset="0"/>
                  <a:cs typeface="Open Sans" panose="020B0606030504020204" pitchFamily="34" charset="0"/>
                </a:rPr>
                <m:t>, </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δ</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a:t>
          </a:r>
          <a14:m xmlns:a14="http://schemas.microsoft.com/office/drawing/2010/main">
            <m:oMath xmlns:m="http://schemas.openxmlformats.org/officeDocument/2006/math">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the</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 </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minimal</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 </m:t>
              </m:r>
              <m:r>
                <m:rPr>
                  <m:nor/>
                </m:rPr>
                <a:rPr lang="en-US" sz="1600" kern="1200" dirty="0">
                  <a:latin typeface="Open Sans" panose="020B0606030504020204" pitchFamily="34" charset="0"/>
                  <a:ea typeface="Open Sans" panose="020B0606030504020204" pitchFamily="34" charset="0"/>
                  <a:cs typeface="Open Sans" panose="020B0606030504020204" pitchFamily="34" charset="0"/>
                </a:rPr>
                <m:t>improvement</m:t>
              </m:r>
              <m:r>
                <m:rPr>
                  <m:nor/>
                </m:rPr>
                <a:rPr lang="en-US" sz="1600" b="0" i="0" kern="1200" dirty="0" smtClean="0">
                  <a:latin typeface="Open Sans" panose="020B0606030504020204" pitchFamily="34" charset="0"/>
                  <a:ea typeface="Open Sans" panose="020B0606030504020204" pitchFamily="34" charset="0"/>
                  <a:cs typeface="Open Sans" panose="020B0606030504020204" pitchFamily="34" charset="0"/>
                </a:rPr>
                <m:t>)</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a:t>
          </a:r>
          <a14:m xmlns:a14="http://schemas.microsoft.com/office/drawing/2010/main">
            <m:oMath xmlns:m="http://schemas.openxmlformats.org/officeDocument/2006/math">
              <m:r>
                <a:rPr lang="en-US" sz="1600" i="1" kern="1200" dirty="0" smtClean="0">
                  <a:latin typeface="Cambria Math" panose="02040503050406030204" pitchFamily="18" charset="0"/>
                  <a:ea typeface="Calibri" panose="020F0502020204030204" pitchFamily="34" charset="0"/>
                  <a:cs typeface="Arial" panose="020B0604020202020204" pitchFamily="34" charset="0"/>
                </a:rPr>
                <m:t>𝑛</m:t>
              </m:r>
              <m:r>
                <a:rPr lang="en-US" sz="1600" i="1" kern="1200" dirty="0" smtClean="0">
                  <a:latin typeface="Cambria Math" panose="02040503050406030204" pitchFamily="18" charset="0"/>
                  <a:ea typeface="Calibri" panose="020F0502020204030204" pitchFamily="34" charset="0"/>
                  <a:cs typeface="Arial" panose="020B0604020202020204" pitchFamily="34" charset="0"/>
                </a:rPr>
                <m:t> </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(maximum number of iterations)</a:t>
          </a:r>
        </a:p>
      </dsp:txBody>
      <dsp:txXfrm>
        <a:off x="0" y="2758"/>
        <a:ext cx="6797675" cy="940732"/>
      </dsp:txXfrm>
    </dsp:sp>
    <dsp:sp modelId="{4D7242D5-0AF3-42B6-80D4-E13E8F6B19EF}">
      <dsp:nvSpPr>
        <dsp:cNvPr id="0" name=""/>
        <dsp:cNvSpPr/>
      </dsp:nvSpPr>
      <dsp:spPr>
        <a:xfrm>
          <a:off x="0" y="943491"/>
          <a:ext cx="6797675" cy="0"/>
        </a:xfrm>
        <a:prstGeom prst="line">
          <a:avLst/>
        </a:prstGeom>
        <a:solidFill>
          <a:schemeClr val="accent2">
            <a:hueOff val="-289240"/>
            <a:satOff val="-1985"/>
            <a:lumOff val="1020"/>
            <a:alphaOff val="0"/>
          </a:schemeClr>
        </a:solidFill>
        <a:ln w="15875" cap="flat" cmpd="sng" algn="ctr">
          <a:solidFill>
            <a:schemeClr val="accent2">
              <a:hueOff val="-289240"/>
              <a:satOff val="-1985"/>
              <a:lumOff val="10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7850F-04BA-4011-A4C3-5B840032AF75}">
      <dsp:nvSpPr>
        <dsp:cNvPr id="0" name=""/>
        <dsp:cNvSpPr/>
      </dsp:nvSpPr>
      <dsp:spPr>
        <a:xfrm>
          <a:off x="0" y="943491"/>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Perform the site step (</a:t>
          </a:r>
          <a14:m xmlns:a14="http://schemas.microsoft.com/office/drawing/2010/main">
            <m:oMath xmlns:m="http://schemas.openxmlformats.org/officeDocument/2006/math">
              <m:sSubSup>
                <m:sSubSupPr>
                  <m:ctrlPr>
                    <a:rPr lang="en-US" sz="1600" b="0" i="1" kern="1200" dirty="0" smtClean="0">
                      <a:latin typeface="Cambria Math" panose="02040503050406030204" pitchFamily="18" charset="0"/>
                    </a:rPr>
                  </m:ctrlPr>
                </m:sSubSupPr>
                <m:e>
                  <m:r>
                    <a:rPr lang="en-US" sz="1600" i="1" kern="1200" dirty="0" smtClean="0">
                      <a:latin typeface="Cambria Math" panose="02040503050406030204" pitchFamily="18" charset="0"/>
                    </a:rPr>
                    <m:t>𝑠</m:t>
                  </m:r>
                </m:e>
                <m:sub>
                  <m:r>
                    <a:rPr lang="en-US" sz="1600" b="0" i="1" kern="1200" dirty="0" smtClean="0">
                      <a:latin typeface="Cambria Math" panose="02040503050406030204" pitchFamily="18" charset="0"/>
                    </a:rPr>
                    <m:t>𝑖</m:t>
                  </m:r>
                </m:sub>
                <m:sup>
                  <m:r>
                    <a:rPr lang="en-US" sz="1600" b="0" i="1" kern="1200" dirty="0" smtClean="0">
                      <a:latin typeface="Cambria Math" panose="02040503050406030204" pitchFamily="18" charset="0"/>
                    </a:rPr>
                    <m:t>0</m:t>
                  </m:r>
                </m:sup>
              </m:sSubSup>
              <m:r>
                <a:rPr lang="en-US" sz="1600" i="1" kern="1200" dirty="0" smtClean="0">
                  <a:latin typeface="Cambria Math" panose="02040503050406030204" pitchFamily="18" charset="0"/>
                </a:rPr>
                <m:t> </m:t>
              </m:r>
              <m:r>
                <a:rPr lang="en-US" sz="1600" i="1" kern="1200" dirty="0" smtClean="0">
                  <a:latin typeface="Cambria Math" panose="02040503050406030204" pitchFamily="18" charset="0"/>
                </a:rPr>
                <m:t>𝑎𝑛𝑑</m:t>
              </m:r>
              <m:r>
                <a:rPr lang="en-US" sz="1600" i="1" kern="1200" dirty="0" smtClean="0">
                  <a:latin typeface="Cambria Math" panose="02040503050406030204" pitchFamily="18" charset="0"/>
                </a:rPr>
                <m:t> </m:t>
              </m:r>
              <m:sSub>
                <m:sSubPr>
                  <m:ctrlPr>
                    <a:rPr lang="en-US" sz="1600" b="0" i="1" kern="1200" dirty="0" smtClean="0">
                      <a:latin typeface="Cambria Math" panose="02040503050406030204" pitchFamily="18" charset="0"/>
                    </a:rPr>
                  </m:ctrlPr>
                </m:sSubPr>
                <m:e>
                  <m:r>
                    <a:rPr lang="en-US" sz="1600" i="1" kern="1200" dirty="0" err="1">
                      <a:latin typeface="Cambria Math" panose="02040503050406030204" pitchFamily="18" charset="0"/>
                    </a:rPr>
                    <m:t>𝑟</m:t>
                  </m:r>
                </m:e>
                <m:sub>
                  <m:r>
                    <a:rPr lang="en-US" sz="1600" i="1" kern="1200" dirty="0" err="1">
                      <a:latin typeface="Cambria Math" panose="02040503050406030204" pitchFamily="18" charset="0"/>
                    </a:rPr>
                    <m:t>𝑖</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a:t>
          </a:r>
          <a:br>
            <a:rPr lang="en-US" sz="1600" kern="1200" dirty="0">
              <a:latin typeface="Open Sans" panose="020B0606030504020204" pitchFamily="34" charset="0"/>
              <a:ea typeface="Open Sans" panose="020B0606030504020204" pitchFamily="34" charset="0"/>
              <a:cs typeface="Open Sans" panose="020B0606030504020204" pitchFamily="34" charset="0"/>
            </a:rPr>
          </a:br>
          <a:r>
            <a:rPr lang="en-US" sz="1600" kern="1200" dirty="0">
              <a:latin typeface="Open Sans" panose="020B0606030504020204" pitchFamily="34" charset="0"/>
              <a:ea typeface="Open Sans" panose="020B0606030504020204" pitchFamily="34" charset="0"/>
              <a:cs typeface="Open Sans" panose="020B0606030504020204" pitchFamily="34" charset="0"/>
            </a:rPr>
            <a:t>If this is the first iteration: </a:t>
          </a:r>
          <a14:m xmlns:a14="http://schemas.microsoft.com/office/drawing/2010/main">
            <m:oMath xmlns:m="http://schemas.openxmlformats.org/officeDocument/2006/math">
              <m:sSub>
                <m:sSubPr>
                  <m:ctrlPr>
                    <a:rPr lang="en-US" sz="1600" b="0" i="1" kern="1200" smtClean="0">
                      <a:latin typeface="Cambria Math" panose="02040503050406030204" pitchFamily="18" charset="0"/>
                    </a:rPr>
                  </m:ctrlPr>
                </m:sSubPr>
                <m:e>
                  <m:r>
                    <a:rPr lang="en-US" sz="1600" b="0" i="1" kern="1200" smtClean="0">
                      <a:latin typeface="Cambria Math" panose="02040503050406030204" pitchFamily="18" charset="0"/>
                    </a:rPr>
                    <m:t>𝑡</m:t>
                  </m:r>
                </m:e>
                <m:sub>
                  <m:r>
                    <a:rPr lang="en-US" sz="1600" b="0" i="1" kern="1200" smtClean="0">
                      <a:latin typeface="Cambria Math" panose="02040503050406030204" pitchFamily="18" charset="0"/>
                    </a:rPr>
                    <m:t>𝑗</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is provided by the user (the chronological age). If not : use the values of </a:t>
          </a:r>
          <a14:m xmlns:a14="http://schemas.microsoft.com/office/drawing/2010/main">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𝑡</m:t>
                  </m:r>
                </m:e>
                <m:sub>
                  <m:r>
                    <a:rPr lang="en-US" sz="1600" b="0" i="1" kern="1200" dirty="0" smtClean="0">
                      <a:latin typeface="Cambria Math" panose="02040503050406030204" pitchFamily="18" charset="0"/>
                    </a:rPr>
                    <m:t>𝑗</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calculated in the previous iteration. </a:t>
          </a:r>
        </a:p>
      </dsp:txBody>
      <dsp:txXfrm>
        <a:off x="0" y="943491"/>
        <a:ext cx="6797675" cy="940732"/>
      </dsp:txXfrm>
    </dsp:sp>
    <dsp:sp modelId="{7344250F-297D-4904-9787-45180731A280}">
      <dsp:nvSpPr>
        <dsp:cNvPr id="0" name=""/>
        <dsp:cNvSpPr/>
      </dsp:nvSpPr>
      <dsp:spPr>
        <a:xfrm>
          <a:off x="0" y="1884223"/>
          <a:ext cx="6797675" cy="0"/>
        </a:xfrm>
        <a:prstGeom prst="line">
          <a:avLst/>
        </a:prstGeom>
        <a:solidFill>
          <a:schemeClr val="accent2">
            <a:hueOff val="-578480"/>
            <a:satOff val="-3970"/>
            <a:lumOff val="2039"/>
            <a:alphaOff val="0"/>
          </a:schemeClr>
        </a:solidFill>
        <a:ln w="15875" cap="flat" cmpd="sng" algn="ctr">
          <a:solidFill>
            <a:schemeClr val="accent2">
              <a:hueOff val="-578480"/>
              <a:satOff val="-3970"/>
              <a:lumOff val="20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6B1AE-4E43-4513-A1E7-D60E24C32F41}">
      <dsp:nvSpPr>
        <dsp:cNvPr id="0" name=""/>
        <dsp:cNvSpPr/>
      </dsp:nvSpPr>
      <dsp:spPr>
        <a:xfrm>
          <a:off x="0" y="1884223"/>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Find the second set (</a:t>
          </a:r>
          <a14:m xmlns:a14="http://schemas.microsoft.com/office/drawing/2010/main">
            <m:oMath xmlns:m="http://schemas.openxmlformats.org/officeDocument/2006/math">
              <m:sSub>
                <m:sSubPr>
                  <m:ctrlPr>
                    <a:rPr lang="en-US" sz="1600" b="0" i="1" kern="1200" dirty="0" smtClean="0">
                      <a:latin typeface="Cambria Math" panose="02040503050406030204" pitchFamily="18" charset="0"/>
                    </a:rPr>
                  </m:ctrlPr>
                </m:sSubPr>
                <m:e>
                  <m:r>
                    <a:rPr lang="en-US" sz="1600" b="0" i="1" kern="1200" dirty="0" smtClean="0">
                      <a:latin typeface="Cambria Math" panose="02040503050406030204" pitchFamily="18" charset="0"/>
                    </a:rPr>
                    <m:t>𝑡</m:t>
                  </m:r>
                </m:e>
                <m:sub>
                  <m:r>
                    <a:rPr lang="en-US" sz="1600" b="0" i="1" kern="1200" dirty="0" smtClean="0">
                      <a:latin typeface="Cambria Math" panose="02040503050406030204" pitchFamily="18" charset="0"/>
                    </a:rPr>
                    <m:t>𝑗</m:t>
                  </m:r>
                </m:sub>
              </m:sSub>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by the equation using parameters calculated in Stage 1</a:t>
          </a:r>
        </a:p>
      </dsp:txBody>
      <dsp:txXfrm>
        <a:off x="0" y="1884223"/>
        <a:ext cx="6797675" cy="940732"/>
      </dsp:txXfrm>
    </dsp:sp>
    <dsp:sp modelId="{912A23EE-7B69-4649-9E7D-0891C3CE3416}">
      <dsp:nvSpPr>
        <dsp:cNvPr id="0" name=""/>
        <dsp:cNvSpPr/>
      </dsp:nvSpPr>
      <dsp:spPr>
        <a:xfrm>
          <a:off x="0" y="2824955"/>
          <a:ext cx="6797675" cy="0"/>
        </a:xfrm>
        <a:prstGeom prst="line">
          <a:avLst/>
        </a:prstGeom>
        <a:solidFill>
          <a:schemeClr val="accent2">
            <a:hueOff val="-867720"/>
            <a:satOff val="-5954"/>
            <a:lumOff val="3059"/>
            <a:alphaOff val="0"/>
          </a:schemeClr>
        </a:solidFill>
        <a:ln w="15875" cap="flat" cmpd="sng" algn="ctr">
          <a:solidFill>
            <a:schemeClr val="accent2">
              <a:hueOff val="-867720"/>
              <a:satOff val="-5954"/>
              <a:lumOff val="3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F02962-7438-4392-A53B-9755FC76CB43}">
      <dsp:nvSpPr>
        <dsp:cNvPr id="0" name=""/>
        <dsp:cNvSpPr/>
      </dsp:nvSpPr>
      <dsp:spPr>
        <a:xfrm>
          <a:off x="0" y="2824956"/>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Calculate RSS0 using the variable and variants from previous iteration. </a:t>
          </a:r>
        </a:p>
      </dsp:txBody>
      <dsp:txXfrm>
        <a:off x="0" y="2824956"/>
        <a:ext cx="6797675" cy="940732"/>
      </dsp:txXfrm>
    </dsp:sp>
    <dsp:sp modelId="{C59B984D-1BAB-4341-B8DD-44E947BC3E26}">
      <dsp:nvSpPr>
        <dsp:cNvPr id="0" name=""/>
        <dsp:cNvSpPr/>
      </dsp:nvSpPr>
      <dsp:spPr>
        <a:xfrm>
          <a:off x="0" y="3765688"/>
          <a:ext cx="6797675" cy="0"/>
        </a:xfrm>
        <a:prstGeom prst="line">
          <a:avLst/>
        </a:prstGeom>
        <a:solidFill>
          <a:schemeClr val="accent2">
            <a:hueOff val="-1156960"/>
            <a:satOff val="-7939"/>
            <a:lumOff val="4078"/>
            <a:alphaOff val="0"/>
          </a:schemeClr>
        </a:solidFill>
        <a:ln w="15875" cap="flat" cmpd="sng" algn="ctr">
          <a:solidFill>
            <a:schemeClr val="accent2">
              <a:hueOff val="-1156960"/>
              <a:satOff val="-7939"/>
              <a:lumOff val="407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44BA11-0279-47D4-B67E-A60AA2B105BC}">
      <dsp:nvSpPr>
        <dsp:cNvPr id="0" name=""/>
        <dsp:cNvSpPr/>
      </dsp:nvSpPr>
      <dsp:spPr>
        <a:xfrm>
          <a:off x="0" y="376568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Calculate RSS1 using the variable and variants from current iteration.</a:t>
          </a:r>
        </a:p>
      </dsp:txBody>
      <dsp:txXfrm>
        <a:off x="0" y="3765688"/>
        <a:ext cx="6797675" cy="940732"/>
      </dsp:txXfrm>
    </dsp:sp>
    <dsp:sp modelId="{761D9524-D00A-444D-A924-8B860F6AF35F}">
      <dsp:nvSpPr>
        <dsp:cNvPr id="0" name=""/>
        <dsp:cNvSpPr/>
      </dsp:nvSpPr>
      <dsp:spPr>
        <a:xfrm>
          <a:off x="0" y="4706420"/>
          <a:ext cx="6797675" cy="0"/>
        </a:xfrm>
        <a:prstGeom prst="line">
          <a:avLst/>
        </a:prstGeom>
        <a:solidFill>
          <a:schemeClr val="accent2">
            <a:hueOff val="-1446200"/>
            <a:satOff val="-9924"/>
            <a:lumOff val="5098"/>
            <a:alphaOff val="0"/>
          </a:schemeClr>
        </a:solidFill>
        <a:ln w="15875" cap="flat" cmpd="sng" algn="ctr">
          <a:solidFill>
            <a:schemeClr val="accent2">
              <a:hueOff val="-1446200"/>
              <a:satOff val="-9924"/>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3B3DC7-7AD4-414F-AD65-D9C1957D9642}">
      <dsp:nvSpPr>
        <dsp:cNvPr id="0" name=""/>
        <dsp:cNvSpPr/>
      </dsp:nvSpPr>
      <dsp:spPr>
        <a:xfrm>
          <a:off x="0" y="4706420"/>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Open Sans" panose="020B0606030504020204" pitchFamily="34" charset="0"/>
              <a:ea typeface="Open Sans" panose="020B0606030504020204" pitchFamily="34" charset="0"/>
              <a:cs typeface="Open Sans" panose="020B0606030504020204" pitchFamily="34" charset="0"/>
            </a:rPr>
            <a:t>If (</a:t>
          </a:r>
          <a14:m xmlns:a14="http://schemas.microsoft.com/office/drawing/2010/main">
            <m:oMath xmlns:m="http://schemas.openxmlformats.org/officeDocument/2006/math">
              <m:r>
                <a:rPr lang="en-US" sz="1600" i="1" kern="1200" dirty="0" smtClean="0">
                  <a:latin typeface="Cambria Math" panose="02040503050406030204" pitchFamily="18" charset="0"/>
                </a:rPr>
                <m:t>𝑅𝑆𝑆</m:t>
              </m:r>
              <m:r>
                <a:rPr lang="en-US" sz="1600" i="1" kern="1200" dirty="0" smtClean="0">
                  <a:latin typeface="Cambria Math" panose="02040503050406030204" pitchFamily="18" charset="0"/>
                </a:rPr>
                <m:t>1 – </m:t>
              </m:r>
              <m:r>
                <a:rPr lang="en-US" sz="1600" i="1" kern="1200" dirty="0" smtClean="0">
                  <a:latin typeface="Cambria Math" panose="02040503050406030204" pitchFamily="18" charset="0"/>
                </a:rPr>
                <m:t>𝑅𝑆𝑆</m:t>
              </m:r>
              <m:r>
                <a:rPr lang="en-US" sz="1600" i="1" kern="1200" dirty="0" smtClean="0">
                  <a:latin typeface="Cambria Math" panose="02040503050406030204" pitchFamily="18" charset="0"/>
                </a:rPr>
                <m:t>0 &gt; </m:t>
              </m:r>
              <m:r>
                <a:rPr lang="en-US" sz="1600" i="1" kern="1200" dirty="0" smtClean="0">
                  <a:latin typeface="Cambria Math" panose="02040503050406030204" pitchFamily="18" charset="0"/>
                </a:rPr>
                <m:t>𝛿</m:t>
              </m:r>
              <m:r>
                <a:rPr lang="en-US" sz="1600" i="1" kern="1200" dirty="0" smtClean="0">
                  <a:latin typeface="Cambria Math" panose="02040503050406030204" pitchFamily="18" charset="0"/>
                </a:rPr>
                <m:t> </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AND </a:t>
          </a:r>
          <a14:m xmlns:a14="http://schemas.microsoft.com/office/drawing/2010/main">
            <m:oMath xmlns:m="http://schemas.openxmlformats.org/officeDocument/2006/math">
              <m:r>
                <a:rPr lang="en-US" sz="1600" i="1" kern="1200" dirty="0" smtClean="0">
                  <a:latin typeface="Cambria Math" panose="02040503050406030204" pitchFamily="18" charset="0"/>
                </a:rPr>
                <m:t>𝑚</m:t>
              </m:r>
              <m:r>
                <a:rPr lang="en-US" sz="1600" i="1" kern="1200" dirty="0" smtClean="0">
                  <a:latin typeface="Cambria Math" panose="02040503050406030204" pitchFamily="18" charset="0"/>
                </a:rPr>
                <m:t> &lt; </m:t>
              </m:r>
              <m:r>
                <a:rPr lang="en-US" sz="1600" i="1" kern="1200" dirty="0" smtClean="0">
                  <a:latin typeface="Cambria Math" panose="02040503050406030204" pitchFamily="18" charset="0"/>
                </a:rPr>
                <m:t>𝑛</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=&gt; return to stage 1 and perform another iteration. (</a:t>
          </a:r>
          <a14:m xmlns:a14="http://schemas.microsoft.com/office/drawing/2010/main">
            <m:oMath xmlns:m="http://schemas.openxmlformats.org/officeDocument/2006/math">
              <m:r>
                <a:rPr lang="en-US" sz="1600" i="1" kern="1200" dirty="0" smtClean="0">
                  <a:latin typeface="Cambria Math" panose="02040503050406030204" pitchFamily="18" charset="0"/>
                </a:rPr>
                <m:t>𝑚</m:t>
              </m:r>
            </m:oMath>
          </a14:m>
          <a:r>
            <a:rPr lang="en-US" sz="1600" kern="1200" dirty="0">
              <a:latin typeface="Open Sans" panose="020B0606030504020204" pitchFamily="34" charset="0"/>
              <a:ea typeface="Open Sans" panose="020B0606030504020204" pitchFamily="34" charset="0"/>
              <a:cs typeface="Open Sans" panose="020B0606030504020204" pitchFamily="34" charset="0"/>
            </a:rPr>
            <a:t> represents the number of iterations).</a:t>
          </a:r>
        </a:p>
      </dsp:txBody>
      <dsp:txXfrm>
        <a:off x="0" y="4706420"/>
        <a:ext cx="6797675" cy="9407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99897-2097-4121-B76C-AE0D95E198FF}">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D9B71-BBDE-4C70-826D-53F23F96480D}">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0A995F-FF16-4856-862D-6F75A526326B}">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dirty="0"/>
            <a:t>In our privacy-preserving solution for the EPM system, the RSS is not calculated at the end of each iteration and instead a fixed number of iterations is set at the beginning of the protocol</a:t>
          </a:r>
        </a:p>
      </dsp:txBody>
      <dsp:txXfrm>
        <a:off x="1666563" y="616"/>
        <a:ext cx="5243823" cy="1442911"/>
      </dsp:txXfrm>
    </dsp:sp>
    <dsp:sp modelId="{CC28317A-9E93-4330-BAAA-F9386A3F7D2E}">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40AFF-C041-4256-A463-06DB82F83F36}">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D6B552-301A-4B0B-AFFE-0EA4CF5026FF}">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dirty="0"/>
            <a:t>This is due to the algorithm fixating on the solution relatively quickly (within a few iterations) and the limitations of the underlying LHE scheme</a:t>
          </a:r>
        </a:p>
      </dsp:txBody>
      <dsp:txXfrm>
        <a:off x="1666563" y="1804256"/>
        <a:ext cx="5243823" cy="1442911"/>
      </dsp:txXfrm>
    </dsp:sp>
    <dsp:sp modelId="{341D1B64-EE79-4237-8828-4CFDC905A09B}">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4EF9F-05AD-498F-9AA2-640F1E8F796F}">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09E386-123D-43BA-80DE-BD8BBB654382}">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844550">
            <a:lnSpc>
              <a:spcPct val="90000"/>
            </a:lnSpc>
            <a:spcBef>
              <a:spcPct val="0"/>
            </a:spcBef>
            <a:spcAft>
              <a:spcPct val="35000"/>
            </a:spcAft>
            <a:buNone/>
          </a:pPr>
          <a:r>
            <a:rPr lang="en-US" sz="1900" kern="1200"/>
            <a:t>After the first iteration, the predicted ages are revealed to the MLE, concealing them would require a more complex protocol not described in the paper we based our implementation on</a:t>
          </a:r>
        </a:p>
      </dsp:txBody>
      <dsp:txXfrm>
        <a:off x="1666563" y="3607896"/>
        <a:ext cx="5243823" cy="14429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0E23B-9050-4D1F-B115-DC0A1E396921}">
      <dsp:nvSpPr>
        <dsp:cNvPr id="0" name=""/>
        <dsp:cNvSpPr/>
      </dsp:nvSpPr>
      <dsp:spPr>
        <a:xfrm>
          <a:off x="0" y="820856"/>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89A651-EFBE-484D-AA9E-A4681093BD04}">
      <dsp:nvSpPr>
        <dsp:cNvPr id="0" name=""/>
        <dsp:cNvSpPr/>
      </dsp:nvSpPr>
      <dsp:spPr>
        <a:xfrm>
          <a:off x="458416" y="1161827"/>
          <a:ext cx="833485" cy="83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8AA580-FF5C-4105-93E9-D5F65F778825}">
      <dsp:nvSpPr>
        <dsp:cNvPr id="0" name=""/>
        <dsp:cNvSpPr/>
      </dsp:nvSpPr>
      <dsp:spPr>
        <a:xfrm>
          <a:off x="1750318" y="820856"/>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844550">
            <a:lnSpc>
              <a:spcPct val="100000"/>
            </a:lnSpc>
            <a:spcBef>
              <a:spcPct val="0"/>
            </a:spcBef>
            <a:spcAft>
              <a:spcPct val="35000"/>
            </a:spcAft>
            <a:buNone/>
          </a:pPr>
          <a:r>
            <a:rPr lang="en-US" sz="1900" kern="1200"/>
            <a:t>Complexity of the CEM-UPM algorithm used in our cryptographic implementation is not the reduced complexity, due to the limitations of the LHE scheme</a:t>
          </a:r>
        </a:p>
      </dsp:txBody>
      <dsp:txXfrm>
        <a:off x="1750318" y="820856"/>
        <a:ext cx="5160068" cy="1515427"/>
      </dsp:txXfrm>
    </dsp:sp>
    <dsp:sp modelId="{6FD42664-C3A4-4078-BCA3-54AA19388E4B}">
      <dsp:nvSpPr>
        <dsp:cNvPr id="0" name=""/>
        <dsp:cNvSpPr/>
      </dsp:nvSpPr>
      <dsp:spPr>
        <a:xfrm>
          <a:off x="0" y="2715140"/>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C9DBE-9B1F-440D-B605-7602128A37EF}">
      <dsp:nvSpPr>
        <dsp:cNvPr id="0" name=""/>
        <dsp:cNvSpPr/>
      </dsp:nvSpPr>
      <dsp:spPr>
        <a:xfrm>
          <a:off x="458416" y="3056112"/>
          <a:ext cx="833485" cy="83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EADF9D-4BF9-47BF-9F59-F572D91699DE}">
      <dsp:nvSpPr>
        <dsp:cNvPr id="0" name=""/>
        <dsp:cNvSpPr/>
      </dsp:nvSpPr>
      <dsp:spPr>
        <a:xfrm>
          <a:off x="1750318" y="2715140"/>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844550">
            <a:lnSpc>
              <a:spcPct val="100000"/>
            </a:lnSpc>
            <a:spcBef>
              <a:spcPct val="0"/>
            </a:spcBef>
            <a:spcAft>
              <a:spcPct val="35000"/>
            </a:spcAft>
            <a:buNone/>
          </a:pPr>
          <a:r>
            <a:rPr lang="en-US" sz="1900" kern="1200" dirty="0"/>
            <a:t>It is assumed that the Pearson correlation used in the EPM was applied to the dataset prior to its encryption, each data owner encrypted and sent only its most correlated methylation sites (&gt;90%)</a:t>
          </a:r>
        </a:p>
      </dsp:txBody>
      <dsp:txXfrm>
        <a:off x="1750318" y="2715140"/>
        <a:ext cx="5160068" cy="15154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EE97F-0733-49F8-9038-ECC50E1D116C}">
      <dsp:nvSpPr>
        <dsp:cNvPr id="0" name=""/>
        <dsp:cNvSpPr/>
      </dsp:nvSpPr>
      <dsp:spPr>
        <a:xfrm>
          <a:off x="0" y="615237"/>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F81FC-EAD9-4025-A429-142316F9534F}">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CE8D61-07CB-4639-A47C-256982952898}">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800100">
            <a:lnSpc>
              <a:spcPct val="90000"/>
            </a:lnSpc>
            <a:spcBef>
              <a:spcPct val="0"/>
            </a:spcBef>
            <a:spcAft>
              <a:spcPct val="35000"/>
            </a:spcAft>
            <a:buNone/>
          </a:pPr>
          <a:r>
            <a:rPr lang="en-US" sz="1800" kern="1200" dirty="0"/>
            <a:t>Utilizing a linearly homomorphic encryption scheme, we've developed a privacy-preserving protocol for the Epigenetic Pacemaker which provides an accurate, encrypted solution to the privacy concerns raised by running the CEM-UPM algorithm on plaintext datasets</a:t>
          </a:r>
        </a:p>
      </dsp:txBody>
      <dsp:txXfrm>
        <a:off x="1311876" y="615237"/>
        <a:ext cx="8746523" cy="1135824"/>
      </dsp:txXfrm>
    </dsp:sp>
    <dsp:sp modelId="{A0B398AE-7A2F-4273-9572-98A5205565BB}">
      <dsp:nvSpPr>
        <dsp:cNvPr id="0" name=""/>
        <dsp:cNvSpPr/>
      </dsp:nvSpPr>
      <dsp:spPr>
        <a:xfrm>
          <a:off x="0" y="2035018"/>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B6772-A930-4DFB-9C39-4D784F6BE6D9}">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12E911-7790-4E67-B9AC-D1C65D9E7CDC}">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800100">
            <a:lnSpc>
              <a:spcPct val="90000"/>
            </a:lnSpc>
            <a:spcBef>
              <a:spcPct val="0"/>
            </a:spcBef>
            <a:spcAft>
              <a:spcPct val="35000"/>
            </a:spcAft>
            <a:buNone/>
          </a:pPr>
          <a:r>
            <a:rPr lang="en-US" sz="1800" kern="1200"/>
            <a:t>We've shown that our solution provides accurate results with minimal errors and completes its runtime within a relatively reasonable time frame in comparison with running the naive approach to solving the UPM problem on unencrypted data. </a:t>
          </a:r>
        </a:p>
      </dsp:txBody>
      <dsp:txXfrm>
        <a:off x="1311876" y="2035018"/>
        <a:ext cx="8746523" cy="11358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212A7-1DAB-47E5-AF72-3663C9D0A3AE}">
      <dsp:nvSpPr>
        <dsp:cNvPr id="0" name=""/>
        <dsp:cNvSpPr/>
      </dsp:nvSpPr>
      <dsp:spPr>
        <a:xfrm>
          <a:off x="0" y="2310"/>
          <a:ext cx="10058399" cy="10168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05092E-9CDB-4572-8FB4-61E0B6070CBF}">
      <dsp:nvSpPr>
        <dsp:cNvPr id="0" name=""/>
        <dsp:cNvSpPr/>
      </dsp:nvSpPr>
      <dsp:spPr>
        <a:xfrm>
          <a:off x="307601" y="231104"/>
          <a:ext cx="559821" cy="559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39F478-3DCD-432B-8A7B-66E174842D72}">
      <dsp:nvSpPr>
        <dsp:cNvPr id="0" name=""/>
        <dsp:cNvSpPr/>
      </dsp:nvSpPr>
      <dsp:spPr>
        <a:xfrm>
          <a:off x="1175023" y="2310"/>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For future research, several upgrades to the protocol can be implemented in order to strengthen the system’s security</a:t>
          </a:r>
        </a:p>
      </dsp:txBody>
      <dsp:txXfrm>
        <a:off x="1175023" y="2310"/>
        <a:ext cx="8847786" cy="1080416"/>
      </dsp:txXfrm>
    </dsp:sp>
    <dsp:sp modelId="{5355D356-BEC3-43A9-914D-3E93BA22C1F5}">
      <dsp:nvSpPr>
        <dsp:cNvPr id="0" name=""/>
        <dsp:cNvSpPr/>
      </dsp:nvSpPr>
      <dsp:spPr>
        <a:xfrm>
          <a:off x="0" y="1352831"/>
          <a:ext cx="10058399" cy="10168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7EFC4-AC6B-4160-AFD9-E7E8898B8B66}">
      <dsp:nvSpPr>
        <dsp:cNvPr id="0" name=""/>
        <dsp:cNvSpPr/>
      </dsp:nvSpPr>
      <dsp:spPr>
        <a:xfrm>
          <a:off x="307601" y="1581625"/>
          <a:ext cx="559821" cy="559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A1CC50-FDCB-4310-8771-45B5689B861D}">
      <dsp:nvSpPr>
        <dsp:cNvPr id="0" name=""/>
        <dsp:cNvSpPr/>
      </dsp:nvSpPr>
      <dsp:spPr>
        <a:xfrm>
          <a:off x="1175023" y="1352831"/>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For example, concealing the age values from the Machine Learning engine at the end of each time step. The MLE is not exposed to the unencrypted ages in the datasets and therefore these predicted epigenetic ages are relatively meaningless, however revealing them at the end of each iteration prior to the end of the protocol could still be considered a breach of privacy.</a:t>
          </a:r>
        </a:p>
      </dsp:txBody>
      <dsp:txXfrm>
        <a:off x="1175023" y="1352831"/>
        <a:ext cx="8847786" cy="1080416"/>
      </dsp:txXfrm>
    </dsp:sp>
    <dsp:sp modelId="{B4ED844A-8125-4B5A-AC68-954CB94A739C}">
      <dsp:nvSpPr>
        <dsp:cNvPr id="0" name=""/>
        <dsp:cNvSpPr/>
      </dsp:nvSpPr>
      <dsp:spPr>
        <a:xfrm>
          <a:off x="0" y="2703352"/>
          <a:ext cx="10058399" cy="10168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B7F6A9-FE4C-4801-95FF-03B875295DB3}">
      <dsp:nvSpPr>
        <dsp:cNvPr id="0" name=""/>
        <dsp:cNvSpPr/>
      </dsp:nvSpPr>
      <dsp:spPr>
        <a:xfrm>
          <a:off x="307601" y="2932146"/>
          <a:ext cx="559821" cy="5592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5083E4-8B8D-4FC5-9DB9-321B677DD827}">
      <dsp:nvSpPr>
        <dsp:cNvPr id="0" name=""/>
        <dsp:cNvSpPr/>
      </dsp:nvSpPr>
      <dsp:spPr>
        <a:xfrm>
          <a:off x="1175023" y="2703352"/>
          <a:ext cx="8847786" cy="108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44" tIns="114344" rIns="114344" bIns="114344" numCol="1" spcCol="1270" anchor="ctr" anchorCtr="0">
          <a:noAutofit/>
        </a:bodyPr>
        <a:lstStyle/>
        <a:p>
          <a:pPr marL="0" lvl="0" indent="0" algn="l" defTabSz="711200">
            <a:lnSpc>
              <a:spcPct val="90000"/>
            </a:lnSpc>
            <a:spcBef>
              <a:spcPct val="0"/>
            </a:spcBef>
            <a:spcAft>
              <a:spcPct val="35000"/>
            </a:spcAft>
            <a:buNone/>
          </a:pPr>
          <a:r>
            <a:rPr lang="en-US" sz="1600" kern="1200" dirty="0"/>
            <a:t>The MLE is also exposed to the unencrypted rates and initial states at the end of the site step in each iteration, instead of only knowing them once the protocol has concluded. Re-encrypting their values after each site step would require a more complex encryption scheme or involving third-party interaction with the CSP and MLE. </a:t>
          </a:r>
        </a:p>
      </dsp:txBody>
      <dsp:txXfrm>
        <a:off x="1175023" y="2703352"/>
        <a:ext cx="8847786" cy="10804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C9C678-6BE9-D878-7810-3EB47A8C33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CCBF39F9-6492-882F-230F-53E2F98E83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06E5C-5309-4275-B36F-53BDB668C4BC}" type="datetimeFigureOut">
              <a:rPr lang="en-IL" smtClean="0"/>
              <a:t>30/08/2022</a:t>
            </a:fld>
            <a:endParaRPr lang="en-IL"/>
          </a:p>
        </p:txBody>
      </p:sp>
      <p:sp>
        <p:nvSpPr>
          <p:cNvPr id="4" name="Footer Placeholder 3">
            <a:extLst>
              <a:ext uri="{FF2B5EF4-FFF2-40B4-BE49-F238E27FC236}">
                <a16:creationId xmlns:a16="http://schemas.microsoft.com/office/drawing/2014/main" id="{9B79DE20-45B3-BD8A-BC46-108742EE56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DBA3DA42-0B86-AD0F-D621-B7764C4BEF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96634E-04DC-4098-BCB7-94157077A136}" type="slidenum">
              <a:rPr lang="en-IL" smtClean="0"/>
              <a:t>‹#›</a:t>
            </a:fld>
            <a:endParaRPr lang="en-IL"/>
          </a:p>
        </p:txBody>
      </p:sp>
    </p:spTree>
    <p:extLst>
      <p:ext uri="{BB962C8B-B14F-4D97-AF65-F5344CB8AC3E}">
        <p14:creationId xmlns:p14="http://schemas.microsoft.com/office/powerpoint/2010/main" val="1826239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E62C7-DD4E-4A66-93E0-ABC978B4E5A7}" type="datetimeFigureOut">
              <a:rPr lang="en-IL" smtClean="0"/>
              <a:t>30/08/2022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721B8-EC59-4358-AFB0-295C0DAAF785}" type="slidenum">
              <a:rPr lang="en-IL" smtClean="0"/>
              <a:t>‹#›</a:t>
            </a:fld>
            <a:endParaRPr lang="en-IL"/>
          </a:p>
        </p:txBody>
      </p:sp>
    </p:spTree>
    <p:extLst>
      <p:ext uri="{BB962C8B-B14F-4D97-AF65-F5344CB8AC3E}">
        <p14:creationId xmlns:p14="http://schemas.microsoft.com/office/powerpoint/2010/main" val="63186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Footer Placeholder 3"/>
          <p:cNvSpPr>
            <a:spLocks noGrp="1"/>
          </p:cNvSpPr>
          <p:nvPr>
            <p:ph type="ftr" sz="quarter" idx="4"/>
          </p:nvPr>
        </p:nvSpPr>
        <p:spPr/>
        <p:txBody>
          <a:bodyPr/>
          <a:lstStyle/>
          <a:p>
            <a:r>
              <a:rPr lang="en-US"/>
              <a:t>Ran Toledo, Shelly Brezner</a:t>
            </a:r>
            <a:endParaRPr lang="en-IL"/>
          </a:p>
        </p:txBody>
      </p:sp>
      <p:sp>
        <p:nvSpPr>
          <p:cNvPr id="5" name="Slide Number Placeholder 4"/>
          <p:cNvSpPr>
            <a:spLocks noGrp="1"/>
          </p:cNvSpPr>
          <p:nvPr>
            <p:ph type="sldNum" sz="quarter" idx="5"/>
          </p:nvPr>
        </p:nvSpPr>
        <p:spPr/>
        <p:txBody>
          <a:bodyPr/>
          <a:lstStyle/>
          <a:p>
            <a:fld id="{CB5721B8-EC59-4358-AFB0-295C0DAAF785}" type="slidenum">
              <a:rPr lang="en-IL" smtClean="0"/>
              <a:t>20</a:t>
            </a:fld>
            <a:endParaRPr lang="en-IL"/>
          </a:p>
        </p:txBody>
      </p:sp>
    </p:spTree>
    <p:extLst>
      <p:ext uri="{BB962C8B-B14F-4D97-AF65-F5344CB8AC3E}">
        <p14:creationId xmlns:p14="http://schemas.microsoft.com/office/powerpoint/2010/main" val="33460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27FA28-EAA5-49BF-A6CF-683D777AB064}"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44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4C96A-4CA2-4B2A-8A87-FE0C9553CEF3}"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0258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E0403-31B3-422F-8CF3-6161A07C48D5}"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40678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8B4414-3242-44AF-A1E6-31CBAFE3C269}"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1339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CA1EC-850F-4121-81C9-16993A536006}"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8215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08D7B-F680-4169-891A-408ADA7E0545}"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26733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FF92FF-48F0-407A-A195-7AF880A37F6E}" type="datetime1">
              <a:rPr lang="en-US" smtClean="0"/>
              <a:t>8/30/2022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1353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0F919-3923-4287-B2D8-14E0C3059356}" type="datetime1">
              <a:rPr lang="en-US" smtClean="0"/>
              <a:t>8/30/2022</a:t>
            </a:fld>
            <a:endParaRPr lang="en-US"/>
          </a:p>
        </p:txBody>
      </p:sp>
      <p:sp>
        <p:nvSpPr>
          <p:cNvPr id="8" name="Footer Placeholder 7"/>
          <p:cNvSpPr>
            <a:spLocks noGrp="1"/>
          </p:cNvSpPr>
          <p:nvPr>
            <p:ph type="ftr" sz="quarter" idx="11"/>
          </p:nvPr>
        </p:nvSpPr>
        <p:spPr/>
        <p:txBody>
          <a:body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06560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104D0B-45F9-4664-B3CC-922E57F76EB1}" type="datetime1">
              <a:rPr lang="en-US" smtClean="0"/>
              <a:t>8/30/2022</a:t>
            </a:fld>
            <a:endParaRPr lang="en-US"/>
          </a:p>
        </p:txBody>
      </p:sp>
      <p:sp>
        <p:nvSpPr>
          <p:cNvPr id="4" name="Footer Placeholder 3"/>
          <p:cNvSpPr>
            <a:spLocks noGrp="1"/>
          </p:cNvSpPr>
          <p:nvPr>
            <p:ph type="ftr" sz="quarter" idx="11"/>
          </p:nvPr>
        </p:nvSpPr>
        <p:spPr/>
        <p:txBody>
          <a:bodyPr/>
          <a:lstStyle/>
          <a:p>
            <a:r>
              <a:rPr lang="en-US"/>
              <a:t>Privacy-Preserving Aging Analytics</a:t>
            </a:r>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70155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6B487-7867-430D-89B0-B629D3D238A1}" type="datetime1">
              <a:rPr lang="en-US" smtClean="0"/>
              <a:t>8/30/2022</a:t>
            </a:fld>
            <a:endParaRPr lang="en-US"/>
          </a:p>
        </p:txBody>
      </p:sp>
      <p:sp>
        <p:nvSpPr>
          <p:cNvPr id="3" name="Footer Placeholder 2"/>
          <p:cNvSpPr>
            <a:spLocks noGrp="1"/>
          </p:cNvSpPr>
          <p:nvPr>
            <p:ph type="ftr" sz="quarter" idx="11"/>
          </p:nvPr>
        </p:nvSpPr>
        <p:spPr/>
        <p:txBody>
          <a:bodyPr/>
          <a:lstStyle/>
          <a:p>
            <a:r>
              <a:rPr lang="en-US"/>
              <a:t>Privacy-Preserving Aging Analytics</a:t>
            </a:r>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78865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0B57E-B70C-4DD9-9E1F-1931CDA5643E}" type="datetime1">
              <a:rPr lang="en-US" smtClean="0"/>
              <a:t>8/30/2022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53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E2B3C-5342-4B2E-9C03-D3C29FAC5905}"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31321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
        <p:nvSpPr>
          <p:cNvPr id="5" name="Date Placeholder 4"/>
          <p:cNvSpPr>
            <a:spLocks noGrp="1"/>
          </p:cNvSpPr>
          <p:nvPr>
            <p:ph type="dt" sz="half" idx="10"/>
          </p:nvPr>
        </p:nvSpPr>
        <p:spPr/>
        <p:txBody>
          <a:bodyPr/>
          <a:lstStyle/>
          <a:p>
            <a:fld id="{2DA8D99A-C5B5-45B2-B203-B2455FFB55FF}" type="datetime1">
              <a:rPr lang="en-US" smtClean="0"/>
              <a:t>8/30/2022</a:t>
            </a:fld>
            <a:endParaRPr lang="en-US"/>
          </a:p>
        </p:txBody>
      </p:sp>
    </p:spTree>
    <p:extLst>
      <p:ext uri="{BB962C8B-B14F-4D97-AF65-F5344CB8AC3E}">
        <p14:creationId xmlns:p14="http://schemas.microsoft.com/office/powerpoint/2010/main" val="1349386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FD93E-A081-4A00-8C77-3C16C2913E19}"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738054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B1B60-DBE5-4529-B922-BE309B80C3B1}"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913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21BC1-3A01-419F-8D7B-46E824C6790F}"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5597209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728A7-1997-43FC-A246-DEFAF8DDB2A5}"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7461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E4188-BD7E-47AB-8A6D-37B107E87589}"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4264441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EEF8B-2DAD-4FF3-A617-6F3CA45F3691}"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84059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B20C8-43F5-493E-8459-0DA2E8D8C60A}"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2245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2732E-053E-4CC6-98F5-2182C73792DF}" type="datetime1">
              <a:rPr lang="en-US" smtClean="0"/>
              <a:t>8/30/2022</a:t>
            </a:fld>
            <a:endParaRPr lang="en-US"/>
          </a:p>
        </p:txBody>
      </p:sp>
      <p:sp>
        <p:nvSpPr>
          <p:cNvPr id="5" name="Footer Placeholder 4"/>
          <p:cNvSpPr>
            <a:spLocks noGrp="1"/>
          </p:cNvSpPr>
          <p:nvPr>
            <p:ph type="ftr" sz="quarter" idx="11"/>
          </p:nvPr>
        </p:nvSpPr>
        <p:spPr/>
        <p:txBody>
          <a:bodyPr/>
          <a:lstStyle/>
          <a:p>
            <a:r>
              <a:rPr lang="en-US"/>
              <a:t>Privacy-Preserving Aging Analytics</a:t>
            </a:r>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32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2CD4E-7B96-4397-8CF9-34A017075F06}" type="datetime1">
              <a:rPr lang="en-US" smtClean="0"/>
              <a:t>8/30/2022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5032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4F142B-C648-41B2-A65D-B8030DF396C6}" type="datetime1">
              <a:rPr lang="en-US" smtClean="0"/>
              <a:t>8/30/2022</a:t>
            </a:fld>
            <a:endParaRPr lang="en-US"/>
          </a:p>
        </p:txBody>
      </p:sp>
      <p:sp>
        <p:nvSpPr>
          <p:cNvPr id="8" name="Footer Placeholder 7"/>
          <p:cNvSpPr>
            <a:spLocks noGrp="1"/>
          </p:cNvSpPr>
          <p:nvPr>
            <p:ph type="ftr" sz="quarter" idx="11"/>
          </p:nvPr>
        </p:nvSpPr>
        <p:spPr/>
        <p:txBody>
          <a:body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4007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EABBE6-F898-4824-A572-11F2B7324C04}" type="datetime1">
              <a:rPr lang="en-US" smtClean="0"/>
              <a:t>8/30/2022</a:t>
            </a:fld>
            <a:endParaRPr lang="en-US"/>
          </a:p>
        </p:txBody>
      </p:sp>
      <p:sp>
        <p:nvSpPr>
          <p:cNvPr id="4" name="Footer Placeholder 3"/>
          <p:cNvSpPr>
            <a:spLocks noGrp="1"/>
          </p:cNvSpPr>
          <p:nvPr>
            <p:ph type="ftr" sz="quarter" idx="11"/>
          </p:nvPr>
        </p:nvSpPr>
        <p:spPr/>
        <p:txBody>
          <a:bodyPr/>
          <a:lstStyle/>
          <a:p>
            <a:r>
              <a:rPr lang="en-US"/>
              <a:t>Privacy-Preserving Aging Analytics</a:t>
            </a:r>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0601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D24E55-91CD-40C4-B135-3DB31D614EF5}" type="datetime1">
              <a:rPr lang="en-US" smtClean="0"/>
              <a:t>8/30/2022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Privacy-Preserving Aging Analytics</a:t>
            </a:r>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9187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F4BD42-2961-477D-AA5F-572A16FC5093}" type="datetime1">
              <a:rPr lang="en-US" smtClean="0"/>
              <a:t>8/30/2022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Privacy-Preserving Aging Analytics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CE569E-9B7C-4CB9-AB80-C0841F922CFF}" type="slidenum">
              <a:rPr lang="en-US" smtClean="0"/>
              <a:t>‹#›</a:t>
            </a:fld>
            <a:endParaRPr lang="en-US"/>
          </a:p>
        </p:txBody>
      </p:sp>
    </p:spTree>
    <p:extLst>
      <p:ext uri="{BB962C8B-B14F-4D97-AF65-F5344CB8AC3E}">
        <p14:creationId xmlns:p14="http://schemas.microsoft.com/office/powerpoint/2010/main" val="70724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85A7D6-95E8-4F9D-B8F1-14127F56574E}" type="datetime1">
              <a:rPr lang="en-US" smtClean="0"/>
              <a:t>8/30/2022</a:t>
            </a:fld>
            <a:endParaRPr lang="en-US"/>
          </a:p>
        </p:txBody>
      </p:sp>
      <p:sp>
        <p:nvSpPr>
          <p:cNvPr id="6" name="Footer Placeholder 5"/>
          <p:cNvSpPr>
            <a:spLocks noGrp="1"/>
          </p:cNvSpPr>
          <p:nvPr>
            <p:ph type="ftr" sz="quarter" idx="11"/>
          </p:nvPr>
        </p:nvSpPr>
        <p:spPr/>
        <p:txBody>
          <a:bodyPr/>
          <a:lstStyle/>
          <a:p>
            <a:r>
              <a:rPr lang="en-US"/>
              <a:t>Privacy-Preserving Aging Analytics</a:t>
            </a:r>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49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8B6B0C-AB88-4440-AC0D-AF8DF3B269E1}" type="datetime1">
              <a:rPr lang="en-US" smtClean="0"/>
              <a:t>8/30/2022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Privacy-Preserving Aging Analytics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CE569E-9B7C-4CB9-AB80-C0841F922CF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61423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894250-1199-4659-A873-37713BCC53A7}" type="datetime1">
              <a:rPr lang="en-US" smtClean="0"/>
              <a:t>8/30/2022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Privacy-Preserving Aging Analytics</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67287275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0.png"/></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0.png"/><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epigeneticpacemaker.readthedocs.io/en/latest/epm_tutori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DF2DEB-B198-8C4C-8D1B-1788C97AF997}"/>
              </a:ext>
            </a:extLst>
          </p:cNvPr>
          <p:cNvPicPr>
            <a:picLocks noChangeAspect="1"/>
          </p:cNvPicPr>
          <p:nvPr/>
        </p:nvPicPr>
        <p:blipFill rotWithShape="1">
          <a:blip r:embed="rId2"/>
          <a:srcRect l="21896" r="5336" b="1"/>
          <a:stretch/>
        </p:blipFill>
        <p:spPr>
          <a:xfrm>
            <a:off x="5264728" y="0"/>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6" name="Rectangle 5">
            <a:extLst>
              <a:ext uri="{FF2B5EF4-FFF2-40B4-BE49-F238E27FC236}">
                <a16:creationId xmlns:a16="http://schemas.microsoft.com/office/drawing/2014/main" id="{8B457D2D-2691-4B34-02BE-BD23F7B78360}"/>
              </a:ext>
            </a:extLst>
          </p:cNvPr>
          <p:cNvSpPr/>
          <p:nvPr/>
        </p:nvSpPr>
        <p:spPr>
          <a:xfrm>
            <a:off x="187903" y="2095689"/>
            <a:ext cx="6927272" cy="2286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ln w="0"/>
                <a:solidFill>
                  <a:schemeClr val="accent1"/>
                </a:solidFill>
                <a:effectLst>
                  <a:outerShdw blurRad="38100" dist="25400" dir="5400000" algn="ctr" rotWithShape="0">
                    <a:srgbClr val="6E747A">
                      <a:alpha val="43000"/>
                    </a:srgbClr>
                  </a:outerShdw>
                </a:effectLst>
                <a:ea typeface="+mj-ea"/>
                <a:cs typeface="+mj-cs"/>
              </a:rPr>
              <a:t>Privacy-Preserving</a:t>
            </a:r>
          </a:p>
          <a:p>
            <a:pPr>
              <a:lnSpc>
                <a:spcPct val="90000"/>
              </a:lnSpc>
              <a:spcBef>
                <a:spcPct val="0"/>
              </a:spcBef>
              <a:spcAft>
                <a:spcPts val="600"/>
              </a:spcAft>
            </a:pPr>
            <a:r>
              <a:rPr lang="en-US" sz="5400" dirty="0">
                <a:ln w="0"/>
                <a:solidFill>
                  <a:schemeClr val="accent1"/>
                </a:solidFill>
                <a:effectLst>
                  <a:outerShdw blurRad="38100" dist="25400" dir="5400000" algn="ctr" rotWithShape="0">
                    <a:srgbClr val="6E747A">
                      <a:alpha val="43000"/>
                    </a:srgbClr>
                  </a:outerShdw>
                </a:effectLst>
                <a:ea typeface="+mj-ea"/>
                <a:cs typeface="+mj-cs"/>
              </a:rPr>
              <a:t>			</a:t>
            </a:r>
            <a:r>
              <a:rPr lang="en-US" sz="5400" kern="1200" dirty="0">
                <a:ln w="0"/>
                <a:solidFill>
                  <a:schemeClr val="accent1"/>
                </a:solidFill>
                <a:effectLst>
                  <a:outerShdw blurRad="38100" dist="25400" dir="5400000" algn="ctr" rotWithShape="0">
                    <a:srgbClr val="6E747A">
                      <a:alpha val="43000"/>
                    </a:srgbClr>
                  </a:outerShdw>
                </a:effectLst>
                <a:ea typeface="+mj-ea"/>
                <a:cs typeface="+mj-cs"/>
              </a:rPr>
              <a:t>Aging Analytics</a:t>
            </a:r>
          </a:p>
        </p:txBody>
      </p:sp>
      <p:sp>
        <p:nvSpPr>
          <p:cNvPr id="7" name="Rectangle 6">
            <a:extLst>
              <a:ext uri="{FF2B5EF4-FFF2-40B4-BE49-F238E27FC236}">
                <a16:creationId xmlns:a16="http://schemas.microsoft.com/office/drawing/2014/main" id="{1620907C-13E4-C14F-0A1F-5620849C284B}"/>
              </a:ext>
            </a:extLst>
          </p:cNvPr>
          <p:cNvSpPr/>
          <p:nvPr/>
        </p:nvSpPr>
        <p:spPr>
          <a:xfrm>
            <a:off x="1857375" y="4381689"/>
            <a:ext cx="5257800" cy="5429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2400" i="1" dirty="0">
                <a:solidFill>
                  <a:schemeClr val="tx2">
                    <a:lumMod val="75000"/>
                  </a:schemeClr>
                </a:solidFill>
              </a:rPr>
              <a:t>Ran Toledo</a:t>
            </a:r>
            <a:r>
              <a:rPr lang="en-US" sz="2400" dirty="0">
                <a:solidFill>
                  <a:schemeClr val="tx2">
                    <a:lumMod val="75000"/>
                  </a:schemeClr>
                </a:solidFill>
              </a:rPr>
              <a:t> |</a:t>
            </a:r>
            <a:r>
              <a:rPr lang="en-US" sz="2400" i="1" dirty="0">
                <a:solidFill>
                  <a:schemeClr val="tx2">
                    <a:lumMod val="75000"/>
                  </a:schemeClr>
                </a:solidFill>
              </a:rPr>
              <a:t> Shelly Brezner</a:t>
            </a:r>
            <a:endParaRPr lang="en-IL" sz="2400" i="1" dirty="0">
              <a:solidFill>
                <a:schemeClr val="tx2">
                  <a:lumMod val="75000"/>
                </a:schemeClr>
              </a:solidFill>
            </a:endParaRPr>
          </a:p>
        </p:txBody>
      </p:sp>
    </p:spTree>
    <p:extLst>
      <p:ext uri="{BB962C8B-B14F-4D97-AF65-F5344CB8AC3E}">
        <p14:creationId xmlns:p14="http://schemas.microsoft.com/office/powerpoint/2010/main" val="133544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6FCCB1-2A88-868E-DF54-4D32831A1DCD}"/>
              </a:ext>
            </a:extLst>
          </p:cNvPr>
          <p:cNvPicPr>
            <a:picLocks noChangeAspect="1"/>
          </p:cNvPicPr>
          <p:nvPr/>
        </p:nvPicPr>
        <p:blipFill rotWithShape="1">
          <a:blip r:embed="rId2"/>
          <a:srcRect l="21068" r="13835" b="2"/>
          <a:stretch/>
        </p:blipFill>
        <p:spPr>
          <a:xfrm>
            <a:off x="20" y="10"/>
            <a:ext cx="4578952" cy="6857990"/>
          </a:xfrm>
          <a:prstGeom prst="rect">
            <a:avLst/>
          </a:prstGeom>
        </p:spPr>
      </p:pic>
      <p:sp>
        <p:nvSpPr>
          <p:cNvPr id="9" name="Rectangle 8">
            <a:extLst>
              <a:ext uri="{FF2B5EF4-FFF2-40B4-BE49-F238E27FC236}">
                <a16:creationId xmlns:a16="http://schemas.microsoft.com/office/drawing/2014/main" id="{4AAB5859-0C3B-4536-9743-0CAF111ED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5124206" y="516835"/>
            <a:ext cx="6339840" cy="905565"/>
          </a:xfrm>
        </p:spPr>
        <p:txBody>
          <a:bodyPr anchor="b">
            <a:normAutofit/>
          </a:bodyPr>
          <a:lstStyle/>
          <a:p>
            <a:r>
              <a:rPr lang="en-US" sz="4000" dirty="0">
                <a:solidFill>
                  <a:srgbClr val="FFFFFF"/>
                </a:solidFill>
              </a:rPr>
              <a:t>MC Model Framework</a:t>
            </a:r>
            <a:endParaRPr lang="en-IL" sz="4000" dirty="0">
              <a:solidFill>
                <a:srgbClr val="FFFFFF"/>
              </a:solidFill>
            </a:endParaRPr>
          </a:p>
        </p:txBody>
      </p:sp>
      <p:sp>
        <p:nvSpPr>
          <p:cNvPr id="11" name="Rectangle 10">
            <a:extLst>
              <a:ext uri="{FF2B5EF4-FFF2-40B4-BE49-F238E27FC236}">
                <a16:creationId xmlns:a16="http://schemas.microsoft.com/office/drawing/2014/main" id="{81A51F47-81C5-43A3-98C0-DB7B15721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a:xfrm>
                <a:off x="5124206" y="1597892"/>
                <a:ext cx="6339840" cy="4291080"/>
              </a:xfrm>
            </p:spPr>
            <p:txBody>
              <a:bodyPr>
                <a:normAutofit/>
              </a:bodyPr>
              <a:lstStyle/>
              <a:p>
                <a:pPr marL="342900" lvl="0" indent="-342900" rtl="0">
                  <a:buFont typeface="Symbol" panose="05050102010706020507" pitchFamily="18" charset="2"/>
                  <a:buChar char=""/>
                </a:pP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Model has </a:t>
                </a:r>
                <a14:m>
                  <m:oMath xmlns:m="http://schemas.openxmlformats.org/officeDocument/2006/math">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𝑚</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individuals and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𝑛</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methylation sites</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time period representing individual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’s age</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methylation site that undergoes changes</a:t>
                </a: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change rate of methylation site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14:m>
                  <m:oMath xmlns:m="http://schemas.openxmlformats.org/officeDocument/2006/math">
                    <m:sSubSup>
                      <m:sSubSup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sub>
                      <m:sup>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0</m:t>
                        </m:r>
                      </m:sup>
                    </m:sSubSup>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 initial methylation level of site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US" sz="1800" i="1" dirty="0">
                    <a:solidFill>
                      <a:srgbClr val="FFFFFF"/>
                    </a:solidFill>
                    <a:effectLst/>
                    <a:ea typeface="Calibri" panose="020F0502020204030204" pitchFamily="34" charset="0"/>
                    <a:cs typeface="Arial" panose="020B0604020202020204" pitchFamily="34" charset="0"/>
                  </a:rPr>
                  <a:t>matrix</a:t>
                </a:r>
                <a:r>
                  <a:rPr lang="en-US" sz="1800" dirty="0">
                    <a:solidFill>
                      <a:srgbClr val="FFFFFF"/>
                    </a:solidFill>
                    <a:effectLst/>
                    <a:ea typeface="Calibri" panose="020F0502020204030204" pitchFamily="34" charset="0"/>
                    <a:cs typeface="Arial" panose="020B0604020202020204" pitchFamily="34" charset="0"/>
                  </a:rPr>
                  <a:t> </a:t>
                </a:r>
                <a14:m>
                  <m:oMath xmlns:m="http://schemas.openxmlformats.org/officeDocument/2006/math">
                    <m:acc>
                      <m:accPr>
                        <m:chr m:val="̂"/>
                        <m:ctrlPr>
                          <a:rPr lang="en-US" sz="1800" i="1">
                            <a:solidFill>
                              <a:srgbClr val="FFFFFF"/>
                            </a:solidFill>
                            <a:effectLst/>
                            <a:latin typeface="Cambria Math" panose="02040503050406030204" pitchFamily="18" charset="0"/>
                          </a:rPr>
                        </m:ctrlPr>
                      </m:acc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𝑆</m:t>
                        </m:r>
                      </m:e>
                    </m:acc>
                  </m:oMath>
                </a14:m>
                <a:r>
                  <a:rPr lang="en-US" sz="1800" dirty="0">
                    <a:solidFill>
                      <a:srgbClr val="FFFFFF"/>
                    </a:solidFill>
                    <a:effectLst/>
                    <a:ea typeface="Times New Roman" panose="02020603050405020304" pitchFamily="18" charset="0"/>
                    <a:cs typeface="Arial" panose="020B0604020202020204" pitchFamily="34" charset="0"/>
                  </a:rPr>
                  <a:t> = </a:t>
                </a:r>
                <a:r>
                  <a:rPr lang="en-US" sz="1800" dirty="0">
                    <a:solidFill>
                      <a:srgbClr val="FFFFFF"/>
                    </a:solidFill>
                    <a:effectLst/>
                    <a:ea typeface="Calibri" panose="020F0502020204030204" pitchFamily="34" charset="0"/>
                    <a:cs typeface="Arial" panose="020B0604020202020204" pitchFamily="34" charset="0"/>
                  </a:rPr>
                  <a:t>holding the observed methylation level at site </a:t>
                </a:r>
                <a14:m>
                  <m:oMath xmlns:m="http://schemas.openxmlformats.org/officeDocument/2006/math">
                    <m:sSub>
                      <m:sSubPr>
                        <m:ctrlPr>
                          <a:rPr lang="en-IL"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solidFill>
                      <a:srgbClr val="FFFFFF"/>
                    </a:solidFill>
                    <a:effectLst/>
                    <a:ea typeface="Calibri" panose="020F0502020204030204" pitchFamily="34" charset="0"/>
                    <a:cs typeface="Arial" panose="020B0604020202020204" pitchFamily="34" charset="0"/>
                  </a:rPr>
                  <a:t> of individual j</a:t>
                </a:r>
                <a:r>
                  <a:rPr lang="en-US" sz="1800" dirty="0">
                    <a:solidFill>
                      <a:srgbClr val="FFFFFF"/>
                    </a:solidFill>
                    <a:ea typeface="Calibri" panose="020F0502020204030204" pitchFamily="34" charset="0"/>
                    <a:cs typeface="Arial" panose="020B0604020202020204" pitchFamily="34" charset="0"/>
                  </a:rPr>
                  <a:t>.</a:t>
                </a:r>
                <a:r>
                  <a:rPr lang="en-US" sz="1800" dirty="0">
                    <a:solidFill>
                      <a:srgbClr val="FFFFFF"/>
                    </a:solidFill>
                    <a:effectLst/>
                    <a:ea typeface="Calibri" panose="020F0502020204030204" pitchFamily="34" charset="0"/>
                    <a:cs typeface="Arial" panose="020B0604020202020204" pitchFamily="34" charset="0"/>
                  </a:rPr>
                  <a:t> </a:t>
                </a:r>
              </a:p>
              <a:p>
                <a:pPr marL="342900" lvl="0" indent="-342900">
                  <a:buFont typeface="Symbol" panose="05050102010706020507" pitchFamily="18" charset="2"/>
                  <a:buChar char=""/>
                </a:pP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measures the methylation level at site </a:t>
                </a:r>
                <a14:m>
                  <m:oMath xmlns:m="http://schemas.openxmlformats.org/officeDocument/2006/math">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in individual </a:t>
                </a:r>
                <a14:m>
                  <m:oMath xmlns:m="http://schemas.openxmlformats.org/officeDocument/2006/math">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at time </a:t>
                </a:r>
                <a14:m>
                  <m:oMath xmlns:m="http://schemas.openxmlformats.org/officeDocument/2006/math">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US"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Under the molecular clock model (rate is constant over time), we expect: </a:t>
                </a:r>
                <a14:m>
                  <m:oMath xmlns:m="http://schemas.openxmlformats.org/officeDocument/2006/math">
                    <m:sSub>
                      <m:sSubPr>
                        <m:ctrlPr>
                          <a:rPr lang="en-IL"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𝑖</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m:t>
                        </m:r>
                        <m:r>
                          <a:rPr lang="en-US" sz="1800" i="1">
                            <a:solidFill>
                              <a:srgbClr val="FFFFFF"/>
                            </a:solidFill>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0</m:t>
                        </m:r>
                      </m:sup>
                    </m:sSubSup>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𝑖</m:t>
                        </m:r>
                      </m:sub>
                    </m:sSub>
                    <m:sSub>
                      <m:sSubPr>
                        <m:ctrlPr>
                          <a:rPr lang="en-IL"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solidFill>
                              <a:srgbClr val="FFFFFF"/>
                            </a:solidFill>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marL="0" lvl="0" indent="0">
                  <a:spcAft>
                    <a:spcPts val="800"/>
                  </a:spcAft>
                  <a:buNone/>
                </a:pPr>
                <a:endParaRPr lang="en-IL" sz="1800" dirty="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endParaRPr lang="en-IL" sz="1800" dirty="0">
                  <a:solidFill>
                    <a:srgbClr val="FFFFFF"/>
                  </a:solidFill>
                </a:endParaRPr>
              </a:p>
            </p:txBody>
          </p:sp>
        </mc:Choice>
        <mc:Fallback xmlns="">
          <p:sp>
            <p:nvSpPr>
              <p:cNvPr id="3" name="Content Placeholder 2">
                <a:extLst>
                  <a:ext uri="{FF2B5EF4-FFF2-40B4-BE49-F238E27FC236}">
                    <a16:creationId xmlns:a16="http://schemas.microsoft.com/office/drawing/2014/main" id="{833EDAB9-9C66-08AA-40CE-50BD84229E27}"/>
                  </a:ext>
                </a:extLst>
              </p:cNvPr>
              <p:cNvSpPr>
                <a:spLocks noGrp="1" noRot="1" noChangeAspect="1" noMove="1" noResize="1" noEditPoints="1" noAdjustHandles="1" noChangeArrowheads="1" noChangeShapeType="1" noTextEdit="1"/>
              </p:cNvSpPr>
              <p:nvPr>
                <p:ph idx="1"/>
              </p:nvPr>
            </p:nvSpPr>
            <p:spPr>
              <a:xfrm>
                <a:off x="5124206" y="1597892"/>
                <a:ext cx="6339840" cy="4291080"/>
              </a:xfrm>
              <a:blipFill>
                <a:blip r:embed="rId3"/>
                <a:stretch>
                  <a:fillRect l="-2308" t="-1563"/>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13C49B2-EEF9-9E98-B259-E7DB84D9F584}"/>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71CC2A9E-C9DF-321B-0D3F-533DDA5E35CA}"/>
              </a:ext>
            </a:extLst>
          </p:cNvPr>
          <p:cNvSpPr>
            <a:spLocks noGrp="1"/>
          </p:cNvSpPr>
          <p:nvPr>
            <p:ph type="sldNum" sz="quarter" idx="12"/>
          </p:nvPr>
        </p:nvSpPr>
        <p:spPr/>
        <p:txBody>
          <a:bodyPr/>
          <a:lstStyle/>
          <a:p>
            <a:fld id="{07CE569E-9B7C-4CB9-AB80-C0841F922CFF}" type="slidenum">
              <a:rPr lang="en-US" smtClean="0"/>
              <a:t>10</a:t>
            </a:fld>
            <a:endParaRPr lang="en-US"/>
          </a:p>
        </p:txBody>
      </p:sp>
    </p:spTree>
    <p:extLst>
      <p:ext uri="{BB962C8B-B14F-4D97-AF65-F5344CB8AC3E}">
        <p14:creationId xmlns:p14="http://schemas.microsoft.com/office/powerpoint/2010/main" val="324107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p:txBody>
          <a:bodyPr/>
          <a:lstStyle/>
          <a:p>
            <a:r>
              <a:rPr lang="en-US" dirty="0"/>
              <a:t>UPM Framework</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p:txBody>
              <a:bodyPr/>
              <a:lstStyle/>
              <a:p>
                <a:r>
                  <a:rPr lang="en-US" sz="1800" dirty="0">
                    <a:latin typeface="Open Sans" panose="020B0606030504020204" pitchFamily="34" charset="0"/>
                    <a:ea typeface="Open Sans" panose="020B0606030504020204" pitchFamily="34" charset="0"/>
                    <a:cs typeface="Open Sans" panose="020B0606030504020204" pitchFamily="34" charset="0"/>
                  </a:rPr>
                  <a:t>The UPM framework uses a</a:t>
                </a:r>
                <a:r>
                  <a:rPr lang="en-US" sz="1800" dirty="0">
                    <a:effectLst/>
                    <a:latin typeface="Open Sans" panose="020B0606030504020204" pitchFamily="34" charset="0"/>
                    <a:ea typeface="Open Sans" panose="020B0606030504020204" pitchFamily="34" charset="0"/>
                    <a:cs typeface="Open Sans" panose="020B0606030504020204" pitchFamily="34" charset="0"/>
                  </a:rPr>
                  <a:t> heuristic solution that provides a result in reasonable time and for non-trivial data.</a:t>
                </a:r>
                <a:r>
                  <a:rPr lang="en-US" sz="1800" dirty="0">
                    <a:latin typeface="Open Sans" panose="020B0606030504020204" pitchFamily="34" charset="0"/>
                    <a:ea typeface="Open Sans" panose="020B0606030504020204" pitchFamily="34" charset="0"/>
                    <a:cs typeface="Open Sans" panose="020B0606030504020204" pitchFamily="34" charset="0"/>
                  </a:rPr>
                  <a:t> The dataset is partitioned</a:t>
                </a:r>
                <a:r>
                  <a:rPr lang="en-US" sz="1800" dirty="0">
                    <a:effectLst/>
                    <a:latin typeface="Open Sans" panose="020B0606030504020204" pitchFamily="34" charset="0"/>
                    <a:ea typeface="Open Sans" panose="020B0606030504020204" pitchFamily="34" charset="0"/>
                    <a:cs typeface="Open Sans" panose="020B0606030504020204" pitchFamily="34" charset="0"/>
                  </a:rPr>
                  <a:t> into two: one is the set of rates and start states, and the other is the set of times (ages). The algorithm optimizes each of them separately by alternating between two steps:</a:t>
                </a:r>
                <a:endParaRPr lang="en-US" dirty="0"/>
              </a:p>
              <a:p>
                <a:pPr marL="342900" lvl="0" indent="-342900" rtl="0">
                  <a:lnSpc>
                    <a:spcPct val="107000"/>
                  </a:lnSpc>
                  <a:buFont typeface="+mj-lt"/>
                  <a:buAutoNum type="arabicPeriod"/>
                </a:pPr>
                <a:r>
                  <a:rPr lang="en-US" sz="1800" dirty="0">
                    <a:effectLst/>
                    <a:latin typeface="Open Sans" panose="020B0606030504020204" pitchFamily="34" charset="0"/>
                    <a:ea typeface="Calibri" panose="020F0502020204030204" pitchFamily="34" charset="0"/>
                    <a:cs typeface="Arial" panose="020B0604020202020204" pitchFamily="34" charset="0"/>
                  </a:rPr>
                  <a:t>In the first step, use the same parameters as used by the linear MC model however using a simple, direct solution relying on the special structure of the UPM. This yields a significant practical and asymptotic reduction in both time and space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sz="1800" dirty="0">
                    <a:effectLst/>
                    <a:latin typeface="Open Sans" panose="020B0606030504020204" pitchFamily="34" charset="0"/>
                    <a:ea typeface="Calibri" panose="020F0502020204030204" pitchFamily="34" charset="0"/>
                    <a:cs typeface="Arial" panose="020B0604020202020204" pitchFamily="34" charset="0"/>
                  </a:rPr>
                  <a:t>The second step, the ‘time step’, optimizes the set of ages by using the equation:</a:t>
                </a:r>
              </a:p>
              <a:p>
                <a:pPr marL="0" lv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en-US" sz="1800" i="1" dirty="0"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dirty="0" smtClean="0">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dirty="0"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dirty="0" smtClean="0">
                          <a:effectLst/>
                          <a:latin typeface="Cambria Math" panose="02040503050406030204" pitchFamily="18" charset="0"/>
                          <a:ea typeface="Calibri" panose="020F0502020204030204" pitchFamily="34" charset="0"/>
                          <a:cs typeface="Arial" panose="020B0604020202020204" pitchFamily="34" charset="0"/>
                        </a:rPr>
                        <m:t> </m:t>
                      </m:r>
                      <m:r>
                        <a:rPr lang="en-US" sz="1800" i="1" dirty="0">
                          <a:effectLst/>
                          <a:latin typeface="Cambria Math" panose="02040503050406030204" pitchFamily="18" charset="0"/>
                          <a:ea typeface="Calibri" panose="020F0502020204030204" pitchFamily="34" charset="0"/>
                          <a:cs typeface="Arial" panose="020B0604020202020204" pitchFamily="34" charset="0"/>
                        </a:rPr>
                        <m:t>= </m:t>
                      </m:r>
                      <m:f>
                        <m:fPr>
                          <m:ctrlPr>
                            <a:rPr lang="en-IL" sz="1800" i="1">
                              <a:effectLst/>
                              <a:latin typeface="Cambria Math" panose="02040503050406030204" pitchFamily="18" charset="0"/>
                              <a:ea typeface="Calibri" panose="020F0502020204030204" pitchFamily="34" charset="0"/>
                              <a:cs typeface="Arial" panose="020B0604020202020204" pitchFamily="34" charset="0"/>
                            </a:rPr>
                          </m:ctrlPr>
                        </m:fPr>
                        <m:num>
                          <m:nary>
                            <m:naryPr>
                              <m:chr m:val="∑"/>
                              <m:limLoc m:val="undOvr"/>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sSub>
                                <m:sSub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nary>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m:t>
                              </m:r>
                              <m:r>
                                <a:rPr lang="en-US" sz="1800" b="0" i="1"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1800" b="0" i="1" smtClean="0">
                                  <a:effectLst/>
                                  <a:latin typeface="Cambria Math" panose="02040503050406030204" pitchFamily="18" charset="0"/>
                                  <a:ea typeface="Calibri" panose="020F0502020204030204" pitchFamily="34" charset="0"/>
                                  <a:cs typeface="Arial" panose="020B0604020202020204" pitchFamily="34" charset="0"/>
                                </a:rPr>
                                <m:t>𝑠</m:t>
                              </m:r>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1800" b="0" i="1" smtClean="0">
                                  <a:effectLst/>
                                  <a:latin typeface="Cambria Math" panose="02040503050406030204" pitchFamily="18" charset="0"/>
                                  <a:ea typeface="Calibri" panose="020F0502020204030204" pitchFamily="34" charset="0"/>
                                  <a:cs typeface="Arial" panose="020B0604020202020204" pitchFamily="34" charset="0"/>
                                </a:rPr>
                                <m:t>0</m:t>
                              </m:r>
                            </m:sup>
                          </m:sSubSup>
                          <m:r>
                            <a:rPr lang="en-US" sz="1800" i="1">
                              <a:effectLst/>
                              <a:latin typeface="Cambria Math" panose="02040503050406030204" pitchFamily="18" charset="0"/>
                              <a:ea typeface="Calibri" panose="020F0502020204030204" pitchFamily="34" charset="0"/>
                              <a:cs typeface="Arial" panose="020B0604020202020204" pitchFamily="34" charset="0"/>
                            </a:rPr>
                            <m:t>)</m:t>
                          </m:r>
                        </m:num>
                        <m:den>
                          <m:nary>
                            <m:naryPr>
                              <m:chr m:val="∑"/>
                              <m:limLoc m:val="undOvr"/>
                              <m:supHide m:val="on"/>
                              <m:ctrlPr>
                                <a:rPr lang="en-IL" sz="1800" i="1" smtClean="0">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sSubSup>
                                <m:sSubSupPr>
                                  <m:ctrlPr>
                                    <a:rPr lang="en-US" sz="18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1800" b="0" i="1" smtClean="0">
                                      <a:effectLst/>
                                      <a:latin typeface="Cambria Math" panose="02040503050406030204" pitchFamily="18" charset="0"/>
                                      <a:ea typeface="Calibri" panose="020F0502020204030204" pitchFamily="34" charset="0"/>
                                      <a:cs typeface="Arial" panose="020B0604020202020204" pitchFamily="34" charset="0"/>
                                    </a:rPr>
                                    <m:t>2</m:t>
                                  </m:r>
                                </m:sup>
                              </m:sSubSup>
                            </m:e>
                          </m:nary>
                        </m:den>
                      </m:f>
                    </m:oMath>
                  </m:oMathPara>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833EDAB9-9C66-08AA-40CE-50BD84229E27}"/>
                  </a:ext>
                </a:extLst>
              </p:cNvPr>
              <p:cNvSpPr>
                <a:spLocks noGrp="1" noRot="1" noChangeAspect="1" noMove="1" noResize="1" noEditPoints="1" noAdjustHandles="1" noChangeArrowheads="1" noChangeShapeType="1" noTextEdit="1"/>
              </p:cNvSpPr>
              <p:nvPr>
                <p:ph idx="1"/>
              </p:nvPr>
            </p:nvSpPr>
            <p:spPr>
              <a:blipFill>
                <a:blip r:embed="rId2"/>
                <a:stretch>
                  <a:fillRect l="-1576" t="-1515" r="-1455"/>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BBF6F5B8-2189-A876-8E94-60F32618656A}"/>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CFA7346-EB59-D949-EEFF-216086374EA8}"/>
              </a:ext>
            </a:extLst>
          </p:cNvPr>
          <p:cNvSpPr>
            <a:spLocks noGrp="1"/>
          </p:cNvSpPr>
          <p:nvPr>
            <p:ph type="sldNum" sz="quarter" idx="12"/>
          </p:nvPr>
        </p:nvSpPr>
        <p:spPr/>
        <p:txBody>
          <a:bodyPr/>
          <a:lstStyle/>
          <a:p>
            <a:fld id="{07CE569E-9B7C-4CB9-AB80-C0841F922CFF}" type="slidenum">
              <a:rPr lang="en-US" smtClean="0"/>
              <a:t>11</a:t>
            </a:fld>
            <a:endParaRPr lang="en-US"/>
          </a:p>
        </p:txBody>
      </p:sp>
    </p:spTree>
    <p:extLst>
      <p:ext uri="{BB962C8B-B14F-4D97-AF65-F5344CB8AC3E}">
        <p14:creationId xmlns:p14="http://schemas.microsoft.com/office/powerpoint/2010/main" val="76127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3888-FBE5-CB3C-8DD1-D1F7A94FBE43}"/>
              </a:ext>
            </a:extLst>
          </p:cNvPr>
          <p:cNvSpPr>
            <a:spLocks noGrp="1"/>
          </p:cNvSpPr>
          <p:nvPr>
            <p:ph type="title"/>
          </p:nvPr>
        </p:nvSpPr>
        <p:spPr/>
        <p:txBody>
          <a:bodyPr/>
          <a:lstStyle/>
          <a:p>
            <a:r>
              <a:rPr lang="en-US" dirty="0"/>
              <a:t>EPM System Overview</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8C3154-69B9-46BB-F8F4-6213BD2906E6}"/>
                  </a:ext>
                </a:extLst>
              </p:cNvPr>
              <p:cNvSpPr>
                <a:spLocks noGrp="1"/>
              </p:cNvSpPr>
              <p:nvPr>
                <p:ph idx="1"/>
              </p:nvPr>
            </p:nvSpPr>
            <p:spPr/>
            <p:txBody>
              <a:bodyPr/>
              <a:lstStyle/>
              <a:p>
                <a:pPr marL="342900" lvl="0" indent="-342900" rtl="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Observed value after noise addition: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0</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𝜀</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Given the input matrix </a:t>
                </a:r>
                <a14:m>
                  <m:oMath xmlns:m="http://schemas.openxmlformats.org/officeDocument/2006/math">
                    <m:acc>
                      <m:accPr>
                        <m:chr m:val="̂"/>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effectLst/>
                            <a:latin typeface="Cambria Math" panose="02040503050406030204" pitchFamily="18" charset="0"/>
                            <a:ea typeface="Times New Roman" panose="02020603050405020304" pitchFamily="18" charset="0"/>
                            <a:cs typeface="Arial" panose="020B0604020202020204" pitchFamily="34" charset="0"/>
                          </a:rPr>
                          <m:t>𝑆</m:t>
                        </m:r>
                      </m:e>
                    </m:acc>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e>
                    </m:d>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holding the observed methylation level at site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of individual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the goal is to find the Maximum Likelihood values for the variables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𝑟</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and </a:t>
                </a:r>
                <a14:m>
                  <m:oMath xmlns:m="http://schemas.openxmlformats.org/officeDocument/2006/math">
                    <m:sSubSup>
                      <m:sSub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𝑠</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0</m:t>
                        </m:r>
                      </m:sup>
                    </m:sSubSup>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for each site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Arial" panose="020B0604020202020204" pitchFamily="34" charset="0"/>
                  </a:rPr>
                  <a:t>Model assumes that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𝜀</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𝑗</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𝑁</m:t>
                    </m:r>
                    <m:d>
                      <m:d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0,</m:t>
                        </m:r>
                        <m:sSup>
                          <m:sSupPr>
                            <m:ctrlPr>
                              <a:rPr lang="en-IL" sz="18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𝜎</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p>
                        </m:sSup>
                      </m:e>
                    </m:d>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rtl="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Maximizing the model’s likelihood is equivalent to minimizing the RSS function (residual sum of squares)</a:t>
                </a:r>
              </a:p>
              <a:p>
                <a:pPr marL="0" lvl="0" indent="0" rtl="0">
                  <a:lnSpc>
                    <a:spcPct val="107000"/>
                  </a:lnSpc>
                  <a:buNone/>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𝑅𝑆𝑆</m:t>
                      </m:r>
                      <m:r>
                        <a:rPr lang="en-US" sz="1800" i="1">
                          <a:effectLst/>
                          <a:latin typeface="Cambria Math" panose="02040503050406030204" pitchFamily="18" charset="0"/>
                          <a:ea typeface="Calibri" panose="020F0502020204030204" pitchFamily="34" charset="0"/>
                          <a:cs typeface="Arial" panose="020B0604020202020204" pitchFamily="34" charset="0"/>
                        </a:rPr>
                        <m:t>=</m:t>
                      </m:r>
                      <m:nary>
                        <m:naryPr>
                          <m:chr m:val="∑"/>
                          <m:limLoc m:val="subSup"/>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𝑛</m:t>
                          </m:r>
                        </m:sub>
                        <m:sup/>
                        <m:e>
                          <m:nary>
                            <m:naryPr>
                              <m:chr m:val="∑"/>
                              <m:limLoc m:val="subSup"/>
                              <m:supHide m:val="on"/>
                              <m:ctrlPr>
                                <a:rPr lang="en-IL"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𝑗</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𝑚</m:t>
                              </m:r>
                            </m:sub>
                            <m:sup/>
                            <m:e>
                              <m:sSup>
                                <m:s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pPr>
                                <m:e>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d>
                                        <m:dPr>
                                          <m:ctrlPr>
                                            <a:rPr lang="en-IL" sz="1800" i="1">
                                              <a:effectLst/>
                                              <a:latin typeface="Cambria Math" panose="02040503050406030204" pitchFamily="18" charset="0"/>
                                              <a:ea typeface="Calibri" panose="020F0502020204030204" pitchFamily="34" charset="0"/>
                                              <a:cs typeface="Arial" panose="020B0604020202020204" pitchFamily="34" charset="0"/>
                                            </a:rPr>
                                          </m:ctrlPr>
                                        </m:dPr>
                                        <m:e>
                                          <m:sSubSup>
                                            <m:sSubSup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𝑠</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up>
                                              <m:r>
                                                <a:rPr lang="en-US" sz="1800" i="1">
                                                  <a:effectLst/>
                                                  <a:latin typeface="Cambria Math" panose="02040503050406030204" pitchFamily="18" charset="0"/>
                                                  <a:ea typeface="Calibri" panose="020F0502020204030204" pitchFamily="34" charset="0"/>
                                                  <a:cs typeface="Arial" panose="020B0604020202020204" pitchFamily="34" charset="0"/>
                                                </a:rPr>
                                                <m:t>0</m:t>
                                              </m:r>
                                            </m:sup>
                                          </m:sSubSup>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sSub>
                                            <m:sSubPr>
                                              <m:ctrlPr>
                                                <a:rPr lang="en-IL"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𝑡</m:t>
                                              </m:r>
                                            </m:e>
                                            <m:sub>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e>
                                      </m:d>
                                    </m:e>
                                  </m:d>
                                </m:e>
                                <m:sup>
                                  <m:r>
                                    <a:rPr lang="en-US" sz="1800" i="1">
                                      <a:effectLst/>
                                      <a:latin typeface="Cambria Math" panose="02040503050406030204" pitchFamily="18" charset="0"/>
                                      <a:ea typeface="Calibri" panose="020F0502020204030204" pitchFamily="34" charset="0"/>
                                      <a:cs typeface="Arial" panose="020B0604020202020204" pitchFamily="34" charset="0"/>
                                    </a:rPr>
                                    <m:t>2</m:t>
                                  </m:r>
                                </m:sup>
                              </m:sSup>
                            </m:e>
                          </m:nary>
                        </m:e>
                      </m:nary>
                    </m:oMath>
                  </m:oMathPara>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A08C3154-69B9-46BB-F8F4-6213BD2906E6}"/>
                  </a:ext>
                </a:extLst>
              </p:cNvPr>
              <p:cNvSpPr>
                <a:spLocks noGrp="1" noRot="1" noChangeAspect="1" noMove="1" noResize="1" noEditPoints="1" noAdjustHandles="1" noChangeArrowheads="1" noChangeShapeType="1" noTextEdit="1"/>
              </p:cNvSpPr>
              <p:nvPr>
                <p:ph idx="1"/>
              </p:nvPr>
            </p:nvSpPr>
            <p:spPr>
              <a:blipFill>
                <a:blip r:embed="rId2"/>
                <a:stretch>
                  <a:fillRect l="-1394" t="-303" r="-909"/>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CE7FBE44-0DDA-5B62-A16E-8D9487BFB63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AFB57E0-DCAC-39CF-80B4-F85905DDD1C2}"/>
              </a:ext>
            </a:extLst>
          </p:cNvPr>
          <p:cNvSpPr>
            <a:spLocks noGrp="1"/>
          </p:cNvSpPr>
          <p:nvPr>
            <p:ph type="sldNum" sz="quarter" idx="12"/>
          </p:nvPr>
        </p:nvSpPr>
        <p:spPr/>
        <p:txBody>
          <a:bodyPr/>
          <a:lstStyle/>
          <a:p>
            <a:fld id="{07CE569E-9B7C-4CB9-AB80-C0841F922CFF}" type="slidenum">
              <a:rPr lang="en-US" smtClean="0"/>
              <a:t>12</a:t>
            </a:fld>
            <a:endParaRPr lang="en-US"/>
          </a:p>
        </p:txBody>
      </p:sp>
    </p:spTree>
    <p:extLst>
      <p:ext uri="{BB962C8B-B14F-4D97-AF65-F5344CB8AC3E}">
        <p14:creationId xmlns:p14="http://schemas.microsoft.com/office/powerpoint/2010/main" val="110538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7E7BF3-C6B2-F121-D9D7-B951C0E0FF0C}"/>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Complete</a:t>
            </a:r>
            <a:br>
              <a:rPr lang="en-US" sz="3600" b="1" dirty="0">
                <a:solidFill>
                  <a:srgbClr val="FFFFFF"/>
                </a:solidFill>
              </a:rPr>
            </a:br>
            <a:r>
              <a:rPr lang="en-US" sz="3600" b="1" dirty="0">
                <a:solidFill>
                  <a:srgbClr val="FFFFFF"/>
                </a:solidFill>
              </a:rPr>
              <a:t>CEM-UPM Algorithm</a:t>
            </a:r>
            <a:endParaRPr lang="en-IL" sz="3600" b="1" dirty="0">
              <a:solidFill>
                <a:srgbClr val="FFFFFF"/>
              </a:solidFill>
            </a:endParaRPr>
          </a:p>
        </p:txBody>
      </p:sp>
      <p:sp>
        <p:nvSpPr>
          <p:cNvPr id="13" name="Rectangle 12">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002224B1-4139-BCBD-56EF-4932A24B5ADB}"/>
                  </a:ext>
                </a:extLst>
              </p:cNvPr>
              <p:cNvGraphicFramePr>
                <a:graphicFrameLocks noGrp="1"/>
              </p:cNvGraphicFramePr>
              <p:nvPr>
                <p:ph idx="1"/>
                <p:extLst>
                  <p:ext uri="{D42A27DB-BD31-4B8C-83A1-F6EECF244321}">
                    <p14:modId xmlns:p14="http://schemas.microsoft.com/office/powerpoint/2010/main" val="226766876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002224B1-4139-BCBD-56EF-4932A24B5ADB}"/>
                  </a:ext>
                </a:extLst>
              </p:cNvPr>
              <p:cNvGraphicFramePr>
                <a:graphicFrameLocks noGrp="1"/>
              </p:cNvGraphicFramePr>
              <p:nvPr>
                <p:ph idx="1"/>
                <p:extLst>
                  <p:ext uri="{D42A27DB-BD31-4B8C-83A1-F6EECF244321}">
                    <p14:modId xmlns:p14="http://schemas.microsoft.com/office/powerpoint/2010/main" val="226766876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1C0AA008-90C4-3825-F036-84251968931E}"/>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7B2AA40-16AC-8403-8C93-59219F443472}"/>
              </a:ext>
            </a:extLst>
          </p:cNvPr>
          <p:cNvSpPr>
            <a:spLocks noGrp="1"/>
          </p:cNvSpPr>
          <p:nvPr>
            <p:ph type="sldNum" sz="quarter" idx="12"/>
          </p:nvPr>
        </p:nvSpPr>
        <p:spPr/>
        <p:txBody>
          <a:bodyPr/>
          <a:lstStyle/>
          <a:p>
            <a:fld id="{07CE569E-9B7C-4CB9-AB80-C0841F922CFF}" type="slidenum">
              <a:rPr lang="en-US" smtClean="0"/>
              <a:t>13</a:t>
            </a:fld>
            <a:endParaRPr lang="en-US"/>
          </a:p>
        </p:txBody>
      </p:sp>
    </p:spTree>
    <p:extLst>
      <p:ext uri="{BB962C8B-B14F-4D97-AF65-F5344CB8AC3E}">
        <p14:creationId xmlns:p14="http://schemas.microsoft.com/office/powerpoint/2010/main" val="3795392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700175-682B-698A-761B-93865988CA67}"/>
              </a:ext>
            </a:extLst>
          </p:cNvPr>
          <p:cNvSpPr txBox="1"/>
          <p:nvPr/>
        </p:nvSpPr>
        <p:spPr>
          <a:xfrm>
            <a:off x="4561012" y="2275898"/>
            <a:ext cx="3069972" cy="1841983"/>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t" anchorCtr="0">
            <a:no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4. Calculate RSS1 using the variable and variants from current iteration.</a:t>
            </a:r>
          </a:p>
        </p:txBody>
      </p:sp>
      <p:grpSp>
        <p:nvGrpSpPr>
          <p:cNvPr id="7" name="Group 6">
            <a:extLst>
              <a:ext uri="{FF2B5EF4-FFF2-40B4-BE49-F238E27FC236}">
                <a16:creationId xmlns:a16="http://schemas.microsoft.com/office/drawing/2014/main" id="{6277975E-DDAD-1113-53CA-76743CA31E85}"/>
              </a:ext>
            </a:extLst>
          </p:cNvPr>
          <p:cNvGrpSpPr/>
          <p:nvPr/>
        </p:nvGrpSpPr>
        <p:grpSpPr>
          <a:xfrm>
            <a:off x="608387" y="563093"/>
            <a:ext cx="3069972" cy="1841983"/>
            <a:chOff x="1255034" y="2550146"/>
            <a:chExt cx="3069972" cy="1841983"/>
          </a:xfrm>
          <a:solidFill>
            <a:schemeClr val="accent4">
              <a:lumMod val="60000"/>
              <a:lumOff val="40000"/>
            </a:schemeClr>
          </a:solidFill>
        </p:grpSpPr>
        <p:sp>
          <p:nvSpPr>
            <p:cNvPr id="8" name="Rectangle 7">
              <a:extLst>
                <a:ext uri="{FF2B5EF4-FFF2-40B4-BE49-F238E27FC236}">
                  <a16:creationId xmlns:a16="http://schemas.microsoft.com/office/drawing/2014/main" id="{E041F9C5-9950-0FF9-2CA1-AD589D8C87E6}"/>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855AAC-687C-7F20-2704-5C67A95C0DF3}"/>
                    </a:ext>
                  </a:extLst>
                </p:cNvPr>
                <p:cNvSpPr txBox="1"/>
                <p:nvPr/>
              </p:nvSpPr>
              <p:spPr>
                <a:xfrm>
                  <a:off x="1471958" y="2776390"/>
                  <a:ext cx="2636123" cy="143818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algn="ctr" defTabSz="933450">
                    <a:lnSpc>
                      <a:spcPct val="90000"/>
                    </a:lnSpc>
                    <a:spcBef>
                      <a:spcPct val="0"/>
                    </a:spcBef>
                    <a:spcAft>
                      <a:spcPct val="35000"/>
                    </a:spcAft>
                  </a:pPr>
                  <a:r>
                    <a:rPr lang="en-US" sz="2100" dirty="0"/>
                    <a:t>Input : </a:t>
                  </a:r>
                  <a14:m>
                    <m:oMath xmlns:m="http://schemas.openxmlformats.org/officeDocument/2006/math">
                      <m:sSub>
                        <m:sSubPr>
                          <m:ctrlPr>
                            <a:rPr lang="en-IL" sz="2100" i="1" smtClean="0">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i="1">
                          <a:latin typeface="Cambria Math" panose="02040503050406030204" pitchFamily="18" charset="0"/>
                          <a:ea typeface="Times New Roman" panose="02020603050405020304" pitchFamily="18" charset="0"/>
                          <a:cs typeface="Arial" panose="020B0604020202020204" pitchFamily="34" charset="0"/>
                        </a:rPr>
                        <m:t> </m:t>
                      </m:r>
                      <m:r>
                        <a:rPr lang="en-US" sz="2100" b="0" i="1" smtClean="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sz="2100" i="1">
                              <a:latin typeface="Cambria Math" panose="02040503050406030204" pitchFamily="18" charset="0"/>
                            </a:rPr>
                          </m:ctrlPr>
                        </m:accPr>
                        <m:e>
                          <m:r>
                            <a:rPr lang="en-US" sz="2100" i="1">
                              <a:latin typeface="Cambria Math" panose="02040503050406030204" pitchFamily="18" charset="0"/>
                              <a:ea typeface="Calibri" panose="020F0502020204030204" pitchFamily="34" charset="0"/>
                              <a:cs typeface="Arial" panose="020B0604020202020204" pitchFamily="34" charset="0"/>
                            </a:rPr>
                            <m:t>𝑆</m:t>
                          </m:r>
                          <m:r>
                            <a:rPr lang="en-US" sz="2100" b="0" i="1" smtClean="0">
                              <a:latin typeface="Cambria Math" panose="02040503050406030204" pitchFamily="18" charset="0"/>
                              <a:ea typeface="Calibri" panose="020F0502020204030204" pitchFamily="34" charset="0"/>
                              <a:cs typeface="Arial" panose="020B0604020202020204" pitchFamily="34" charset="0"/>
                            </a:rPr>
                            <m:t> </m:t>
                          </m:r>
                        </m:e>
                      </m:acc>
                      <m:r>
                        <m:rPr>
                          <m:nor/>
                        </m:rPr>
                        <a:rPr lang="en-US" sz="2100" b="0" i="0" smtClean="0">
                          <a:latin typeface="Cambria Math" panose="02040503050406030204" pitchFamily="18" charset="0"/>
                          <a:ea typeface="Calibri" panose="020F0502020204030204" pitchFamily="34" charset="0"/>
                          <a:cs typeface="Arial" panose="020B060402020202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δ</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the</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minimal</m:t>
                      </m:r>
                      <m:r>
                        <m:rPr>
                          <m:nor/>
                        </m:rPr>
                        <a:rPr lang="en-US" sz="2100" dirty="0">
                          <a:latin typeface="Calibri" panose="020F0502020204030204" pitchFamily="34" charset="0"/>
                          <a:ea typeface="Calibri" panose="020F0502020204030204" pitchFamily="34" charset="0"/>
                          <a:cs typeface="Calibri" panose="020F0502020204030204" pitchFamily="34" charset="0"/>
                        </a:rPr>
                        <m:t> </m:t>
                      </m:r>
                      <m:r>
                        <m:rPr>
                          <m:nor/>
                        </m:rPr>
                        <a:rPr lang="en-US" sz="2100" dirty="0">
                          <a:latin typeface="Calibri" panose="020F0502020204030204" pitchFamily="34" charset="0"/>
                          <a:ea typeface="Calibri" panose="020F0502020204030204" pitchFamily="34" charset="0"/>
                          <a:cs typeface="Calibri" panose="020F0502020204030204" pitchFamily="34" charset="0"/>
                        </a:rPr>
                        <m:t>improvement</m:t>
                      </m:r>
                      <m:r>
                        <m:rPr>
                          <m:nor/>
                        </m:rPr>
                        <a:rPr lang="en-US" sz="2100" b="0" i="0" dirty="0" smtClean="0">
                          <a:latin typeface="Calibri" panose="020F0502020204030204" pitchFamily="34" charset="0"/>
                          <a:ea typeface="Calibri" panose="020F0502020204030204" pitchFamily="34" charset="0"/>
                          <a:cs typeface="Calibri" panose="020F0502020204030204" pitchFamily="34" charset="0"/>
                        </a:rPr>
                        <m:t>)</m:t>
                      </m:r>
                    </m:oMath>
                  </a14:m>
                  <a:r>
                    <a:rPr lang="en-US" sz="2100" dirty="0"/>
                    <a:t>, </a:t>
                  </a:r>
                  <a:r>
                    <a:rPr lang="en-US" sz="2100" dirty="0">
                      <a:latin typeface="Calibri" panose="020F0502020204030204" pitchFamily="34" charset="0"/>
                      <a:ea typeface="Calibri" panose="020F0502020204030204" pitchFamily="34" charset="0"/>
                      <a:cs typeface="Arial" panose="020B0604020202020204" pitchFamily="34" charset="0"/>
                    </a:rPr>
                    <a:t>n (maximum number of iterations)</a:t>
                  </a:r>
                  <a:endParaRPr lang="en-US" sz="2400" kern="1200" dirty="0"/>
                </a:p>
              </p:txBody>
            </p:sp>
          </mc:Choice>
          <mc:Fallback xmlns="">
            <p:sp>
              <p:nvSpPr>
                <p:cNvPr id="9" name="TextBox 8">
                  <a:extLst>
                    <a:ext uri="{FF2B5EF4-FFF2-40B4-BE49-F238E27FC236}">
                      <a16:creationId xmlns:a16="http://schemas.microsoft.com/office/drawing/2014/main" id="{D8855AAC-687C-7F20-2704-5C67A95C0DF3}"/>
                    </a:ext>
                  </a:extLst>
                </p:cNvPr>
                <p:cNvSpPr txBox="1">
                  <a:spLocks noRot="1" noChangeAspect="1" noMove="1" noResize="1" noEditPoints="1" noAdjustHandles="1" noChangeArrowheads="1" noChangeShapeType="1" noTextEdit="1"/>
                </p:cNvSpPr>
                <p:nvPr/>
              </p:nvSpPr>
              <p:spPr>
                <a:xfrm>
                  <a:off x="1471958" y="2776390"/>
                  <a:ext cx="2636123" cy="1438184"/>
                </a:xfrm>
                <a:prstGeom prst="rect">
                  <a:avLst/>
                </a:prstGeom>
                <a:blipFill>
                  <a:blip r:embed="rId2"/>
                  <a:stretch>
                    <a:fillRect t="-8051" b="-13136"/>
                  </a:stretch>
                </a:blipFill>
              </p:spPr>
              <p:txBody>
                <a:bodyPr/>
                <a:lstStyle/>
                <a:p>
                  <a:r>
                    <a:rPr lang="en-IL">
                      <a:noFill/>
                    </a:rPr>
                    <a:t> </a:t>
                  </a:r>
                </a:p>
              </p:txBody>
            </p:sp>
          </mc:Fallback>
        </mc:AlternateContent>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5F0F96B-C7DC-A671-EBDE-45BD871C83A9}"/>
                  </a:ext>
                </a:extLst>
              </p:cNvPr>
              <p:cNvSpPr txBox="1"/>
              <p:nvPr/>
            </p:nvSpPr>
            <p:spPr>
              <a:xfrm>
                <a:off x="4561012" y="205653"/>
                <a:ext cx="3069972" cy="1841983"/>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lvl="0" algn="ctr" defTabSz="933450">
                  <a:lnSpc>
                    <a:spcPct val="90000"/>
                  </a:lnSpc>
                  <a:spcBef>
                    <a:spcPct val="0"/>
                  </a:spcBef>
                  <a:spcAft>
                    <a:spcPct val="35000"/>
                  </a:spcAft>
                </a:pPr>
                <a:r>
                  <a:rPr lang="en-GB" sz="2100" kern="1200" dirty="0"/>
                  <a:t>1. m = </a:t>
                </a:r>
                <a:r>
                  <a:rPr lang="en-GB" sz="2100" dirty="0"/>
                  <a:t>1. </a:t>
                </a:r>
              </a:p>
              <a:p>
                <a:pPr lvl="0" algn="ctr" defTabSz="933450">
                  <a:lnSpc>
                    <a:spcPct val="90000"/>
                  </a:lnSpc>
                  <a:spcBef>
                    <a:spcPct val="0"/>
                  </a:spcBef>
                  <a:spcAft>
                    <a:spcPct val="35000"/>
                  </a:spcAft>
                </a:pPr>
                <a:r>
                  <a:rPr lang="en-GB" sz="2100" kern="1200" dirty="0"/>
                  <a:t>Calculate the site step (</a:t>
                </a:r>
                <a14:m>
                  <m:oMath xmlns:m="http://schemas.openxmlformats.org/officeDocument/2006/math">
                    <m:sSubSup>
                      <m:sSubSupPr>
                        <m:ctrlPr>
                          <a:rPr lang="en-IL" sz="210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2100" i="1">
                            <a:effectLst/>
                            <a:latin typeface="Cambria Math" panose="02040503050406030204" pitchFamily="18" charset="0"/>
                            <a:ea typeface="Calibri" panose="020F0502020204030204" pitchFamily="34" charset="0"/>
                            <a:cs typeface="Arial" panose="020B0604020202020204" pitchFamily="34" charset="0"/>
                          </a:rPr>
                          <m:t>𝑠</m:t>
                        </m:r>
                      </m:e>
                      <m:sub>
                        <m:r>
                          <a:rPr lang="en-US" sz="2100" i="1">
                            <a:effectLst/>
                            <a:latin typeface="Cambria Math" panose="02040503050406030204" pitchFamily="18" charset="0"/>
                            <a:ea typeface="Calibri" panose="020F0502020204030204" pitchFamily="34" charset="0"/>
                            <a:cs typeface="Arial" panose="020B0604020202020204" pitchFamily="34" charset="0"/>
                          </a:rPr>
                          <m:t>𝑖</m:t>
                        </m:r>
                      </m:sub>
                      <m:sup>
                        <m:r>
                          <a:rPr lang="en-US" sz="2100" i="1">
                            <a:effectLst/>
                            <a:latin typeface="Cambria Math" panose="02040503050406030204" pitchFamily="18" charset="0"/>
                            <a:ea typeface="Calibri" panose="020F0502020204030204" pitchFamily="34" charset="0"/>
                            <a:cs typeface="Arial" panose="020B0604020202020204" pitchFamily="34" charset="0"/>
                          </a:rPr>
                          <m:t>0</m:t>
                        </m:r>
                      </m:sup>
                    </m:sSubSup>
                  </m:oMath>
                </a14:m>
                <a:r>
                  <a:rPr lang="en-US" sz="2100" dirty="0">
                    <a:effectLst/>
                    <a:latin typeface="Calibri" panose="020F0502020204030204" pitchFamily="34" charset="0"/>
                    <a:ea typeface="Calibri" panose="020F0502020204030204" pitchFamily="34" charset="0"/>
                    <a:cs typeface="Arial" panose="020B0604020202020204" pitchFamily="34" charset="0"/>
                  </a:rPr>
                  <a:t> and </a:t>
                </a:r>
                <a14:m>
                  <m:oMath xmlns:m="http://schemas.openxmlformats.org/officeDocument/2006/math">
                    <m:sSub>
                      <m:sSubPr>
                        <m:ctrlPr>
                          <a:rPr lang="en-IL" sz="2100" i="1">
                            <a:latin typeface="Cambria Math" panose="02040503050406030204" pitchFamily="18" charset="0"/>
                            <a:ea typeface="Calibri" panose="020F0502020204030204" pitchFamily="34" charset="0"/>
                            <a:cs typeface="Arial" panose="020B0604020202020204" pitchFamily="34" charset="0"/>
                          </a:rPr>
                        </m:ctrlPr>
                      </m:sSubPr>
                      <m:e>
                        <m:r>
                          <a:rPr lang="en-US" sz="2100" i="1">
                            <a:latin typeface="Cambria Math" panose="02040503050406030204" pitchFamily="18" charset="0"/>
                            <a:ea typeface="Calibri" panose="020F0502020204030204" pitchFamily="34" charset="0"/>
                            <a:cs typeface="Arial" panose="020B0604020202020204" pitchFamily="34" charset="0"/>
                          </a:rPr>
                          <m:t>𝑟</m:t>
                        </m:r>
                      </m:e>
                      <m:sub>
                        <m:r>
                          <a:rPr lang="en-US" sz="2100" i="1">
                            <a:latin typeface="Cambria Math" panose="02040503050406030204" pitchFamily="18" charset="0"/>
                            <a:ea typeface="Calibri" panose="020F0502020204030204" pitchFamily="34" charset="0"/>
                            <a:cs typeface="Arial" panose="020B0604020202020204" pitchFamily="34" charset="0"/>
                          </a:rPr>
                          <m:t>𝑖</m:t>
                        </m:r>
                      </m:sub>
                    </m:sSub>
                    <m:r>
                      <a:rPr lang="en-US" sz="2100" b="0" i="1" smtClean="0">
                        <a:latin typeface="Cambria Math" panose="02040503050406030204" pitchFamily="18" charset="0"/>
                        <a:ea typeface="Calibri" panose="020F0502020204030204" pitchFamily="34" charset="0"/>
                        <a:cs typeface="Arial" panose="020B0604020202020204" pitchFamily="34" charset="0"/>
                      </a:rPr>
                      <m:t>)</m:t>
                    </m:r>
                  </m:oMath>
                </a14:m>
                <a:r>
                  <a:rPr lang="en-GB" sz="2100" dirty="0"/>
                  <a:t>, when  </a:t>
                </a:r>
                <a14:m>
                  <m:oMath xmlns:m="http://schemas.openxmlformats.org/officeDocument/2006/math">
                    <m:sSub>
                      <m:sSubPr>
                        <m:ctrlPr>
                          <a:rPr lang="en-IL" sz="2100" i="1">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i="1">
                        <a:latin typeface="Cambria Math" panose="02040503050406030204" pitchFamily="18" charset="0"/>
                        <a:ea typeface="Times New Roman" panose="02020603050405020304" pitchFamily="18" charset="0"/>
                        <a:cs typeface="Arial" panose="020B0604020202020204" pitchFamily="34" charset="0"/>
                      </a:rPr>
                      <m:t> </m:t>
                    </m:r>
                  </m:oMath>
                </a14:m>
                <a:r>
                  <a:rPr lang="en-GB" sz="2100" dirty="0"/>
                  <a:t>and </a:t>
                </a:r>
                <a14:m>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ea typeface="Calibri" panose="020F0502020204030204" pitchFamily="34" charset="0"/>
                            <a:cs typeface="Arial" panose="020B0604020202020204" pitchFamily="34" charset="0"/>
                          </a:rPr>
                          <m:t>𝑆</m:t>
                        </m:r>
                      </m:e>
                    </m:acc>
                  </m:oMath>
                </a14:m>
                <a:r>
                  <a:rPr lang="en-GB" sz="2100" dirty="0"/>
                  <a:t> provided by the user </a:t>
                </a:r>
                <a:endParaRPr lang="en-US" sz="2100" kern="1200" dirty="0"/>
              </a:p>
            </p:txBody>
          </p:sp>
        </mc:Choice>
        <mc:Fallback xmlns="">
          <p:sp>
            <p:nvSpPr>
              <p:cNvPr id="12" name="TextBox 11">
                <a:extLst>
                  <a:ext uri="{FF2B5EF4-FFF2-40B4-BE49-F238E27FC236}">
                    <a16:creationId xmlns:a16="http://schemas.microsoft.com/office/drawing/2014/main" id="{05F0F96B-C7DC-A671-EBDE-45BD871C83A9}"/>
                  </a:ext>
                </a:extLst>
              </p:cNvPr>
              <p:cNvSpPr txBox="1">
                <a:spLocks noRot="1" noChangeAspect="1" noMove="1" noResize="1" noEditPoints="1" noAdjustHandles="1" noChangeArrowheads="1" noChangeShapeType="1" noTextEdit="1"/>
              </p:cNvSpPr>
              <p:nvPr/>
            </p:nvSpPr>
            <p:spPr>
              <a:xfrm>
                <a:off x="4561012" y="205653"/>
                <a:ext cx="3069972" cy="1841983"/>
              </a:xfrm>
              <a:prstGeom prst="rect">
                <a:avLst/>
              </a:prstGeom>
              <a:blipFill>
                <a:blip r:embed="rId3"/>
                <a:stretch>
                  <a:fillRect r="-595"/>
                </a:stretch>
              </a:blipFill>
            </p:spPr>
            <p:txBody>
              <a:bodyPr/>
              <a:lstStyle/>
              <a:p>
                <a:r>
                  <a:rPr lang="en-IL">
                    <a:noFill/>
                  </a:rPr>
                  <a:t> </a:t>
                </a:r>
              </a:p>
            </p:txBody>
          </p:sp>
        </mc:Fallback>
      </mc:AlternateContent>
      <p:grpSp>
        <p:nvGrpSpPr>
          <p:cNvPr id="13" name="Group 12">
            <a:extLst>
              <a:ext uri="{FF2B5EF4-FFF2-40B4-BE49-F238E27FC236}">
                <a16:creationId xmlns:a16="http://schemas.microsoft.com/office/drawing/2014/main" id="{535A2752-5DCB-1C3F-63ED-2CA2F7A53B14}"/>
              </a:ext>
            </a:extLst>
          </p:cNvPr>
          <p:cNvGrpSpPr/>
          <p:nvPr/>
        </p:nvGrpSpPr>
        <p:grpSpPr>
          <a:xfrm>
            <a:off x="8513641" y="587437"/>
            <a:ext cx="3069972" cy="1841983"/>
            <a:chOff x="5031100" y="2069"/>
            <a:chExt cx="3069972" cy="1841983"/>
          </a:xfrm>
          <a:solidFill>
            <a:schemeClr val="accent2">
              <a:lumMod val="60000"/>
              <a:lumOff val="40000"/>
            </a:schemeClr>
          </a:solidFill>
        </p:grpSpPr>
        <p:sp>
          <p:nvSpPr>
            <p:cNvPr id="14" name="Rectangle 13">
              <a:extLst>
                <a:ext uri="{FF2B5EF4-FFF2-40B4-BE49-F238E27FC236}">
                  <a16:creationId xmlns:a16="http://schemas.microsoft.com/office/drawing/2014/main" id="{1A9DA2AC-8520-E00B-3B2D-62E0B8A109C1}"/>
                </a:ext>
              </a:extLst>
            </p:cNvPr>
            <p:cNvSpPr/>
            <p:nvPr/>
          </p:nvSpPr>
          <p:spPr>
            <a:xfrm>
              <a:off x="5031100" y="2069"/>
              <a:ext cx="3069972" cy="1841983"/>
            </a:xfrm>
            <a:prstGeom prst="rect">
              <a:avLst/>
            </a:prstGeom>
            <a:grpFill/>
          </p:spPr>
          <p:style>
            <a:lnRef idx="2">
              <a:schemeClr val="lt1">
                <a:hueOff val="0"/>
                <a:satOff val="0"/>
                <a:lumOff val="0"/>
                <a:alphaOff val="0"/>
              </a:schemeClr>
            </a:lnRef>
            <a:fillRef idx="1">
              <a:schemeClr val="accent2">
                <a:hueOff val="-485121"/>
                <a:satOff val="-27976"/>
                <a:lumOff val="2876"/>
                <a:alphaOff val="0"/>
              </a:schemeClr>
            </a:fillRef>
            <a:effectRef idx="0">
              <a:schemeClr val="accent2">
                <a:hueOff val="-485121"/>
                <a:satOff val="-27976"/>
                <a:lumOff val="2876"/>
                <a:alphaOff val="0"/>
              </a:schemeClr>
            </a:effectRef>
            <a:fontRef idx="minor">
              <a:schemeClr val="lt1"/>
            </a:fontRef>
          </p:style>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5A27F6B-212F-74E3-D467-0D22219244CB}"/>
                    </a:ext>
                  </a:extLst>
                </p:cNvPr>
                <p:cNvSpPr txBox="1"/>
                <p:nvPr/>
              </p:nvSpPr>
              <p:spPr>
                <a:xfrm>
                  <a:off x="5031100" y="2069"/>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kern="1200" dirty="0"/>
                    <a:t>2. Calculate the time step (</a:t>
                  </a:r>
                  <a14:m>
                    <m:oMath xmlns:m="http://schemas.openxmlformats.org/officeDocument/2006/math">
                      <m:sSub>
                        <m:sSubPr>
                          <m:ctrlPr>
                            <a:rPr lang="en-IL" sz="2100" i="1" smtClean="0">
                              <a:latin typeface="Cambria Math" panose="02040503050406030204" pitchFamily="18" charset="0"/>
                              <a:ea typeface="Times New Roman" panose="02020603050405020304" pitchFamily="18" charset="0"/>
                              <a:cs typeface="Arial" panose="020B0604020202020204" pitchFamily="34" charset="0"/>
                            </a:rPr>
                          </m:ctrlPr>
                        </m:sSubPr>
                        <m:e>
                          <m:r>
                            <a:rPr lang="en-US" sz="2100" i="1">
                              <a:latin typeface="Cambria Math" panose="02040503050406030204" pitchFamily="18" charset="0"/>
                              <a:ea typeface="Times New Roman" panose="02020603050405020304" pitchFamily="18" charset="0"/>
                              <a:cs typeface="Arial" panose="020B0604020202020204" pitchFamily="34" charset="0"/>
                            </a:rPr>
                            <m:t>𝑡</m:t>
                          </m:r>
                        </m:e>
                        <m:sub>
                          <m:r>
                            <a:rPr lang="en-US" sz="2100" i="1">
                              <a:latin typeface="Cambria Math" panose="02040503050406030204" pitchFamily="18" charset="0"/>
                              <a:ea typeface="Times New Roman" panose="02020603050405020304" pitchFamily="18" charset="0"/>
                              <a:cs typeface="Arial" panose="020B0604020202020204" pitchFamily="34" charset="0"/>
                            </a:rPr>
                            <m:t>𝑗</m:t>
                          </m:r>
                        </m:sub>
                      </m:sSub>
                      <m:r>
                        <a:rPr lang="en-US" sz="2100" b="0" i="1" smtClean="0">
                          <a:latin typeface="Cambria Math" panose="02040503050406030204" pitchFamily="18" charset="0"/>
                          <a:ea typeface="Times New Roman" panose="02020603050405020304" pitchFamily="18" charset="0"/>
                          <a:cs typeface="Arial" panose="020B0604020202020204" pitchFamily="34" charset="0"/>
                        </a:rPr>
                        <m:t>)</m:t>
                      </m:r>
                    </m:oMath>
                  </a14:m>
                  <a:r>
                    <a:rPr lang="en-GB" sz="2100" kern="1200" dirty="0"/>
                    <a:t> using values from the site step.</a:t>
                  </a:r>
                  <a:endParaRPr lang="en-US" sz="2100" kern="1200" dirty="0"/>
                </a:p>
              </p:txBody>
            </p:sp>
          </mc:Choice>
          <mc:Fallback xmlns="">
            <p:sp>
              <p:nvSpPr>
                <p:cNvPr id="15" name="TextBox 14">
                  <a:extLst>
                    <a:ext uri="{FF2B5EF4-FFF2-40B4-BE49-F238E27FC236}">
                      <a16:creationId xmlns:a16="http://schemas.microsoft.com/office/drawing/2014/main" id="{95A27F6B-212F-74E3-D467-0D22219244CB}"/>
                    </a:ext>
                  </a:extLst>
                </p:cNvPr>
                <p:cNvSpPr txBox="1">
                  <a:spLocks noRot="1" noChangeAspect="1" noMove="1" noResize="1" noEditPoints="1" noAdjustHandles="1" noChangeArrowheads="1" noChangeShapeType="1" noTextEdit="1"/>
                </p:cNvSpPr>
                <p:nvPr/>
              </p:nvSpPr>
              <p:spPr>
                <a:xfrm>
                  <a:off x="5031100" y="2069"/>
                  <a:ext cx="3069972" cy="1841983"/>
                </a:xfrm>
                <a:prstGeom prst="rect">
                  <a:avLst/>
                </a:prstGeom>
                <a:blipFill>
                  <a:blip r:embed="rId4"/>
                  <a:stretch>
                    <a:fillRect l="-397" r="-2183"/>
                  </a:stretch>
                </a:blipFill>
              </p:spPr>
              <p:txBody>
                <a:bodyPr/>
                <a:lstStyle/>
                <a:p>
                  <a:r>
                    <a:rPr lang="en-US">
                      <a:noFill/>
                    </a:rPr>
                    <a:t> </a:t>
                  </a:r>
                </a:p>
              </p:txBody>
            </p:sp>
          </mc:Fallback>
        </mc:AlternateContent>
      </p:grpSp>
      <p:grpSp>
        <p:nvGrpSpPr>
          <p:cNvPr id="16" name="Group 15">
            <a:extLst>
              <a:ext uri="{FF2B5EF4-FFF2-40B4-BE49-F238E27FC236}">
                <a16:creationId xmlns:a16="http://schemas.microsoft.com/office/drawing/2014/main" id="{34023A44-F75B-D08B-3112-DCE62CDEF17C}"/>
              </a:ext>
            </a:extLst>
          </p:cNvPr>
          <p:cNvGrpSpPr/>
          <p:nvPr/>
        </p:nvGrpSpPr>
        <p:grpSpPr>
          <a:xfrm>
            <a:off x="8513641" y="3005112"/>
            <a:ext cx="3069972" cy="1841983"/>
            <a:chOff x="1255034" y="2550146"/>
            <a:chExt cx="3069972" cy="1841983"/>
          </a:xfrm>
          <a:solidFill>
            <a:schemeClr val="accent1">
              <a:lumMod val="75000"/>
            </a:schemeClr>
          </a:solidFill>
        </p:grpSpPr>
        <p:sp>
          <p:nvSpPr>
            <p:cNvPr id="17" name="Rectangle 16">
              <a:extLst>
                <a:ext uri="{FF2B5EF4-FFF2-40B4-BE49-F238E27FC236}">
                  <a16:creationId xmlns:a16="http://schemas.microsoft.com/office/drawing/2014/main" id="{F30D4D3F-3657-AFE5-EDA5-61D9F189A920}"/>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p:sp>
          <p:nvSpPr>
            <p:cNvPr id="18" name="TextBox 17">
              <a:extLst>
                <a:ext uri="{FF2B5EF4-FFF2-40B4-BE49-F238E27FC236}">
                  <a16:creationId xmlns:a16="http://schemas.microsoft.com/office/drawing/2014/main" id="{4FC16111-EF5A-3EF9-588F-0389837EE6F0}"/>
                </a:ext>
              </a:extLst>
            </p:cNvPr>
            <p:cNvSpPr txBox="1"/>
            <p:nvPr/>
          </p:nvSpPr>
          <p:spPr>
            <a:xfrm>
              <a:off x="1255034" y="2550146"/>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kern="1200" dirty="0"/>
                <a:t>3. Calculate </a:t>
              </a:r>
              <a:r>
                <a:rPr lang="en-US" sz="2400" dirty="0">
                  <a:effectLst/>
                  <a:latin typeface="Calibri" panose="020F0502020204030204" pitchFamily="34" charset="0"/>
                  <a:ea typeface="Calibri" panose="020F0502020204030204" pitchFamily="34" charset="0"/>
                  <a:cs typeface="Arial" panose="020B0604020202020204" pitchFamily="34" charset="0"/>
                </a:rPr>
                <a:t>RSS0 using the variable and variants from previous iteration</a:t>
              </a:r>
              <a:r>
                <a:rPr lang="en-GB" sz="2100" kern="1200" dirty="0"/>
                <a:t> </a:t>
              </a:r>
              <a:endParaRPr lang="en-US" sz="2100" kern="1200" dirty="0"/>
            </a:p>
          </p:txBody>
        </p:sp>
      </p:grpSp>
      <p:grpSp>
        <p:nvGrpSpPr>
          <p:cNvPr id="19" name="Group 18">
            <a:extLst>
              <a:ext uri="{FF2B5EF4-FFF2-40B4-BE49-F238E27FC236}">
                <a16:creationId xmlns:a16="http://schemas.microsoft.com/office/drawing/2014/main" id="{F535F369-EB80-9B4D-AD84-3CECFEFA5454}"/>
              </a:ext>
            </a:extLst>
          </p:cNvPr>
          <p:cNvGrpSpPr/>
          <p:nvPr/>
        </p:nvGrpSpPr>
        <p:grpSpPr>
          <a:xfrm>
            <a:off x="608386" y="3005112"/>
            <a:ext cx="3069972" cy="1841983"/>
            <a:chOff x="1255034" y="2550146"/>
            <a:chExt cx="3069972" cy="1841983"/>
          </a:xfrm>
          <a:solidFill>
            <a:schemeClr val="accent1">
              <a:lumMod val="50000"/>
            </a:schemeClr>
          </a:solidFill>
        </p:grpSpPr>
        <p:sp>
          <p:nvSpPr>
            <p:cNvPr id="20" name="Rectangle 19">
              <a:extLst>
                <a:ext uri="{FF2B5EF4-FFF2-40B4-BE49-F238E27FC236}">
                  <a16:creationId xmlns:a16="http://schemas.microsoft.com/office/drawing/2014/main" id="{12D8D662-0E2A-E53C-D6F8-175C8536100B}"/>
                </a:ext>
              </a:extLst>
            </p:cNvPr>
            <p:cNvSpPr/>
            <p:nvPr/>
          </p:nvSpPr>
          <p:spPr>
            <a:xfrm>
              <a:off x="1255034" y="2550146"/>
              <a:ext cx="3069972" cy="1841983"/>
            </a:xfrm>
            <a:prstGeom prst="rect">
              <a:avLst/>
            </a:prstGeom>
            <a:grpFill/>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sp>
        <p:sp>
          <p:nvSpPr>
            <p:cNvPr id="21" name="TextBox 20">
              <a:extLst>
                <a:ext uri="{FF2B5EF4-FFF2-40B4-BE49-F238E27FC236}">
                  <a16:creationId xmlns:a16="http://schemas.microsoft.com/office/drawing/2014/main" id="{CF05214B-D05A-CDE9-8637-BE0E1B943F24}"/>
                </a:ext>
              </a:extLst>
            </p:cNvPr>
            <p:cNvSpPr txBox="1"/>
            <p:nvPr/>
          </p:nvSpPr>
          <p:spPr>
            <a:xfrm>
              <a:off x="1255034" y="2550146"/>
              <a:ext cx="3069972" cy="18419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marL="0" lvl="0" indent="0" algn="ctr" defTabSz="933450">
                <a:lnSpc>
                  <a:spcPct val="90000"/>
                </a:lnSpc>
                <a:spcBef>
                  <a:spcPct val="0"/>
                </a:spcBef>
                <a:spcAft>
                  <a:spcPct val="35000"/>
                </a:spcAft>
                <a:buNone/>
              </a:pPr>
              <a:r>
                <a:rPr lang="en-GB" sz="2100" dirty="0"/>
                <a:t>5</a:t>
              </a:r>
              <a:r>
                <a:rPr lang="en-GB" sz="2100" kern="1200" dirty="0"/>
                <a:t>. </a:t>
              </a:r>
              <a:r>
                <a:rPr lang="en-US" sz="2400" dirty="0">
                  <a:effectLst/>
                  <a:latin typeface="Calibri" panose="020F0502020204030204" pitchFamily="34" charset="0"/>
                  <a:ea typeface="Calibri" panose="020F0502020204030204" pitchFamily="34" charset="0"/>
                  <a:cs typeface="Arial" panose="020B0604020202020204" pitchFamily="34" charset="0"/>
                </a:rPr>
                <a:t>If RSS0 – RSS1 &gt; </a:t>
              </a:r>
              <a:r>
                <a:rPr lang="en-US" sz="2400" dirty="0">
                  <a:effectLst/>
                  <a:latin typeface="Calibri" panose="020F0502020204030204" pitchFamily="34" charset="0"/>
                  <a:ea typeface="Calibri" panose="020F0502020204030204" pitchFamily="34" charset="0"/>
                  <a:cs typeface="Calibri" panose="020F0502020204030204" pitchFamily="34" charset="0"/>
                </a:rPr>
                <a:t>δ</a:t>
              </a:r>
              <a:r>
                <a:rPr lang="en-US" sz="2400" dirty="0">
                  <a:effectLst/>
                  <a:latin typeface="Calibri" panose="020F0502020204030204" pitchFamily="34" charset="0"/>
                  <a:ea typeface="Calibri" panose="020F0502020204030204" pitchFamily="34" charset="0"/>
                  <a:cs typeface="Arial" panose="020B0604020202020204" pitchFamily="34" charset="0"/>
                </a:rPr>
                <a:t> AND m &lt; n :</a:t>
              </a:r>
            </a:p>
            <a:p>
              <a:pPr marL="0" lvl="0" indent="0" algn="ctr" defTabSz="933450">
                <a:lnSpc>
                  <a:spcPct val="90000"/>
                </a:lnSpc>
                <a:spcBef>
                  <a:spcPct val="0"/>
                </a:spcBef>
                <a:spcAft>
                  <a:spcPct val="35000"/>
                </a:spcAft>
                <a:buNone/>
              </a:pPr>
              <a:r>
                <a:rPr lang="en-US" sz="2400" kern="1200" dirty="0">
                  <a:latin typeface="Calibri" panose="020F0502020204030204" pitchFamily="34" charset="0"/>
                  <a:cs typeface="Arial" panose="020B0604020202020204" pitchFamily="34" charset="0"/>
                </a:rPr>
                <a:t>Go to stage 6</a:t>
              </a:r>
            </a:p>
            <a:p>
              <a:pPr marL="0" lvl="0" indent="0" algn="ctr" defTabSz="933450">
                <a:lnSpc>
                  <a:spcPct val="90000"/>
                </a:lnSpc>
                <a:spcBef>
                  <a:spcPct val="0"/>
                </a:spcBef>
                <a:spcAft>
                  <a:spcPct val="35000"/>
                </a:spcAft>
                <a:buNone/>
              </a:pPr>
              <a:r>
                <a:rPr lang="en-US" sz="2400" dirty="0">
                  <a:latin typeface="Calibri" panose="020F0502020204030204" pitchFamily="34" charset="0"/>
                  <a:cs typeface="Arial" panose="020B0604020202020204" pitchFamily="34" charset="0"/>
                </a:rPr>
                <a:t>Else, complete.</a:t>
              </a:r>
              <a:endParaRPr lang="en-US" sz="2100" kern="1200" dirty="0"/>
            </a:p>
          </p:txBody>
        </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5717D36-5F55-C0BA-3B71-89004B71EE71}"/>
                  </a:ext>
                </a:extLst>
              </p:cNvPr>
              <p:cNvSpPr txBox="1"/>
              <p:nvPr/>
            </p:nvSpPr>
            <p:spPr>
              <a:xfrm>
                <a:off x="4561013" y="4346143"/>
                <a:ext cx="3069972" cy="1841983"/>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50431" tIns="157904" rIns="150431" bIns="157904" numCol="1" spcCol="1270" anchor="ctr" anchorCtr="0">
                <a:noAutofit/>
              </a:bodyPr>
              <a:lstStyle/>
              <a:p>
                <a:pPr lvl="0" algn="ctr" defTabSz="933450">
                  <a:lnSpc>
                    <a:spcPct val="90000"/>
                  </a:lnSpc>
                  <a:spcBef>
                    <a:spcPct val="0"/>
                  </a:spcBef>
                  <a:spcAft>
                    <a:spcPct val="35000"/>
                  </a:spcAft>
                </a:pPr>
                <a:r>
                  <a:rPr lang="en-GB" sz="2100" dirty="0"/>
                  <a:t>6</a:t>
                </a:r>
                <a:r>
                  <a:rPr lang="en-GB" sz="2100" kern="1200" dirty="0"/>
                  <a:t>. </a:t>
                </a:r>
                <a:r>
                  <a:rPr lang="en-GB" sz="2400" kern="1200" dirty="0"/>
                  <a:t>Calculate the site step</a:t>
                </a:r>
                <a:r>
                  <a:rPr lang="en-GB" sz="2400" dirty="0"/>
                  <a:t> when  </a:t>
                </a:r>
                <a14:m>
                  <m:oMath xmlns:m="http://schemas.openxmlformats.org/officeDocument/2006/math">
                    <m:sSub>
                      <m:sSubPr>
                        <m:ctrlPr>
                          <a:rPr lang="en-IL" sz="2400" i="1">
                            <a:latin typeface="Cambria Math" panose="02040503050406030204" pitchFamily="18" charset="0"/>
                            <a:ea typeface="Times New Roman" panose="02020603050405020304" pitchFamily="18" charset="0"/>
                            <a:cs typeface="Arial" panose="020B0604020202020204" pitchFamily="34" charset="0"/>
                          </a:rPr>
                        </m:ctrlPr>
                      </m:sSubPr>
                      <m:e>
                        <m:r>
                          <a:rPr lang="en-US" sz="2400" i="1">
                            <a:latin typeface="Cambria Math" panose="02040503050406030204" pitchFamily="18" charset="0"/>
                            <a:ea typeface="Times New Roman" panose="02020603050405020304" pitchFamily="18" charset="0"/>
                            <a:cs typeface="Arial" panose="020B0604020202020204" pitchFamily="34" charset="0"/>
                          </a:rPr>
                          <m:t>𝑡</m:t>
                        </m:r>
                      </m:e>
                      <m:sub>
                        <m:r>
                          <a:rPr lang="en-US" sz="2400" i="1">
                            <a:latin typeface="Cambria Math" panose="02040503050406030204" pitchFamily="18" charset="0"/>
                            <a:ea typeface="Times New Roman" panose="02020603050405020304" pitchFamily="18" charset="0"/>
                            <a:cs typeface="Arial" panose="020B0604020202020204" pitchFamily="34" charset="0"/>
                          </a:rPr>
                          <m:t>𝑗</m:t>
                        </m:r>
                      </m:sub>
                    </m:sSub>
                    <m:r>
                      <a:rPr lang="en-US" sz="2400" i="1">
                        <a:latin typeface="Cambria Math" panose="02040503050406030204" pitchFamily="18" charset="0"/>
                        <a:ea typeface="Times New Roman" panose="02020603050405020304" pitchFamily="18" charset="0"/>
                        <a:cs typeface="Arial" panose="020B0604020202020204" pitchFamily="34" charset="0"/>
                      </a:rPr>
                      <m:t> </m:t>
                    </m:r>
                  </m:oMath>
                </a14:m>
                <a:r>
                  <a:rPr lang="en-US" sz="2400" dirty="0"/>
                  <a:t>is the new value from stage 2 </a:t>
                </a:r>
                <a:endParaRPr lang="en-US" sz="2400" kern="1200" dirty="0"/>
              </a:p>
            </p:txBody>
          </p:sp>
        </mc:Choice>
        <mc:Fallback xmlns="">
          <p:sp>
            <p:nvSpPr>
              <p:cNvPr id="22" name="TextBox 21">
                <a:extLst>
                  <a:ext uri="{FF2B5EF4-FFF2-40B4-BE49-F238E27FC236}">
                    <a16:creationId xmlns:a16="http://schemas.microsoft.com/office/drawing/2014/main" id="{15717D36-5F55-C0BA-3B71-89004B71EE71}"/>
                  </a:ext>
                </a:extLst>
              </p:cNvPr>
              <p:cNvSpPr txBox="1">
                <a:spLocks noRot="1" noChangeAspect="1" noMove="1" noResize="1" noEditPoints="1" noAdjustHandles="1" noChangeArrowheads="1" noChangeShapeType="1" noTextEdit="1"/>
              </p:cNvSpPr>
              <p:nvPr/>
            </p:nvSpPr>
            <p:spPr>
              <a:xfrm>
                <a:off x="4561013" y="4346143"/>
                <a:ext cx="3069972" cy="1841983"/>
              </a:xfrm>
              <a:prstGeom prst="rect">
                <a:avLst/>
              </a:prstGeom>
              <a:blipFill>
                <a:blip r:embed="rId5"/>
                <a:stretch>
                  <a:fillRect r="-992"/>
                </a:stretch>
              </a:blipFill>
            </p:spPr>
            <p:txBody>
              <a:bodyPr/>
              <a:lstStyle/>
              <a:p>
                <a:r>
                  <a:rPr lang="en-IL">
                    <a:noFill/>
                  </a:rPr>
                  <a:t> </a:t>
                </a:r>
              </a:p>
            </p:txBody>
          </p:sp>
        </mc:Fallback>
      </mc:AlternateContent>
      <p:cxnSp>
        <p:nvCxnSpPr>
          <p:cNvPr id="33" name="Connector: Elbow 32">
            <a:extLst>
              <a:ext uri="{FF2B5EF4-FFF2-40B4-BE49-F238E27FC236}">
                <a16:creationId xmlns:a16="http://schemas.microsoft.com/office/drawing/2014/main" id="{E6641A0E-AFF7-B9EC-5FF1-C54C9ABCFCC5}"/>
              </a:ext>
            </a:extLst>
          </p:cNvPr>
          <p:cNvCxnSpPr>
            <a:stCxn id="22" idx="3"/>
            <a:endCxn id="15" idx="1"/>
          </p:cNvCxnSpPr>
          <p:nvPr/>
        </p:nvCxnSpPr>
        <p:spPr>
          <a:xfrm flipV="1">
            <a:off x="7630985" y="1508429"/>
            <a:ext cx="882656" cy="3758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527FD0-5EAE-D395-A6CE-EB9D9DAC1447}"/>
              </a:ext>
            </a:extLst>
          </p:cNvPr>
          <p:cNvCxnSpPr>
            <a:cxnSpLocks/>
          </p:cNvCxnSpPr>
          <p:nvPr/>
        </p:nvCxnSpPr>
        <p:spPr>
          <a:xfrm flipV="1">
            <a:off x="3678358" y="1733465"/>
            <a:ext cx="8826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C41D83-84FE-88BD-98B9-EAAF49EFD7C5}"/>
              </a:ext>
            </a:extLst>
          </p:cNvPr>
          <p:cNvCxnSpPr/>
          <p:nvPr/>
        </p:nvCxnSpPr>
        <p:spPr>
          <a:xfrm>
            <a:off x="7630985" y="1733465"/>
            <a:ext cx="882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E8EFEA-8E65-45B7-135C-D219B14D7FF2}"/>
              </a:ext>
            </a:extLst>
          </p:cNvPr>
          <p:cNvCxnSpPr>
            <a:stCxn id="15" idx="2"/>
            <a:endCxn id="18" idx="0"/>
          </p:cNvCxnSpPr>
          <p:nvPr/>
        </p:nvCxnSpPr>
        <p:spPr>
          <a:xfrm>
            <a:off x="10048627" y="2429420"/>
            <a:ext cx="0" cy="575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479E51E-936A-E9D7-EF05-8741D944B08D}"/>
              </a:ext>
            </a:extLst>
          </p:cNvPr>
          <p:cNvCxnSpPr>
            <a:stCxn id="18" idx="1"/>
          </p:cNvCxnSpPr>
          <p:nvPr/>
        </p:nvCxnSpPr>
        <p:spPr>
          <a:xfrm flipH="1" flipV="1">
            <a:off x="7630985" y="3926103"/>
            <a:ext cx="8826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1F8FA5C-484D-E10E-38EF-E0CDFCD77599}"/>
              </a:ext>
            </a:extLst>
          </p:cNvPr>
          <p:cNvCxnSpPr>
            <a:endCxn id="20" idx="3"/>
          </p:cNvCxnSpPr>
          <p:nvPr/>
        </p:nvCxnSpPr>
        <p:spPr>
          <a:xfrm flipH="1">
            <a:off x="3678358" y="3926103"/>
            <a:ext cx="8826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6AD625C-AC00-8590-C7E7-8ADE02AF7D82}"/>
              </a:ext>
            </a:extLst>
          </p:cNvPr>
          <p:cNvCxnSpPr>
            <a:cxnSpLocks/>
          </p:cNvCxnSpPr>
          <p:nvPr/>
        </p:nvCxnSpPr>
        <p:spPr>
          <a:xfrm>
            <a:off x="1884218" y="4847095"/>
            <a:ext cx="2676794" cy="990287"/>
          </a:xfrm>
          <a:prstGeom prst="bentConnector3">
            <a:avLst>
              <a:gd name="adj1" fmla="val 100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CEE7DA0-D05F-BCBA-3D51-5C1CB85C6F3A}"/>
              </a:ext>
            </a:extLst>
          </p:cNvPr>
          <p:cNvSpPr>
            <a:spLocks noGrp="1"/>
          </p:cNvSpPr>
          <p:nvPr>
            <p:ph type="ftr" sz="quarter" idx="11"/>
          </p:nvPr>
        </p:nvSpPr>
        <p:spPr/>
        <p:txBody>
          <a:bodyPr/>
          <a:lstStyle/>
          <a:p>
            <a:r>
              <a:rPr lang="en-US"/>
              <a:t>Privacy-Preserving Aging Analytics</a:t>
            </a:r>
          </a:p>
        </p:txBody>
      </p:sp>
      <p:sp>
        <p:nvSpPr>
          <p:cNvPr id="3" name="Slide Number Placeholder 2">
            <a:extLst>
              <a:ext uri="{FF2B5EF4-FFF2-40B4-BE49-F238E27FC236}">
                <a16:creationId xmlns:a16="http://schemas.microsoft.com/office/drawing/2014/main" id="{269D5681-D356-F8A3-0F08-C618C5A3F411}"/>
              </a:ext>
            </a:extLst>
          </p:cNvPr>
          <p:cNvSpPr>
            <a:spLocks noGrp="1"/>
          </p:cNvSpPr>
          <p:nvPr>
            <p:ph type="sldNum" sz="quarter" idx="12"/>
          </p:nvPr>
        </p:nvSpPr>
        <p:spPr/>
        <p:txBody>
          <a:bodyPr/>
          <a:lstStyle/>
          <a:p>
            <a:fld id="{07CE569E-9B7C-4CB9-AB80-C0841F922CFF}" type="slidenum">
              <a:rPr lang="en-US" smtClean="0"/>
              <a:t>14</a:t>
            </a:fld>
            <a:endParaRPr lang="en-US"/>
          </a:p>
        </p:txBody>
      </p:sp>
    </p:spTree>
    <p:extLst>
      <p:ext uri="{BB962C8B-B14F-4D97-AF65-F5344CB8AC3E}">
        <p14:creationId xmlns:p14="http://schemas.microsoft.com/office/powerpoint/2010/main" val="335108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B813-7DC2-B2E7-0FC1-1BC4A57E8268}"/>
              </a:ext>
            </a:extLst>
          </p:cNvPr>
          <p:cNvSpPr>
            <a:spLocks noGrp="1"/>
          </p:cNvSpPr>
          <p:nvPr>
            <p:ph type="title"/>
          </p:nvPr>
        </p:nvSpPr>
        <p:spPr/>
        <p:txBody>
          <a:bodyPr/>
          <a:lstStyle/>
          <a:p>
            <a:r>
              <a:rPr lang="en-US" dirty="0"/>
              <a:t>Linear Regression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49CFFD-960B-53C1-5778-E1B00733611B}"/>
                  </a:ext>
                </a:extLst>
              </p:cNvPr>
              <p:cNvSpPr>
                <a:spLocks noGrp="1"/>
              </p:cNvSpPr>
              <p:nvPr>
                <p:ph idx="1"/>
              </p:nvPr>
            </p:nvSpPr>
            <p:spPr/>
            <p:txBody>
              <a:bodyPr/>
              <a:lstStyle/>
              <a:p>
                <a:pPr marL="342900" lvl="0" indent="-342900" rtl="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Linear regression learning algorithm- a procedure that on inputs </a:t>
                </a:r>
                <a14:m>
                  <m:oMath xmlns:m="http://schemas.openxmlformats.org/officeDocument/2006/math">
                    <m:d>
                      <m:dPr>
                        <m:begChr m:val="{"/>
                        <m:endChr m:val="}"/>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 …,</m:t>
                        </m:r>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e>
                        </m:d>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(where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 </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outputs a vector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ℝ</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such that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𝑇</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for all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linear regression, the model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computed by minimizing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𝑏</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where A is a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𝑑</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matrix which contains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𝑥</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and b is an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-sized vector containing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𝑛</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rtl="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our case, the CEM-UPM linear regression algorithm,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𝑋</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 </a:t>
                </a:r>
                <a14:m>
                  <m:oMath xmlns:m="http://schemas.openxmlformats.org/officeDocument/2006/math">
                    <m:sSup>
                      <m:sSup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p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𝑤</m:t>
                        </m:r>
                      </m:e>
                      <m:sup>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up>
                    </m:sSup>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𝛽</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𝑦</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acc>
                      <m:accPr>
                        <m:chr m:val="̂"/>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acc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𝑆</m:t>
                        </m:r>
                      </m:e>
                    </m:acc>
                  </m:oMath>
                </a14:m>
                <a:endParaRPr lang="en-US" sz="1800" dirty="0">
                  <a:effectLst/>
                  <a:latin typeface="Open Sans" panose="020B0606030504020204" pitchFamily="34" charset="0"/>
                  <a:ea typeface="Times New Roman" panose="02020603050405020304" pitchFamily="18" charset="0"/>
                  <a:cs typeface="Open Sans" panose="020B0606030504020204" pitchFamily="34" charset="0"/>
                </a:endParaRPr>
              </a:p>
              <a:p>
                <a:pPr marL="342900" lvl="0" indent="-342900" rtl="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rPr>
                  <a:t>In contrast with other linear regression algorithms, the values of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𝐴</m:t>
                    </m:r>
                  </m:oMath>
                </a14:m>
                <a:r>
                  <a:rPr lang="en-US" sz="1800" dirty="0">
                    <a:effectLst/>
                    <a:latin typeface="Open Sans" panose="020B0606030504020204" pitchFamily="34" charset="0"/>
                    <a:ea typeface="Times New Roman" panose="02020603050405020304" pitchFamily="18" charset="0"/>
                  </a:rPr>
                  <a:t> and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𝑏</m:t>
                    </m:r>
                  </m:oMath>
                </a14:m>
                <a:r>
                  <a:rPr lang="en-US" sz="1800" dirty="0">
                    <a:effectLst/>
                    <a:latin typeface="Open Sans" panose="020B0606030504020204" pitchFamily="34" charset="0"/>
                    <a:ea typeface="Times New Roman" panose="02020603050405020304" pitchFamily="18" charset="0"/>
                  </a:rPr>
                  <a:t> also change with each iteration while computing the model</a:t>
                </a:r>
                <a:endParaRPr lang="en-IL" dirty="0"/>
              </a:p>
            </p:txBody>
          </p:sp>
        </mc:Choice>
        <mc:Fallback xmlns="">
          <p:sp>
            <p:nvSpPr>
              <p:cNvPr id="3" name="Content Placeholder 2">
                <a:extLst>
                  <a:ext uri="{FF2B5EF4-FFF2-40B4-BE49-F238E27FC236}">
                    <a16:creationId xmlns:a16="http://schemas.microsoft.com/office/drawing/2014/main" id="{B249CFFD-960B-53C1-5778-E1B00733611B}"/>
                  </a:ext>
                </a:extLst>
              </p:cNvPr>
              <p:cNvSpPr>
                <a:spLocks noGrp="1" noRot="1" noChangeAspect="1" noMove="1" noResize="1" noEditPoints="1" noAdjustHandles="1" noChangeArrowheads="1" noChangeShapeType="1" noTextEdit="1"/>
              </p:cNvSpPr>
              <p:nvPr>
                <p:ph idx="1"/>
              </p:nvPr>
            </p:nvSpPr>
            <p:spPr>
              <a:blipFill>
                <a:blip r:embed="rId2"/>
                <a:stretch>
                  <a:fillRect l="-522" t="-840"/>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97BB0F2-4921-50F3-9C76-DABFC2BE260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5168A83-311F-C2EF-935B-660C2C240767}"/>
              </a:ext>
            </a:extLst>
          </p:cNvPr>
          <p:cNvSpPr>
            <a:spLocks noGrp="1"/>
          </p:cNvSpPr>
          <p:nvPr>
            <p:ph type="sldNum" sz="quarter" idx="12"/>
          </p:nvPr>
        </p:nvSpPr>
        <p:spPr/>
        <p:txBody>
          <a:bodyPr/>
          <a:lstStyle/>
          <a:p>
            <a:fld id="{07CE569E-9B7C-4CB9-AB80-C0841F922CFF}" type="slidenum">
              <a:rPr lang="en-US" smtClean="0"/>
              <a:t>15</a:t>
            </a:fld>
            <a:endParaRPr lang="en-US"/>
          </a:p>
        </p:txBody>
      </p:sp>
    </p:spTree>
    <p:extLst>
      <p:ext uri="{BB962C8B-B14F-4D97-AF65-F5344CB8AC3E}">
        <p14:creationId xmlns:p14="http://schemas.microsoft.com/office/powerpoint/2010/main" val="379592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B813-7DC2-B2E7-0FC1-1BC4A57E8268}"/>
              </a:ext>
            </a:extLst>
          </p:cNvPr>
          <p:cNvSpPr>
            <a:spLocks noGrp="1"/>
          </p:cNvSpPr>
          <p:nvPr>
            <p:ph type="title"/>
          </p:nvPr>
        </p:nvSpPr>
        <p:spPr/>
        <p:txBody>
          <a:bodyPr/>
          <a:lstStyle/>
          <a:p>
            <a:r>
              <a:rPr lang="en-US" dirty="0"/>
              <a:t>Linear Regression (CEM-UPM)</a:t>
            </a:r>
            <a:endParaRPr lang="en-IL" dirty="0"/>
          </a:p>
        </p:txBody>
      </p:sp>
      <p:pic>
        <p:nvPicPr>
          <p:cNvPr id="5" name="Content Placeholder 4">
            <a:extLst>
              <a:ext uri="{FF2B5EF4-FFF2-40B4-BE49-F238E27FC236}">
                <a16:creationId xmlns:a16="http://schemas.microsoft.com/office/drawing/2014/main" id="{695E5814-3E3A-BAB2-E7FF-CBBD6642C6FD}"/>
              </a:ext>
            </a:extLst>
          </p:cNvPr>
          <p:cNvPicPr>
            <a:picLocks noGrp="1" noChangeAspect="1"/>
          </p:cNvPicPr>
          <p:nvPr>
            <p:ph idx="1"/>
          </p:nvPr>
        </p:nvPicPr>
        <p:blipFill>
          <a:blip r:embed="rId2"/>
          <a:stretch>
            <a:fillRect/>
          </a:stretch>
        </p:blipFill>
        <p:spPr>
          <a:xfrm>
            <a:off x="3063150" y="1825625"/>
            <a:ext cx="6065699" cy="4351338"/>
          </a:xfrm>
        </p:spPr>
      </p:pic>
      <p:sp>
        <p:nvSpPr>
          <p:cNvPr id="3" name="Footer Placeholder 2">
            <a:extLst>
              <a:ext uri="{FF2B5EF4-FFF2-40B4-BE49-F238E27FC236}">
                <a16:creationId xmlns:a16="http://schemas.microsoft.com/office/drawing/2014/main" id="{44050938-BE20-19DD-AA12-4E78695D54A6}"/>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B016F338-CF4B-975C-92D5-834A5B7DADC3}"/>
              </a:ext>
            </a:extLst>
          </p:cNvPr>
          <p:cNvSpPr>
            <a:spLocks noGrp="1"/>
          </p:cNvSpPr>
          <p:nvPr>
            <p:ph type="sldNum" sz="quarter" idx="12"/>
          </p:nvPr>
        </p:nvSpPr>
        <p:spPr/>
        <p:txBody>
          <a:bodyPr/>
          <a:lstStyle/>
          <a:p>
            <a:fld id="{07CE569E-9B7C-4CB9-AB80-C0841F922CFF}" type="slidenum">
              <a:rPr lang="en-US" smtClean="0"/>
              <a:t>16</a:t>
            </a:fld>
            <a:endParaRPr lang="en-US"/>
          </a:p>
        </p:txBody>
      </p:sp>
    </p:spTree>
    <p:extLst>
      <p:ext uri="{BB962C8B-B14F-4D97-AF65-F5344CB8AC3E}">
        <p14:creationId xmlns:p14="http://schemas.microsoft.com/office/powerpoint/2010/main" val="380682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3922-3657-CBBD-D5FF-0349F64EBD30}"/>
              </a:ext>
            </a:extLst>
          </p:cNvPr>
          <p:cNvSpPr>
            <a:spLocks noGrp="1"/>
          </p:cNvSpPr>
          <p:nvPr>
            <p:ph type="title"/>
          </p:nvPr>
        </p:nvSpPr>
        <p:spPr/>
        <p:txBody>
          <a:bodyPr/>
          <a:lstStyle/>
          <a:p>
            <a:r>
              <a:rPr lang="en-US" dirty="0"/>
              <a:t>Algorithm Complexity Reduction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CF562-64B4-EB5D-DE7D-8C5C6804DA34}"/>
                  </a:ext>
                </a:extLst>
              </p:cNvPr>
              <p:cNvSpPr>
                <a:spLocks noGrp="1"/>
              </p:cNvSpPr>
              <p:nvPr>
                <p:ph idx="1"/>
              </p:nvPr>
            </p:nvSpPr>
            <p:spPr/>
            <p:txBody>
              <a:bodyPr>
                <a:normAutofit/>
              </a:bodyPr>
              <a:lstStyle/>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A standard (algebraic) implementation of the equation is heavy as it requires the multiplication of the huge </a:t>
                </a:r>
                <a14:m>
                  <m:oMath xmlns:m="http://schemas.openxmlformats.org/officeDocument/2006/math">
                    <m:r>
                      <a:rPr lang="en-US" sz="2000" i="1" dirty="0" smtClean="0">
                        <a:latin typeface="Cambria Math" panose="02040503050406030204" pitchFamily="18" charset="0"/>
                        <a:ea typeface="Open Sans" panose="020B0606030504020204" pitchFamily="34" charset="0"/>
                        <a:cs typeface="Open Sans" panose="020B0606030504020204" pitchFamily="34" charset="0"/>
                      </a:rPr>
                      <m:t>2</m:t>
                    </m:r>
                    <m:r>
                      <a:rPr lang="en-US" sz="2000" i="1" dirty="0" smtClean="0">
                        <a:latin typeface="Cambria Math" panose="02040503050406030204" pitchFamily="18" charset="0"/>
                        <a:ea typeface="Open Sans" panose="020B0606030504020204" pitchFamily="34" charset="0"/>
                        <a:cs typeface="Open Sans" panose="020B0606030504020204" pitchFamily="34" charset="0"/>
                      </a:rPr>
                      <m:t>𝑛</m:t>
                    </m:r>
                    <m:r>
                      <a:rPr lang="en-US" sz="2000" i="1" dirty="0" smtClean="0">
                        <a:latin typeface="Cambria Math" panose="02040503050406030204" pitchFamily="18" charset="0"/>
                        <a:ea typeface="Open Sans" panose="020B0606030504020204" pitchFamily="34" charset="0"/>
                        <a:cs typeface="Open Sans" panose="020B0606030504020204" pitchFamily="34" charset="0"/>
                      </a:rPr>
                      <m:t> × </m:t>
                    </m:r>
                    <m:r>
                      <a:rPr lang="en-US" sz="2000" i="1" dirty="0" smtClean="0">
                        <a:latin typeface="Cambria Math" panose="02040503050406030204" pitchFamily="18" charset="0"/>
                        <a:ea typeface="Open Sans" panose="020B0606030504020204" pitchFamily="34" charset="0"/>
                        <a:cs typeface="Open Sans" panose="020B0606030504020204" pitchFamily="34" charset="0"/>
                      </a:rPr>
                      <m:t>𝑛𝑚</m:t>
                    </m:r>
                    <m:r>
                      <a:rPr lang="en-US" sz="2000" i="1" dirty="0" smtClean="0">
                        <a:latin typeface="Cambria Math" panose="02040503050406030204" pitchFamily="18" charset="0"/>
                        <a:ea typeface="Open Sans" panose="020B0606030504020204" pitchFamily="34" charset="0"/>
                        <a:cs typeface="Open Sans" panose="020B0606030504020204" pitchFamily="34" charset="0"/>
                      </a:rPr>
                      <m:t> </m:t>
                    </m:r>
                  </m:oMath>
                </a14:m>
                <a:r>
                  <a:rPr lang="en-US" sz="2000" dirty="0">
                    <a:latin typeface="Open Sans" panose="020B0606030504020204" pitchFamily="34" charset="0"/>
                    <a:ea typeface="Open Sans" panose="020B0606030504020204" pitchFamily="34" charset="0"/>
                    <a:cs typeface="Open Sans" panose="020B0606030504020204" pitchFamily="34" charset="0"/>
                  </a:rPr>
                  <a:t>matrix </a:t>
                </a:r>
                <a14:m>
                  <m:oMath xmlns:m="http://schemas.openxmlformats.org/officeDocument/2006/math">
                    <m:r>
                      <a:rPr lang="en-US" sz="2000" i="1" dirty="0" smtClean="0">
                        <a:latin typeface="Cambria Math" panose="02040503050406030204" pitchFamily="18" charset="0"/>
                        <a:ea typeface="Open Sans" panose="020B0606030504020204" pitchFamily="34" charset="0"/>
                        <a:cs typeface="Open Sans" panose="020B0606030504020204" pitchFamily="34" charset="0"/>
                      </a:rPr>
                      <m:t>𝑋</m:t>
                    </m:r>
                  </m:oMath>
                </a14:m>
                <a:r>
                  <a:rPr lang="en-US" sz="2000" dirty="0">
                    <a:latin typeface="Open Sans" panose="020B0606030504020204" pitchFamily="34" charset="0"/>
                    <a:ea typeface="Open Sans" panose="020B0606030504020204" pitchFamily="34" charset="0"/>
                    <a:cs typeface="Open Sans" panose="020B0606030504020204" pitchFamily="34" charset="0"/>
                  </a:rPr>
                  <a:t> followed by inverting the product matrix, and then another multiplication</a:t>
                </a:r>
              </a:p>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However, as stated in S. Snir’s ‘Epigenetic pacemaker: closed form algebraic solutions’, there is an existing closed form solution to the equation that eliminates the heavy linear algebra and can reduce its time complexity to </a:t>
                </a:r>
                <a14:m>
                  <m:oMath xmlns:m="http://schemas.openxmlformats.org/officeDocument/2006/math">
                    <m:r>
                      <a:rPr lang="en-US" sz="2000" b="0" i="1" smtClean="0">
                        <a:latin typeface="Cambria Math" panose="02040503050406030204" pitchFamily="18" charset="0"/>
                        <a:ea typeface="Open Sans" panose="020B0606030504020204" pitchFamily="34" charset="0"/>
                        <a:cs typeface="Open Sans" panose="020B0606030504020204" pitchFamily="34" charset="0"/>
                      </a:rPr>
                      <m:t>𝑂</m:t>
                    </m:r>
                    <m:r>
                      <a:rPr lang="en-US" sz="2000" b="0" i="1" smtClean="0">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𝑛𝑚</m:t>
                    </m:r>
                    <m:r>
                      <a:rPr lang="en-US" sz="2000" b="0" i="1" smtClean="0">
                        <a:latin typeface="Cambria Math" panose="02040503050406030204" pitchFamily="18" charset="0"/>
                        <a:ea typeface="Open Sans" panose="020B0606030504020204" pitchFamily="34" charset="0"/>
                        <a:cs typeface="Open Sans" panose="020B0606030504020204" pitchFamily="34" charset="0"/>
                      </a:rPr>
                      <m:t>)</m:t>
                    </m:r>
                  </m:oMath>
                </a14:m>
                <a:endParaRPr lang="en-IL" sz="2000" dirty="0">
                  <a:latin typeface="Open Sans" panose="020B0606030504020204" pitchFamily="34" charset="0"/>
                  <a:ea typeface="Open Sans" panose="020B0606030504020204" pitchFamily="34" charset="0"/>
                  <a:cs typeface="Open Sans" panose="020B0606030504020204" pitchFamily="34" charset="0"/>
                </a:endParaRPr>
              </a:p>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Unfortunately, despite this available solution, it is not implemented in our privacy-preserving protocol due to the limitations of the encryption scheme. This results in increased runtime and space complexity but does not impact the model's correctness.</a:t>
                </a:r>
              </a:p>
              <a:p>
                <a:pPr lvl="1">
                  <a:buFont typeface="Arial" panose="020B0604020202020204" pitchFamily="34" charset="0"/>
                  <a:buChar char="•"/>
                </a:pPr>
                <a:endParaRPr lang="en-IL"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C32CF562-64B4-EB5D-DE7D-8C5C6804DA34}"/>
                  </a:ext>
                </a:extLst>
              </p:cNvPr>
              <p:cNvSpPr>
                <a:spLocks noGrp="1" noRot="1" noChangeAspect="1" noMove="1" noResize="1" noEditPoints="1" noAdjustHandles="1" noChangeArrowheads="1" noChangeShapeType="1" noTextEdit="1"/>
              </p:cNvSpPr>
              <p:nvPr>
                <p:ph idx="1"/>
              </p:nvPr>
            </p:nvSpPr>
            <p:spPr>
              <a:blipFill>
                <a:blip r:embed="rId2"/>
                <a:stretch>
                  <a:fillRect t="-1667" r="-2000"/>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DADE727B-F1A9-C02A-C2F7-4DA9A1096019}"/>
              </a:ext>
            </a:extLst>
          </p:cNvPr>
          <p:cNvSpPr>
            <a:spLocks noGrp="1"/>
          </p:cNvSpPr>
          <p:nvPr>
            <p:ph type="ftr" sz="quarter" idx="11"/>
          </p:nvPr>
        </p:nvSpPr>
        <p:spPr/>
        <p:txBody>
          <a:bodyPr/>
          <a:lstStyle/>
          <a:p>
            <a:r>
              <a:rPr lang="en-US" dirty="0"/>
              <a:t>Privacy-Preserving Aging Analytics</a:t>
            </a:r>
          </a:p>
        </p:txBody>
      </p:sp>
      <p:sp>
        <p:nvSpPr>
          <p:cNvPr id="5" name="Slide Number Placeholder 4">
            <a:extLst>
              <a:ext uri="{FF2B5EF4-FFF2-40B4-BE49-F238E27FC236}">
                <a16:creationId xmlns:a16="http://schemas.microsoft.com/office/drawing/2014/main" id="{86260F51-9C2F-3307-5F96-9A2F6D57CBB1}"/>
              </a:ext>
            </a:extLst>
          </p:cNvPr>
          <p:cNvSpPr>
            <a:spLocks noGrp="1"/>
          </p:cNvSpPr>
          <p:nvPr>
            <p:ph type="sldNum" sz="quarter" idx="12"/>
          </p:nvPr>
        </p:nvSpPr>
        <p:spPr/>
        <p:txBody>
          <a:bodyPr/>
          <a:lstStyle/>
          <a:p>
            <a:fld id="{07CE569E-9B7C-4CB9-AB80-C0841F922CFF}" type="slidenum">
              <a:rPr lang="en-US" smtClean="0"/>
              <a:t>17</a:t>
            </a:fld>
            <a:endParaRPr lang="en-US"/>
          </a:p>
        </p:txBody>
      </p:sp>
    </p:spTree>
    <p:extLst>
      <p:ext uri="{BB962C8B-B14F-4D97-AF65-F5344CB8AC3E}">
        <p14:creationId xmlns:p14="http://schemas.microsoft.com/office/powerpoint/2010/main" val="239551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3888-FBE5-CB3C-8DD1-D1F7A94FBE43}"/>
              </a:ext>
            </a:extLst>
          </p:cNvPr>
          <p:cNvSpPr>
            <a:spLocks noGrp="1"/>
          </p:cNvSpPr>
          <p:nvPr>
            <p:ph type="title"/>
          </p:nvPr>
        </p:nvSpPr>
        <p:spPr/>
        <p:txBody>
          <a:bodyPr/>
          <a:lstStyle/>
          <a:p>
            <a:r>
              <a:rPr lang="en-US" dirty="0"/>
              <a:t>Linearly-Homomorphic Encryption (LHE)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8C3154-69B9-46BB-F8F4-6213BD2906E6}"/>
                  </a:ext>
                </a:extLst>
              </p:cNvPr>
              <p:cNvSpPr>
                <a:spLocks noGrp="1"/>
              </p:cNvSpPr>
              <p:nvPr>
                <p:ph idx="1"/>
              </p:nvPr>
            </p:nvSpPr>
            <p:spPr/>
            <p:txBody>
              <a:bodyPr>
                <a:normAutofit/>
              </a:bodyPr>
              <a:lstStyle/>
              <a:p>
                <a:pPr marL="342900" lvl="0" indent="-342900" rtl="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 linearly homomorphic encryption (LHE) scheme for messages in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ℳ</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defined the following three algorithms: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Key-generation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𝐺𝑒𝑛</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takes an input of the security parameter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and outputs a matching pair of secret and public keys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Encryption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a randomized algorithm that uses the public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to transform a message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from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ℳ</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into ciphertext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b="1" dirty="0">
                    <a:effectLst/>
                    <a:latin typeface="Open Sans" panose="020B0606030504020204" pitchFamily="34" charset="0"/>
                    <a:ea typeface="Times New Roman" panose="02020603050405020304" pitchFamily="18" charset="0"/>
                    <a:cs typeface="Arial" panose="020B0604020202020204" pitchFamily="34" charset="0"/>
                  </a:rPr>
                  <a:t>Decryption algorithm</a:t>
                </a:r>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is a deterministic algorithm which uses the secret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to recover the original plaintext from the ciphertext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Security property- it is infeasible for any computationally bounded algorithm to gain extra information about a plaintext when given only its ciphertext and the public key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08C3154-69B9-46BB-F8F4-6213BD2906E6}"/>
                  </a:ext>
                </a:extLst>
              </p:cNvPr>
              <p:cNvSpPr>
                <a:spLocks noGrp="1" noRot="1" noChangeAspect="1" noMove="1" noResize="1" noEditPoints="1" noAdjustHandles="1" noChangeArrowheads="1" noChangeShapeType="1" noTextEdit="1"/>
              </p:cNvSpPr>
              <p:nvPr>
                <p:ph idx="1"/>
              </p:nvPr>
            </p:nvSpPr>
            <p:spPr>
              <a:blipFill>
                <a:blip r:embed="rId2"/>
                <a:stretch>
                  <a:fillRect l="-1576" t="-1061" r="-1758"/>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CD466C20-286D-C643-CF8D-A723A98FB349}"/>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93074BB7-2A95-69B5-0CF0-7FDE8A55029A}"/>
              </a:ext>
            </a:extLst>
          </p:cNvPr>
          <p:cNvSpPr>
            <a:spLocks noGrp="1"/>
          </p:cNvSpPr>
          <p:nvPr>
            <p:ph type="sldNum" sz="quarter" idx="12"/>
          </p:nvPr>
        </p:nvSpPr>
        <p:spPr/>
        <p:txBody>
          <a:bodyPr/>
          <a:lstStyle/>
          <a:p>
            <a:fld id="{07CE569E-9B7C-4CB9-AB80-C0841F922CFF}" type="slidenum">
              <a:rPr lang="en-US" smtClean="0"/>
              <a:t>18</a:t>
            </a:fld>
            <a:endParaRPr lang="en-US"/>
          </a:p>
        </p:txBody>
      </p:sp>
    </p:spTree>
    <p:extLst>
      <p:ext uri="{BB962C8B-B14F-4D97-AF65-F5344CB8AC3E}">
        <p14:creationId xmlns:p14="http://schemas.microsoft.com/office/powerpoint/2010/main" val="661655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F6EC-CD27-8442-70E9-907069440EA0}"/>
              </a:ext>
            </a:extLst>
          </p:cNvPr>
          <p:cNvSpPr>
            <a:spLocks noGrp="1"/>
          </p:cNvSpPr>
          <p:nvPr>
            <p:ph type="title"/>
          </p:nvPr>
        </p:nvSpPr>
        <p:spPr/>
        <p:txBody>
          <a:bodyPr/>
          <a:lstStyle/>
          <a:p>
            <a:r>
              <a:rPr lang="en-US" dirty="0"/>
              <a:t>Linearly-Homomorphic Encryption (LHE)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9A4E9-1FBD-C5BC-89CA-70003DA76F90}"/>
                  </a:ext>
                </a:extLst>
              </p:cNvPr>
              <p:cNvSpPr>
                <a:spLocks noGrp="1"/>
              </p:cNvSpPr>
              <p:nvPr>
                <p:ph idx="1"/>
              </p:nvPr>
            </p:nvSpPr>
            <p:spPr/>
            <p:txBody>
              <a:bodyPr>
                <a:normAutofit fontScale="92500" lnSpcReduction="10000"/>
              </a:bodyPr>
              <a:lstStyle/>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Homomorphic property- an operation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exists such that for any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ciphertexts </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br>
                  <a:rPr lang="en-US" sz="1800" dirty="0">
                    <a:effectLst/>
                    <a:latin typeface="Open Sans" panose="020B0606030504020204" pitchFamily="34" charset="0"/>
                    <a:ea typeface="Times New Roman" panose="02020603050405020304" pitchFamily="18" charset="0"/>
                    <a:cs typeface="Arial" panose="020B0604020202020204" pitchFamily="34" charset="0"/>
                  </a:rPr>
                </a:br>
                <a:r>
                  <a:rPr lang="en-US" sz="1800" dirty="0">
                    <a:effectLst/>
                    <a:latin typeface="Open Sans" panose="020B0606030504020204" pitchFamily="34" charset="0"/>
                    <a:ea typeface="Times New Roman" panose="02020603050405020304" pitchFamily="18" charset="0"/>
                    <a:cs typeface="Arial" panose="020B0604020202020204" pitchFamily="34" charset="0"/>
                  </a:rPr>
                  <a:t>(­</a:t>
                </a:r>
                <a14:m>
                  <m:oMath xmlns:m="http://schemas.openxmlformats.org/officeDocument/2006/math">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𝑖</m:t>
                            </m:r>
                          </m:sub>
                        </m:sSub>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 it holds that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e>
                        </m:nary>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e>
                        </m:nary>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sub>
                    </m:sSub>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This implies that for any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𝐸𝑛</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𝑝𝑘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e>
                    </m:d>
                  </m:oMath>
                </a14:m>
                <a:r>
                  <a:rPr lang="en-US" sz="1800" dirty="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Open Sans" panose="020B0606030504020204" pitchFamily="34" charset="0"/>
                      </a:rPr>
                      <m:t>𝐷𝑒</m:t>
                    </m:r>
                    <m:sSub>
                      <m:sSub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sub>
                        <m:r>
                          <a:rPr lang="en-US" sz="1800" i="1">
                            <a:effectLst/>
                            <a:latin typeface="Cambria Math" panose="02040503050406030204" pitchFamily="18" charset="0"/>
                            <a:ea typeface="Times New Roman" panose="02020603050405020304" pitchFamily="18" charset="0"/>
                            <a:cs typeface="Open Sans" panose="020B0606030504020204" pitchFamily="34" charset="0"/>
                          </a:rPr>
                          <m:t>𝑠𝑘</m:t>
                        </m:r>
                      </m:sub>
                    </m:sSub>
                    <m:d>
                      <m:dPr>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dPr>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e>
                        </m:nary>
                        <m:nary>
                          <m:naryPr>
                            <m:chr m:val="⨀"/>
                            <m:subHide m:val="on"/>
                            <m:supHide m:val="on"/>
                            <m:ctrlPr>
                              <a:rPr lang="en-IL" sz="1800" i="1">
                                <a:effectLst/>
                                <a:latin typeface="Cambria Math" panose="02040503050406030204" pitchFamily="18" charset="0"/>
                                <a:ea typeface="Times New Roman" panose="02020603050405020304" pitchFamily="18" charset="0"/>
                                <a:cs typeface="Open Sans" panose="020B0606030504020204" pitchFamily="34" charset="0"/>
                              </a:rPr>
                            </m:ctrlPr>
                          </m:naryPr>
                          <m:sub/>
                          <m:sup/>
                          <m:e>
                            <m:r>
                              <a:rPr lang="en-US" sz="1800" i="1">
                                <a:effectLst/>
                                <a:latin typeface="Cambria Math" panose="02040503050406030204" pitchFamily="18" charset="0"/>
                                <a:ea typeface="Times New Roman" panose="02020603050405020304" pitchFamily="18" charset="0"/>
                                <a:cs typeface="Open Sans" panose="020B0606030504020204" pitchFamily="34" charset="0"/>
                              </a:rPr>
                              <m:t>𝑐</m:t>
                            </m:r>
                          </m:e>
                        </m:nary>
                      </m:e>
                    </m:d>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𝑎</m:t>
                    </m:r>
                    <m:r>
                      <a:rPr lang="en-US" sz="1800" i="1">
                        <a:effectLst/>
                        <a:latin typeface="Cambria Math" panose="02040503050406030204" pitchFamily="18" charset="0"/>
                        <a:ea typeface="Times New Roman" panose="02020603050405020304" pitchFamily="18" charset="0"/>
                        <a:cs typeface="Open Sans" panose="020B0606030504020204" pitchFamily="34" charset="0"/>
                      </a:rPr>
                      <m:t>∙</m:t>
                    </m:r>
                    <m:r>
                      <a:rPr lang="en-US" sz="1800" i="1">
                        <a:effectLst/>
                        <a:latin typeface="Cambria Math" panose="02040503050406030204" pitchFamily="18" charset="0"/>
                        <a:ea typeface="Times New Roman" panose="02020603050405020304" pitchFamily="18" charset="0"/>
                        <a:cs typeface="Open Sans" panose="020B0606030504020204" pitchFamily="34" charset="0"/>
                      </a:rPr>
                      <m:t>𝑚</m:t>
                    </m:r>
                  </m:oMath>
                </a14:m>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LHE scheme supports multiplication of ciphertexts and plaintexts however </a:t>
                </a:r>
                <a:r>
                  <a:rPr lang="en-US" sz="1800" b="1" dirty="0">
                    <a:effectLst/>
                    <a:latin typeface="Open Sans" panose="020B0606030504020204" pitchFamily="34" charset="0"/>
                    <a:ea typeface="Times New Roman" panose="02020603050405020304" pitchFamily="18" charset="0"/>
                    <a:cs typeface="Arial" panose="020B0604020202020204" pitchFamily="34" charset="0"/>
                  </a:rPr>
                  <a:t>NOT</a:t>
                </a:r>
                <a:r>
                  <a:rPr lang="en-US" sz="1800" dirty="0">
                    <a:effectLst/>
                    <a:latin typeface="Open Sans" panose="020B0606030504020204" pitchFamily="34" charset="0"/>
                    <a:ea typeface="Times New Roman" panose="02020603050405020304" pitchFamily="18" charset="0"/>
                    <a:cs typeface="Arial" panose="020B0604020202020204" pitchFamily="34" charset="0"/>
                  </a:rPr>
                  <a:t> two or more ciphertexts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In some cases, being able to perform only linear operations on encrypted data is not sufficient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An LHE scheme cannot directly handle such an operation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A general solution to the problem of computing on encrypted data can be obtained via the use of fully homomorphic encryption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Open Sans" panose="020B0606030504020204" pitchFamily="34" charset="0"/>
                    <a:ea typeface="Times New Roman" panose="02020603050405020304" pitchFamily="18" charset="0"/>
                    <a:cs typeface="Arial" panose="020B0604020202020204" pitchFamily="34" charset="0"/>
                  </a:rPr>
                  <a:t>However, systems constructed using fully homomorphic encryptions are still inefficient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BDF9A4E9-1FBD-C5BC-89CA-70003DA76F90}"/>
                  </a:ext>
                </a:extLst>
              </p:cNvPr>
              <p:cNvSpPr>
                <a:spLocks noGrp="1" noRot="1" noChangeAspect="1" noMove="1" noResize="1" noEditPoints="1" noAdjustHandles="1" noChangeArrowheads="1" noChangeShapeType="1" noTextEdit="1"/>
              </p:cNvSpPr>
              <p:nvPr>
                <p:ph idx="1"/>
              </p:nvPr>
            </p:nvSpPr>
            <p:spPr>
              <a:blipFill>
                <a:blip r:embed="rId2"/>
                <a:stretch>
                  <a:fillRect l="-1333" t="-106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BBAF7292-EB16-A467-7E79-1131D57F28B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E15F92E2-17DC-53F3-E6D8-D592C1B626B7}"/>
              </a:ext>
            </a:extLst>
          </p:cNvPr>
          <p:cNvSpPr>
            <a:spLocks noGrp="1"/>
          </p:cNvSpPr>
          <p:nvPr>
            <p:ph type="sldNum" sz="quarter" idx="12"/>
          </p:nvPr>
        </p:nvSpPr>
        <p:spPr/>
        <p:txBody>
          <a:bodyPr/>
          <a:lstStyle/>
          <a:p>
            <a:fld id="{07CE569E-9B7C-4CB9-AB80-C0841F922CFF}" type="slidenum">
              <a:rPr lang="en-US" smtClean="0"/>
              <a:t>19</a:t>
            </a:fld>
            <a:endParaRPr lang="en-US"/>
          </a:p>
        </p:txBody>
      </p:sp>
    </p:spTree>
    <p:extLst>
      <p:ext uri="{BB962C8B-B14F-4D97-AF65-F5344CB8AC3E}">
        <p14:creationId xmlns:p14="http://schemas.microsoft.com/office/powerpoint/2010/main" val="30503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03CC2-39DA-B38D-DA97-EAD68A4BA7FA}"/>
              </a:ext>
            </a:extLst>
          </p:cNvPr>
          <p:cNvSpPr>
            <a:spLocks noGrp="1"/>
          </p:cNvSpPr>
          <p:nvPr>
            <p:ph type="title"/>
          </p:nvPr>
        </p:nvSpPr>
        <p:spPr>
          <a:xfrm>
            <a:off x="5181601" y="634946"/>
            <a:ext cx="6368142" cy="1450757"/>
          </a:xfrm>
        </p:spPr>
        <p:txBody>
          <a:bodyPr>
            <a:normAutofit/>
          </a:bodyPr>
          <a:lstStyle/>
          <a:p>
            <a:r>
              <a:rPr lang="en-US"/>
              <a:t>Chapters</a:t>
            </a:r>
            <a:endParaRPr lang="en-IL" dirty="0"/>
          </a:p>
        </p:txBody>
      </p:sp>
      <p:pic>
        <p:nvPicPr>
          <p:cNvPr id="7" name="Picture 4" descr="An abstract design with lines and financial symbols">
            <a:extLst>
              <a:ext uri="{FF2B5EF4-FFF2-40B4-BE49-F238E27FC236}">
                <a16:creationId xmlns:a16="http://schemas.microsoft.com/office/drawing/2014/main" id="{6201D481-5A4F-884A-64DD-9353F19A46F0}"/>
              </a:ext>
            </a:extLst>
          </p:cNvPr>
          <p:cNvPicPr>
            <a:picLocks noChangeAspect="1"/>
          </p:cNvPicPr>
          <p:nvPr/>
        </p:nvPicPr>
        <p:blipFill rotWithShape="1">
          <a:blip r:embed="rId2"/>
          <a:srcRect l="27028" r="27921" b="2"/>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42B0996D-57B3-B7CF-0DBF-A619F31FDA39}"/>
              </a:ext>
            </a:extLst>
          </p:cNvPr>
          <p:cNvSpPr>
            <a:spLocks noGrp="1"/>
          </p:cNvSpPr>
          <p:nvPr>
            <p:ph idx="1"/>
          </p:nvPr>
        </p:nvSpPr>
        <p:spPr>
          <a:xfrm>
            <a:off x="5181601" y="2198914"/>
            <a:ext cx="6368142" cy="3670180"/>
          </a:xfrm>
        </p:spPr>
        <p:txBody>
          <a:bodyPr>
            <a:normAutofit lnSpcReduction="10000"/>
          </a:bodyPr>
          <a:lstStyle/>
          <a:p>
            <a:pPr marL="578358" lvl="1" indent="-285750"/>
            <a:r>
              <a:rPr lang="en-US" sz="2800" dirty="0"/>
              <a:t>Introduction</a:t>
            </a:r>
          </a:p>
          <a:p>
            <a:pPr marL="578358" lvl="1" indent="-285750"/>
            <a:r>
              <a:rPr lang="en-US" sz="2800" dirty="0"/>
              <a:t>Epigenetic Pacemaker</a:t>
            </a:r>
          </a:p>
          <a:p>
            <a:pPr marL="578358" lvl="1" indent="-285750"/>
            <a:r>
              <a:rPr lang="en-US" sz="2800" dirty="0"/>
              <a:t>Linear Homomorphic Encryption</a:t>
            </a:r>
          </a:p>
          <a:p>
            <a:pPr marL="578358" lvl="1" indent="-285750"/>
            <a:r>
              <a:rPr lang="en-US" sz="2800" dirty="0"/>
              <a:t>System Overview</a:t>
            </a:r>
          </a:p>
          <a:p>
            <a:pPr marL="578358" lvl="1" indent="-285750"/>
            <a:r>
              <a:rPr lang="en-US" sz="2800" dirty="0"/>
              <a:t>Implementation</a:t>
            </a:r>
          </a:p>
          <a:p>
            <a:pPr marL="578358" lvl="1" indent="-285750"/>
            <a:r>
              <a:rPr lang="en-US" sz="2800" dirty="0"/>
              <a:t>Evaluation</a:t>
            </a:r>
          </a:p>
          <a:p>
            <a:pPr marL="578358" lvl="1" indent="-285750"/>
            <a:r>
              <a:rPr lang="en-US" sz="2800" dirty="0"/>
              <a:t>Conclusions &amp; Discussion</a:t>
            </a:r>
          </a:p>
          <a:p>
            <a:pPr marL="578358" lvl="1" indent="-285750"/>
            <a:r>
              <a:rPr lang="en-US" sz="2800" dirty="0"/>
              <a:t>Acknowledgements</a:t>
            </a:r>
            <a:endParaRPr lang="en-IL" sz="2800" dirty="0"/>
          </a:p>
        </p:txBody>
      </p:sp>
      <p:sp>
        <p:nvSpPr>
          <p:cNvPr id="3" name="Footer Placeholder 2">
            <a:extLst>
              <a:ext uri="{FF2B5EF4-FFF2-40B4-BE49-F238E27FC236}">
                <a16:creationId xmlns:a16="http://schemas.microsoft.com/office/drawing/2014/main" id="{50077D70-EE0B-37B8-C598-ACF1EFA0189E}"/>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4381E5EE-F6C9-1E46-975B-D3599C58295C}"/>
              </a:ext>
            </a:extLst>
          </p:cNvPr>
          <p:cNvSpPr>
            <a:spLocks noGrp="1"/>
          </p:cNvSpPr>
          <p:nvPr>
            <p:ph type="sldNum" sz="quarter" idx="12"/>
          </p:nvPr>
        </p:nvSpPr>
        <p:spPr/>
        <p:txBody>
          <a:bodyPr/>
          <a:lstStyle/>
          <a:p>
            <a:fld id="{07CE569E-9B7C-4CB9-AB80-C0841F922CFF}" type="slidenum">
              <a:rPr lang="en-US" smtClean="0"/>
              <a:t>2</a:t>
            </a:fld>
            <a:endParaRPr lang="en-US"/>
          </a:p>
        </p:txBody>
      </p:sp>
    </p:spTree>
    <p:extLst>
      <p:ext uri="{BB962C8B-B14F-4D97-AF65-F5344CB8AC3E}">
        <p14:creationId xmlns:p14="http://schemas.microsoft.com/office/powerpoint/2010/main" val="3262266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9DD3-5B0A-C5E3-E63D-DC061A932691}"/>
              </a:ext>
            </a:extLst>
          </p:cNvPr>
          <p:cNvSpPr>
            <a:spLocks noGrp="1"/>
          </p:cNvSpPr>
          <p:nvPr>
            <p:ph type="title"/>
          </p:nvPr>
        </p:nvSpPr>
        <p:spPr>
          <a:xfrm>
            <a:off x="1097280" y="286603"/>
            <a:ext cx="10058400" cy="1450757"/>
          </a:xfrm>
        </p:spPr>
        <p:txBody>
          <a:bodyPr>
            <a:normAutofit/>
          </a:bodyPr>
          <a:lstStyle/>
          <a:p>
            <a:r>
              <a:rPr lang="en-US" dirty="0"/>
              <a:t>System Overview</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78261B-CD41-4AE7-9E3C-5636A19BE997}"/>
                  </a:ext>
                </a:extLst>
              </p:cNvPr>
              <p:cNvSpPr>
                <a:spLocks noGrp="1"/>
              </p:cNvSpPr>
              <p:nvPr>
                <p:ph idx="1"/>
              </p:nvPr>
            </p:nvSpPr>
            <p:spPr>
              <a:xfrm>
                <a:off x="1097279" y="1845734"/>
                <a:ext cx="6454987" cy="4023360"/>
              </a:xfrm>
            </p:spPr>
            <p:txBody>
              <a:bodyPr>
                <a:normAutofit/>
              </a:bodyPr>
              <a:lstStyle/>
              <a:p>
                <a:pPr marL="342900" lvl="0" indent="-342900" rtl="0">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The Data-Owners:</a:t>
                </a:r>
                <a:r>
                  <a:rPr lang="en-US" sz="1600">
                    <a:effectLst/>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oMath>
                </a14:m>
                <a:r>
                  <a:rPr lang="en-US" sz="1600">
                    <a:effectLst/>
                    <a:latin typeface="Open Sans" panose="020B0606030504020204" pitchFamily="34" charset="0"/>
                    <a:ea typeface="Times New Roman" panose="02020603050405020304" pitchFamily="18" charset="0"/>
                    <a:cs typeface="Arial" panose="020B0604020202020204" pitchFamily="34" charset="0"/>
                  </a:rPr>
                  <a:t> data owners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1</m:t>
                        </m:r>
                      </m:sub>
                    </m:sSub>
                    <m:r>
                      <a:rPr lang="en-US" sz="1600" i="1">
                        <a:effectLst/>
                        <a:latin typeface="Cambria Math" panose="02040503050406030204" pitchFamily="18" charset="0"/>
                        <a:ea typeface="Times New Roman" panose="02020603050405020304" pitchFamily="18" charset="0"/>
                        <a:cs typeface="Open Sans" panose="020B0606030504020204" pitchFamily="34" charset="0"/>
                      </a:rPr>
                      <m:t>,…,</m:t>
                    </m:r>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where each data owner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𝑂</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has dataset </a:t>
                </a:r>
                <a14:m>
                  <m:oMath xmlns:m="http://schemas.openxmlformats.org/officeDocument/2006/math">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and is willing to share it only if it is encrypted. In our case, these might be different medical centers each having a dataset containing information about patients’ ages and methylation rates.</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Machine-Learning Engine (MLE):</a:t>
                </a:r>
                <a:r>
                  <a:rPr lang="en-US" sz="1600">
                    <a:effectLst/>
                    <a:latin typeface="Open Sans" panose="020B0606030504020204" pitchFamily="34" charset="0"/>
                    <a:ea typeface="Times New Roman" panose="02020603050405020304" pitchFamily="18" charset="0"/>
                    <a:cs typeface="Arial" panose="020B0604020202020204" pitchFamily="34" charset="0"/>
                  </a:rPr>
                  <a:t> The party that wants to run a linear regression algorithm on the dataset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oMath>
                </a14:m>
                <a:r>
                  <a:rPr lang="en-US" sz="1600">
                    <a:effectLst/>
                    <a:latin typeface="Open Sans" panose="020B0606030504020204" pitchFamily="34" charset="0"/>
                    <a:ea typeface="Times New Roman" panose="02020603050405020304" pitchFamily="18" charset="0"/>
                    <a:cs typeface="Arial" panose="020B0604020202020204" pitchFamily="34" charset="0"/>
                  </a:rPr>
                  <a:t> which is obtained by merging </a:t>
                </a:r>
                <a14:m>
                  <m:oMath xmlns:m="http://schemas.openxmlformats.org/officeDocument/2006/math">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𝑖</m:t>
                        </m:r>
                      </m:sub>
                    </m:sSub>
                    <m:r>
                      <a:rPr lang="en-US" sz="1600" i="1">
                        <a:effectLst/>
                        <a:latin typeface="Cambria Math" panose="02040503050406030204" pitchFamily="18" charset="0"/>
                        <a:ea typeface="Times New Roman" panose="02020603050405020304" pitchFamily="18" charset="0"/>
                        <a:cs typeface="Open Sans" panose="020B0606030504020204" pitchFamily="34" charset="0"/>
                      </a:rPr>
                      <m:t>,…,</m:t>
                    </m:r>
                    <m:sSub>
                      <m:sSubPr>
                        <m:ctrlPr>
                          <a:rPr lang="en-IL" sz="1600"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sz="1600"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sz="1600" i="1">
                            <a:effectLst/>
                            <a:latin typeface="Cambria Math" panose="02040503050406030204" pitchFamily="18" charset="0"/>
                            <a:ea typeface="Times New Roman" panose="02020603050405020304" pitchFamily="18" charset="0"/>
                            <a:cs typeface="Open Sans" panose="020B0606030504020204" pitchFamily="34" charset="0"/>
                          </a:rPr>
                          <m:t>𝑚</m:t>
                        </m:r>
                      </m:sub>
                    </m:sSub>
                  </m:oMath>
                </a14:m>
                <a:r>
                  <a:rPr lang="en-US" sz="1600">
                    <a:effectLst/>
                    <a:latin typeface="Open Sans" panose="020B0606030504020204" pitchFamily="34" charset="0"/>
                    <a:ea typeface="Times New Roman" panose="02020603050405020304" pitchFamily="18" charset="0"/>
                    <a:cs typeface="Arial" panose="020B0604020202020204" pitchFamily="34" charset="0"/>
                  </a:rPr>
                  <a:t> however is only given access to encrypted copies of the datasets. In our case, this would be the Epigenetic Pacemaker using the CEM-UPM linear regression algorithm.</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spcAft>
                    <a:spcPts val="800"/>
                  </a:spcAft>
                  <a:buFont typeface="Open Sans" panose="020B0606030504020204" pitchFamily="34" charset="0"/>
                  <a:buChar char="-"/>
                </a:pPr>
                <a:r>
                  <a:rPr lang="en-US" sz="1600" b="1">
                    <a:effectLst/>
                    <a:latin typeface="Open Sans" panose="020B0606030504020204" pitchFamily="34" charset="0"/>
                    <a:ea typeface="Times New Roman" panose="02020603050405020304" pitchFamily="18" charset="0"/>
                    <a:cs typeface="Arial" panose="020B0604020202020204" pitchFamily="34" charset="0"/>
                  </a:rPr>
                  <a:t>Crypto-Service Provider (CSP):</a:t>
                </a:r>
                <a:r>
                  <a:rPr lang="en-US" sz="1600">
                    <a:effectLst/>
                    <a:latin typeface="Open Sans" panose="020B0606030504020204" pitchFamily="34" charset="0"/>
                    <a:ea typeface="Times New Roman" panose="02020603050405020304" pitchFamily="18" charset="0"/>
                    <a:cs typeface="Arial" panose="020B0604020202020204" pitchFamily="34" charset="0"/>
                  </a:rPr>
                  <a:t> Takes care of initializing the encryption scheme used in the system and interacts with the MLE. CSP manages the cryptographic keys and is the </a:t>
                </a:r>
                <a:r>
                  <a:rPr lang="en-US" sz="1600" i="1">
                    <a:effectLst/>
                    <a:latin typeface="Open Sans" panose="020B0606030504020204" pitchFamily="34" charset="0"/>
                    <a:ea typeface="Times New Roman" panose="02020603050405020304" pitchFamily="18" charset="0"/>
                    <a:cs typeface="Arial" panose="020B0604020202020204" pitchFamily="34" charset="0"/>
                  </a:rPr>
                  <a:t>only</a:t>
                </a:r>
                <a:r>
                  <a:rPr lang="en-US" sz="1600">
                    <a:effectLst/>
                    <a:latin typeface="Open Sans" panose="020B0606030504020204" pitchFamily="34" charset="0"/>
                    <a:ea typeface="Times New Roman" panose="02020603050405020304" pitchFamily="18" charset="0"/>
                    <a:cs typeface="Arial" panose="020B0604020202020204" pitchFamily="34" charset="0"/>
                  </a:rPr>
                  <a:t> entity capable of decrypting them.</a:t>
                </a:r>
                <a:endParaRPr lang="en-IL" sz="1600">
                  <a:effectLst/>
                  <a:latin typeface="Calibri" panose="020F0502020204030204" pitchFamily="34" charset="0"/>
                  <a:ea typeface="Times New Roman" panose="02020603050405020304" pitchFamily="18" charset="0"/>
                  <a:cs typeface="Arial" panose="020B0604020202020204" pitchFamily="34" charset="0"/>
                </a:endParaRPr>
              </a:p>
              <a:p>
                <a:endParaRPr lang="en-IL" sz="1600"/>
              </a:p>
            </p:txBody>
          </p:sp>
        </mc:Choice>
        <mc:Fallback xmlns="">
          <p:sp>
            <p:nvSpPr>
              <p:cNvPr id="3" name="Content Placeholder 2">
                <a:extLst>
                  <a:ext uri="{FF2B5EF4-FFF2-40B4-BE49-F238E27FC236}">
                    <a16:creationId xmlns:a16="http://schemas.microsoft.com/office/drawing/2014/main" id="{B778261B-CD41-4AE7-9E3C-5636A19BE997}"/>
                  </a:ext>
                </a:extLst>
              </p:cNvPr>
              <p:cNvSpPr>
                <a:spLocks noGrp="1" noRot="1" noChangeAspect="1" noMove="1" noResize="1" noEditPoints="1" noAdjustHandles="1" noChangeArrowheads="1" noChangeShapeType="1" noTextEdit="1"/>
              </p:cNvSpPr>
              <p:nvPr>
                <p:ph idx="1"/>
              </p:nvPr>
            </p:nvSpPr>
            <p:spPr>
              <a:xfrm>
                <a:off x="1097279" y="1845734"/>
                <a:ext cx="6454987" cy="4023360"/>
              </a:xfrm>
              <a:blipFill>
                <a:blip r:embed="rId3"/>
                <a:stretch>
                  <a:fillRect l="-2172" t="-1818" r="-1794"/>
                </a:stretch>
              </a:blipFill>
            </p:spPr>
            <p:txBody>
              <a:bodyPr/>
              <a:lstStyle/>
              <a:p>
                <a:r>
                  <a:rPr lang="en-IL">
                    <a:noFill/>
                  </a:rPr>
                  <a:t> </a:t>
                </a:r>
              </a:p>
            </p:txBody>
          </p:sp>
        </mc:Fallback>
      </mc:AlternateContent>
      <p:pic>
        <p:nvPicPr>
          <p:cNvPr id="7" name="Graphic 6" descr="Computer">
            <a:extLst>
              <a:ext uri="{FF2B5EF4-FFF2-40B4-BE49-F238E27FC236}">
                <a16:creationId xmlns:a16="http://schemas.microsoft.com/office/drawing/2014/main" id="{30E84AA8-CFB6-BF76-22A1-369380AC3C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0570" y="2084269"/>
            <a:ext cx="3135109" cy="3135109"/>
          </a:xfrm>
          <a:prstGeom prst="rect">
            <a:avLst/>
          </a:prstGeom>
        </p:spPr>
      </p:pic>
      <p:sp>
        <p:nvSpPr>
          <p:cNvPr id="4" name="Footer Placeholder 3">
            <a:extLst>
              <a:ext uri="{FF2B5EF4-FFF2-40B4-BE49-F238E27FC236}">
                <a16:creationId xmlns:a16="http://schemas.microsoft.com/office/drawing/2014/main" id="{CA19B7D0-9210-85E0-F336-81864A9DF152}"/>
              </a:ext>
            </a:extLst>
          </p:cNvPr>
          <p:cNvSpPr>
            <a:spLocks noGrp="1"/>
          </p:cNvSpPr>
          <p:nvPr>
            <p:ph type="ftr" sz="quarter" idx="11"/>
          </p:nvPr>
        </p:nvSpPr>
        <p:spPr/>
        <p:txBody>
          <a:bodyPr/>
          <a:lstStyle/>
          <a:p>
            <a:r>
              <a:rPr lang="en-US" dirty="0"/>
              <a:t>Privacy-Preserving Aging Analytics</a:t>
            </a:r>
          </a:p>
        </p:txBody>
      </p:sp>
      <p:sp>
        <p:nvSpPr>
          <p:cNvPr id="5" name="Slide Number Placeholder 4">
            <a:extLst>
              <a:ext uri="{FF2B5EF4-FFF2-40B4-BE49-F238E27FC236}">
                <a16:creationId xmlns:a16="http://schemas.microsoft.com/office/drawing/2014/main" id="{BF4C8737-608B-2ADD-257F-1714A4C717ED}"/>
              </a:ext>
            </a:extLst>
          </p:cNvPr>
          <p:cNvSpPr>
            <a:spLocks noGrp="1"/>
          </p:cNvSpPr>
          <p:nvPr>
            <p:ph type="sldNum" sz="quarter" idx="12"/>
          </p:nvPr>
        </p:nvSpPr>
        <p:spPr/>
        <p:txBody>
          <a:bodyPr/>
          <a:lstStyle/>
          <a:p>
            <a:fld id="{07CE569E-9B7C-4CB9-AB80-C0841F922CFF}" type="slidenum">
              <a:rPr lang="en-US" smtClean="0"/>
              <a:t>20</a:t>
            </a:fld>
            <a:endParaRPr lang="en-US"/>
          </a:p>
        </p:txBody>
      </p:sp>
    </p:spTree>
    <p:extLst>
      <p:ext uri="{BB962C8B-B14F-4D97-AF65-F5344CB8AC3E}">
        <p14:creationId xmlns:p14="http://schemas.microsoft.com/office/powerpoint/2010/main" val="3812030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9D1B-40B9-A650-A030-E603FD19F649}"/>
              </a:ext>
            </a:extLst>
          </p:cNvPr>
          <p:cNvSpPr>
            <a:spLocks noGrp="1"/>
          </p:cNvSpPr>
          <p:nvPr>
            <p:ph type="title"/>
          </p:nvPr>
        </p:nvSpPr>
        <p:spPr>
          <a:xfrm>
            <a:off x="1097280" y="286603"/>
            <a:ext cx="10058400" cy="1450757"/>
          </a:xfrm>
        </p:spPr>
        <p:txBody>
          <a:bodyPr>
            <a:normAutofit/>
          </a:bodyPr>
          <a:lstStyle/>
          <a:p>
            <a:r>
              <a:rPr lang="en-US" dirty="0"/>
              <a:t>System Overview</a:t>
            </a:r>
            <a:endParaRPr lang="en-IL" dirty="0"/>
          </a:p>
        </p:txBody>
      </p:sp>
      <p:pic>
        <p:nvPicPr>
          <p:cNvPr id="7" name="Graphic 6" descr="Computer">
            <a:extLst>
              <a:ext uri="{FF2B5EF4-FFF2-40B4-BE49-F238E27FC236}">
                <a16:creationId xmlns:a16="http://schemas.microsoft.com/office/drawing/2014/main" id="{DEBBDD42-FB09-E650-C53E-45C1A1392D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432" y="2104325"/>
            <a:ext cx="3094997" cy="3094997"/>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685556-44CF-496A-DF0D-783CDAC1223E}"/>
                  </a:ext>
                </a:extLst>
              </p:cNvPr>
              <p:cNvSpPr>
                <a:spLocks noGrp="1"/>
              </p:cNvSpPr>
              <p:nvPr>
                <p:ph idx="1"/>
              </p:nvPr>
            </p:nvSpPr>
            <p:spPr>
              <a:xfrm>
                <a:off x="4639733" y="1845734"/>
                <a:ext cx="6515947" cy="4023360"/>
              </a:xfrm>
            </p:spPr>
            <p:txBody>
              <a:bodyPr>
                <a:normAutofit/>
              </a:bodyPr>
              <a:lstStyle/>
              <a:p>
                <a:pPr marL="342900" lvl="0" indent="-342900" rtl="0">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We assume that MLE and CSP do not collude</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For each pair of parties involved in the protocol there exists a private and authenticated peer-to-peer channel in which communication amongst any two players cannot be eavesdropped</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Symbol" panose="05050102010706020507" pitchFamily="18" charset="2"/>
                  <a:buChar char=""/>
                </a:pPr>
                <a:r>
                  <a:rPr lang="en-US" dirty="0">
                    <a:effectLst/>
                    <a:latin typeface="Open Sans" panose="020B0606030504020204" pitchFamily="34" charset="0"/>
                    <a:ea typeface="Times New Roman" panose="02020603050405020304" pitchFamily="18" charset="0"/>
                    <a:cs typeface="Arial" panose="020B0604020202020204" pitchFamily="34" charset="0"/>
                  </a:rPr>
                  <a:t>The goal is to ensure that MLE obtains the desired model without MLE and CSP learning any information about the private datasets </a:t>
                </a:r>
                <a14:m>
                  <m:oMath xmlns:m="http://schemas.openxmlformats.org/officeDocument/2006/math">
                    <m:sSub>
                      <m:sSubPr>
                        <m:ctrlPr>
                          <a:rPr lang="en-IL" i="1">
                            <a:effectLst/>
                            <a:latin typeface="Cambria Math" panose="02040503050406030204" pitchFamily="18" charset="0"/>
                            <a:ea typeface="Times New Roman" panose="02020603050405020304" pitchFamily="18" charset="0"/>
                            <a:cs typeface="Open Sans" panose="020B0606030504020204" pitchFamily="34" charset="0"/>
                          </a:rPr>
                        </m:ctrlPr>
                      </m:sSubPr>
                      <m:e>
                        <m:r>
                          <a:rPr lang="en-US" i="1">
                            <a:effectLst/>
                            <a:latin typeface="Cambria Math" panose="02040503050406030204" pitchFamily="18" charset="0"/>
                            <a:ea typeface="Times New Roman" panose="02020603050405020304" pitchFamily="18" charset="0"/>
                            <a:cs typeface="Open Sans" panose="020B0606030504020204" pitchFamily="34" charset="0"/>
                          </a:rPr>
                          <m:t>𝐷</m:t>
                        </m:r>
                      </m:e>
                      <m:sub>
                        <m:r>
                          <a:rPr lang="en-US" i="1">
                            <a:effectLst/>
                            <a:latin typeface="Cambria Math" panose="02040503050406030204" pitchFamily="18" charset="0"/>
                            <a:ea typeface="Times New Roman" panose="02020603050405020304" pitchFamily="18" charset="0"/>
                            <a:cs typeface="Open Sans" panose="020B0606030504020204" pitchFamily="34" charset="0"/>
                          </a:rPr>
                          <m:t>𝑖</m:t>
                        </m:r>
                      </m:sub>
                    </m:sSub>
                  </m:oMath>
                </a14:m>
                <a:endParaRPr lang="en-IL"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CB685556-44CF-496A-DF0D-783CDAC1223E}"/>
                  </a:ext>
                </a:extLst>
              </p:cNvPr>
              <p:cNvSpPr>
                <a:spLocks noGrp="1" noRot="1" noChangeAspect="1" noMove="1" noResize="1" noEditPoints="1" noAdjustHandles="1" noChangeArrowheads="1" noChangeShapeType="1" noTextEdit="1"/>
              </p:cNvSpPr>
              <p:nvPr>
                <p:ph idx="1"/>
              </p:nvPr>
            </p:nvSpPr>
            <p:spPr>
              <a:xfrm>
                <a:off x="4639733" y="1845734"/>
                <a:ext cx="6515947" cy="4023360"/>
              </a:xfrm>
              <a:blipFill>
                <a:blip r:embed="rId4"/>
                <a:stretch>
                  <a:fillRect l="-2432" t="-2121" r="-2245"/>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F80F2002-2D3A-4641-3B62-AAB5995007A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71EE66F-829E-BFF5-F74F-747BA1F97A70}"/>
              </a:ext>
            </a:extLst>
          </p:cNvPr>
          <p:cNvSpPr>
            <a:spLocks noGrp="1"/>
          </p:cNvSpPr>
          <p:nvPr>
            <p:ph type="sldNum" sz="quarter" idx="12"/>
          </p:nvPr>
        </p:nvSpPr>
        <p:spPr/>
        <p:txBody>
          <a:bodyPr/>
          <a:lstStyle/>
          <a:p>
            <a:fld id="{07CE569E-9B7C-4CB9-AB80-C0841F922CFF}" type="slidenum">
              <a:rPr lang="en-US" smtClean="0"/>
              <a:t>21</a:t>
            </a:fld>
            <a:endParaRPr lang="en-US"/>
          </a:p>
        </p:txBody>
      </p:sp>
    </p:spTree>
    <p:extLst>
      <p:ext uri="{BB962C8B-B14F-4D97-AF65-F5344CB8AC3E}">
        <p14:creationId xmlns:p14="http://schemas.microsoft.com/office/powerpoint/2010/main" val="1537874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normAutofit/>
          </a:bodyPr>
          <a:lstStyle/>
          <a:p>
            <a:pPr algn="l"/>
            <a:r>
              <a:rPr lang="en-US" sz="4000" dirty="0">
                <a:effectLst/>
              </a:rPr>
              <a:t>Linear Regression with only LHE Protocol Description</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97280" y="1891239"/>
                <a:ext cx="10058400" cy="307552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L" altLang="en-IL" sz="2400" u="sng" dirty="0">
                    <a:latin typeface="Open Sans" panose="020B0606030504020204" pitchFamily="34" charset="0"/>
                    <a:cs typeface="Arial" panose="020B0604020202020204" pitchFamily="34" charset="0"/>
                  </a:rPr>
                  <a:t>Phase</a:t>
                </a:r>
                <a:r>
                  <a:rPr lang="en-US" altLang="en-IL" sz="2400" u="sng" dirty="0">
                    <a:latin typeface="Open Sans" panose="020B0606030504020204" pitchFamily="34" charset="0"/>
                    <a:cs typeface="Arial" panose="020B0604020202020204" pitchFamily="34" charset="0"/>
                  </a:rPr>
                  <a:t> 1:</a:t>
                </a:r>
                <a:endParaRPr lang="en-IL" altLang="en-IL" sz="2400" u="sng" dirty="0">
                  <a:latin typeface="Open Sans" panose="020B0606030504020204" pitchFamily="34" charset="0"/>
                  <a:cs typeface="Arial" panose="020B0604020202020204" pitchFamily="34" charset="0"/>
                </a:endParaRP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CSP generates the key pair (</a:t>
                </a:r>
                <a14:m>
                  <m:oMath xmlns:m="http://schemas.openxmlformats.org/officeDocument/2006/math">
                    <m:r>
                      <a:rPr lang="en-IL" altLang="en-IL" sz="2400" dirty="0">
                        <a:latin typeface="Cambria Math" panose="02040503050406030204" pitchFamily="18" charset="0"/>
                      </a:rPr>
                      <m:t>𝑠𝑘</m:t>
                    </m:r>
                    <m:r>
                      <a:rPr lang="en-IL" altLang="en-IL" sz="2400" dirty="0">
                        <a:latin typeface="Cambria Math" panose="02040503050406030204" pitchFamily="18" charset="0"/>
                      </a:rPr>
                      <m:t>, </m:t>
                    </m:r>
                    <m:r>
                      <a:rPr lang="en-IL" altLang="en-IL" sz="2400" dirty="0">
                        <a:latin typeface="Cambria Math" panose="02040503050406030204" pitchFamily="18" charset="0"/>
                      </a:rPr>
                      <m:t>𝑝𝑘</m:t>
                    </m:r>
                  </m:oMath>
                </a14:m>
                <a:r>
                  <a:rPr lang="en-IL" altLang="en-IL" sz="2400" dirty="0">
                    <a:latin typeface="Open Sans" panose="020B0606030504020204" pitchFamily="34" charset="0"/>
                    <a:cs typeface="Arial" panose="020B0604020202020204" pitchFamily="34" charset="0"/>
                  </a:rPr>
                  <a:t>), stores </a:t>
                </a:r>
                <a14:m>
                  <m:oMath xmlns:m="http://schemas.openxmlformats.org/officeDocument/2006/math">
                    <m:r>
                      <a:rPr lang="en-IL" altLang="en-IL" sz="2400" dirty="0">
                        <a:latin typeface="Cambria Math" panose="02040503050406030204" pitchFamily="18" charset="0"/>
                      </a:rPr>
                      <m:t>𝑠𝑘</m:t>
                    </m:r>
                  </m:oMath>
                </a14:m>
                <a:r>
                  <a:rPr lang="en-IL" altLang="en-IL" sz="2400" dirty="0">
                    <a:latin typeface="Open Sans" panose="020B0606030504020204" pitchFamily="34" charset="0"/>
                    <a:cs typeface="Arial" panose="020B0604020202020204" pitchFamily="34" charset="0"/>
                  </a:rPr>
                  <a:t> and makes </a:t>
                </a:r>
                <a14:m>
                  <m:oMath xmlns:m="http://schemas.openxmlformats.org/officeDocument/2006/math">
                    <m:r>
                      <a:rPr lang="en-IL" altLang="en-IL" sz="2400" dirty="0">
                        <a:latin typeface="Cambria Math" panose="02040503050406030204" pitchFamily="18" charset="0"/>
                      </a:rPr>
                      <m:t>𝑝𝑘</m:t>
                    </m:r>
                  </m:oMath>
                </a14:m>
                <a:r>
                  <a:rPr lang="en-IL" altLang="en-IL" sz="2400" dirty="0">
                    <a:latin typeface="Open Sans" panose="020B0606030504020204" pitchFamily="34" charset="0"/>
                    <a:cs typeface="Arial" panose="020B0604020202020204" pitchFamily="34" charset="0"/>
                  </a:rPr>
                  <a:t> public</a:t>
                </a: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Each data owner </a:t>
                </a:r>
                <a14:m>
                  <m:oMath xmlns:m="http://schemas.openxmlformats.org/officeDocument/2006/math">
                    <m:r>
                      <a:rPr lang="en-US" altLang="en-IL" sz="2400">
                        <a:latin typeface="Cambria Math" panose="02040503050406030204" pitchFamily="18" charset="0"/>
                      </a:rPr>
                      <m:t>𝐷</m:t>
                    </m:r>
                    <m:sSub>
                      <m:sSubPr>
                        <m:ctrlPr>
                          <a:rPr lang="en-US" altLang="en-IL" sz="2400" i="1">
                            <a:latin typeface="Cambria Math" panose="02040503050406030204" pitchFamily="18" charset="0"/>
                          </a:rPr>
                        </m:ctrlPr>
                      </m:sSubPr>
                      <m:e>
                        <m:r>
                          <a:rPr lang="en-US" altLang="en-IL" sz="2400">
                            <a:latin typeface="Cambria Math" panose="02040503050406030204" pitchFamily="18" charset="0"/>
                          </a:rPr>
                          <m:t>𝑂</m:t>
                        </m:r>
                      </m:e>
                      <m:sub>
                        <m:r>
                          <a:rPr lang="en-US" altLang="en-IL" sz="2400">
                            <a:latin typeface="Cambria Math" panose="02040503050406030204" pitchFamily="18" charset="0"/>
                          </a:rPr>
                          <m:t>𝑖</m:t>
                        </m:r>
                      </m:sub>
                    </m:sSub>
                  </m:oMath>
                </a14:m>
                <a:r>
                  <a:rPr lang="en-IL" altLang="en-IL" sz="2400" dirty="0">
                    <a:latin typeface="Open Sans" panose="020B0606030504020204" pitchFamily="34" charset="0"/>
                    <a:cs typeface="Arial" panose="020B0604020202020204" pitchFamily="34" charset="0"/>
                  </a:rPr>
                  <a:t> sends MLE ciphertexts of the values in their dataset </a:t>
                </a:r>
                <a14:m>
                  <m:oMath xmlns:m="http://schemas.openxmlformats.org/officeDocument/2006/math">
                    <m:sSub>
                      <m:sSubPr>
                        <m:ctrlPr>
                          <a:rPr lang="en-US" altLang="en-IL" sz="2400" i="1">
                            <a:latin typeface="Cambria Math" panose="02040503050406030204" pitchFamily="18" charset="0"/>
                          </a:rPr>
                        </m:ctrlPr>
                      </m:sSubPr>
                      <m:e>
                        <m:r>
                          <a:rPr lang="en-US" altLang="en-IL" sz="2400">
                            <a:latin typeface="Cambria Math" panose="02040503050406030204" pitchFamily="18" charset="0"/>
                          </a:rPr>
                          <m:t>𝐷</m:t>
                        </m:r>
                      </m:e>
                      <m:sub>
                        <m:r>
                          <a:rPr lang="en-US" altLang="en-IL" sz="2400">
                            <a:latin typeface="Cambria Math" panose="02040503050406030204" pitchFamily="18" charset="0"/>
                          </a:rPr>
                          <m:t>𝑖</m:t>
                        </m:r>
                      </m:sub>
                    </m:sSub>
                  </m:oMath>
                </a14:m>
                <a:r>
                  <a:rPr lang="en-IL" altLang="en-IL" sz="2400" dirty="0">
                    <a:latin typeface="Open Sans" panose="020B0606030504020204" pitchFamily="34" charset="0"/>
                    <a:cs typeface="Arial" panose="020B0604020202020204" pitchFamily="34" charset="0"/>
                  </a:rPr>
                  <a:t>, encrypted using the public key pk</a:t>
                </a:r>
              </a:p>
              <a:p>
                <a:pPr marL="342900" indent="-342900" eaLnBrk="0" fontAlgn="base" hangingPunct="0">
                  <a:lnSpc>
                    <a:spcPct val="100000"/>
                  </a:lnSpc>
                  <a:spcBef>
                    <a:spcPct val="0"/>
                  </a:spcBef>
                  <a:spcAft>
                    <a:spcPct val="0"/>
                  </a:spcAft>
                  <a:buClrTx/>
                  <a:buFont typeface="+mj-lt"/>
                  <a:buAutoNum type="arabicPeriod"/>
                </a:pPr>
                <a:r>
                  <a:rPr lang="en-IL" altLang="en-IL" sz="2400" dirty="0">
                    <a:latin typeface="Open Sans" panose="020B0606030504020204" pitchFamily="34" charset="0"/>
                    <a:cs typeface="Arial" panose="020B0604020202020204" pitchFamily="34" charset="0"/>
                  </a:rPr>
                  <a:t>MLE uses these </a:t>
                </a:r>
                <a:r>
                  <a:rPr lang="en-IL" altLang="en-IL" sz="2400" dirty="0">
                    <a:latin typeface="Open Sans" panose="020B0606030504020204" pitchFamily="34" charset="0"/>
                    <a:ea typeface="Times New Roman" panose="02020603050405020304" pitchFamily="18" charset="0"/>
                    <a:cs typeface="Arial" panose="020B0604020202020204" pitchFamily="34" charset="0"/>
                  </a:rPr>
                  <a:t>ciphertexts and the homomorphic property of the encryption scheme in order to obtain encryptions of A and b (coefficient matrix and vector). These encryptions are denoted as </a:t>
                </a:r>
                <a14:m>
                  <m:oMath xmlns:m="http://schemas.openxmlformats.org/officeDocument/2006/math">
                    <m:r>
                      <a:rPr lang="en-IL" altLang="en-IL" sz="2400" dirty="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dirty="0">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dirty="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dirty="0">
                            <a:latin typeface="Cambria Math" panose="02040503050406030204" pitchFamily="18" charset="0"/>
                            <a:ea typeface="Times New Roman" panose="02020603050405020304" pitchFamily="18" charset="0"/>
                            <a:cs typeface="Arial" panose="020B0604020202020204" pitchFamily="34" charset="0"/>
                          </a:rPr>
                          <m:t>𝑝𝑘</m:t>
                        </m:r>
                      </m:sub>
                    </m:sSub>
                    <m:r>
                      <a:rPr lang="en-IL" altLang="en-IL" sz="2400" dirty="0">
                        <a:latin typeface="Cambria Math" panose="02040503050406030204" pitchFamily="18" charset="0"/>
                        <a:ea typeface="Times New Roman" panose="02020603050405020304" pitchFamily="18" charset="0"/>
                        <a:cs typeface="Arial" panose="020B0604020202020204" pitchFamily="34" charset="0"/>
                      </a:rPr>
                      <m:t>(</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𝐴</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 </m:t>
                    </m:r>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and</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altLang="en-IL" sz="240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a:latin typeface="Cambria Math" panose="02040503050406030204" pitchFamily="18" charset="0"/>
                            <a:ea typeface="Times New Roman" panose="02020603050405020304" pitchFamily="18" charset="0"/>
                            <a:cs typeface="Arial" panose="020B0604020202020204" pitchFamily="34" charset="0"/>
                          </a:rPr>
                          <m:t>𝑝𝑘</m:t>
                        </m:r>
                      </m:sub>
                    </m:sSub>
                    <m:r>
                      <a:rPr lang="en-US" altLang="en-IL" sz="2400">
                        <a:latin typeface="Cambria Math" panose="02040503050406030204" pitchFamily="18" charset="0"/>
                        <a:ea typeface="Times New Roman" panose="02020603050405020304" pitchFamily="18" charset="0"/>
                        <a:cs typeface="Arial" panose="020B0604020202020204" pitchFamily="34" charset="0"/>
                      </a:rPr>
                      <m:t>(</m:t>
                    </m:r>
                    <m:r>
                      <a:rPr lang="en-US" altLang="en-IL" sz="2400">
                        <a:latin typeface="Cambria Math" panose="02040503050406030204" pitchFamily="18" charset="0"/>
                        <a:ea typeface="Times New Roman" panose="02020603050405020304" pitchFamily="18" charset="0"/>
                        <a:cs typeface="Arial" panose="020B0604020202020204" pitchFamily="34" charset="0"/>
                      </a:rPr>
                      <m:t>𝑏</m:t>
                    </m:r>
                    <m:r>
                      <a:rPr lang="en-US" altLang="en-IL" sz="2400">
                        <a:latin typeface="Cambria Math" panose="02040503050406030204" pitchFamily="18" charset="0"/>
                        <a:ea typeface="Times New Roman" panose="02020603050405020304" pitchFamily="18" charset="0"/>
                        <a:cs typeface="Arial" panose="020B0604020202020204" pitchFamily="34" charset="0"/>
                      </a:rPr>
                      <m:t>)</m:t>
                    </m:r>
                  </m:oMath>
                </a14:m>
                <a:endParaRPr lang="en-IL" altLang="en-IL" sz="2400" dirty="0">
                  <a:latin typeface="Open Sans" panose="020B0606030504020204" pitchFamily="34" charset="0"/>
                  <a:ea typeface="Times New Roman" panose="02020603050405020304" pitchFamily="18" charset="0"/>
                  <a:cs typeface="Arial" panose="020B0604020202020204" pitchFamily="34" charset="0"/>
                </a:endParaRPr>
              </a:p>
            </p:txBody>
          </p:sp>
        </mc:Choice>
        <mc:Fallback xmlns="">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97280" y="1891239"/>
                <a:ext cx="10058400" cy="3075522"/>
              </a:xfrm>
              <a:prstGeom prst="rect">
                <a:avLst/>
              </a:prstGeom>
              <a:blipFill>
                <a:blip r:embed="rId2"/>
                <a:stretch>
                  <a:fillRect l="-1152" t="-1188" b="-316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C5D25D59-9C03-4BF8-7221-4441B309273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F4AC0095-3962-951A-5ED0-90179AD120CD}"/>
              </a:ext>
            </a:extLst>
          </p:cNvPr>
          <p:cNvSpPr>
            <a:spLocks noGrp="1"/>
          </p:cNvSpPr>
          <p:nvPr>
            <p:ph type="sldNum" sz="quarter" idx="12"/>
          </p:nvPr>
        </p:nvSpPr>
        <p:spPr/>
        <p:txBody>
          <a:bodyPr/>
          <a:lstStyle/>
          <a:p>
            <a:fld id="{07CE569E-9B7C-4CB9-AB80-C0841F922CFF}" type="slidenum">
              <a:rPr lang="en-US" smtClean="0"/>
              <a:t>22</a:t>
            </a:fld>
            <a:endParaRPr lang="en-US"/>
          </a:p>
        </p:txBody>
      </p:sp>
    </p:spTree>
    <p:extLst>
      <p:ext uri="{BB962C8B-B14F-4D97-AF65-F5344CB8AC3E}">
        <p14:creationId xmlns:p14="http://schemas.microsoft.com/office/powerpoint/2010/main" val="3063624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normAutofit/>
          </a:bodyPr>
          <a:lstStyle/>
          <a:p>
            <a:pPr algn="l"/>
            <a:r>
              <a:rPr lang="en-US" sz="4000" dirty="0">
                <a:effectLst/>
              </a:rPr>
              <a:t>Linear Regression with only LHE Protocol Description</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97280" y="1911830"/>
                <a:ext cx="10058400" cy="406495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L" altLang="en-IL" sz="2400" u="sng" dirty="0">
                    <a:latin typeface="Open Sans" panose="020B0606030504020204" pitchFamily="34" charset="0"/>
                    <a:ea typeface="Times New Roman" panose="02020603050405020304" pitchFamily="18" charset="0"/>
                    <a:cs typeface="Arial" panose="020B0604020202020204" pitchFamily="34" charset="0"/>
                  </a:rPr>
                  <a:t>Phase</a:t>
                </a:r>
                <a:r>
                  <a:rPr lang="en-US" altLang="en-IL" sz="2400" u="sng" dirty="0">
                    <a:latin typeface="Open Sans" panose="020B0606030504020204" pitchFamily="34" charset="0"/>
                    <a:ea typeface="Times New Roman" panose="02020603050405020304" pitchFamily="18" charset="0"/>
                    <a:cs typeface="Arial" panose="020B0604020202020204" pitchFamily="34" charset="0"/>
                  </a:rPr>
                  <a:t> 2:</a:t>
                </a:r>
                <a:endParaRPr lang="en-IL" altLang="en-IL" sz="2400" u="sng" dirty="0">
                  <a:latin typeface="Open Sans" panose="020B0606030504020204" pitchFamily="34" charset="0"/>
                  <a:ea typeface="Times New Roman" panose="02020603050405020304" pitchFamily="18" charset="0"/>
                  <a:cs typeface="Arial" panose="020B0604020202020204" pitchFamily="34" charset="0"/>
                </a:endParaRPr>
              </a:p>
              <a:p>
                <a:pPr marL="342900" indent="-342900" eaLnBrk="0" fontAlgn="base" hangingPunct="0">
                  <a:lnSpc>
                    <a:spcPct val="100000"/>
                  </a:lnSpc>
                  <a:spcBef>
                    <a:spcPct val="0"/>
                  </a:spcBef>
                  <a:spcAft>
                    <a:spcPct val="0"/>
                  </a:spcAft>
                  <a:buClrTx/>
                  <a:buSzTx/>
                  <a:buFont typeface="+mj-lt"/>
                  <a:buAutoNum type="arabicPeriod"/>
                </a:pPr>
                <a:r>
                  <a:rPr lang="en-IL" altLang="en-IL" sz="2400" dirty="0">
                    <a:latin typeface="Open Sans" panose="020B0606030504020204" pitchFamily="34" charset="0"/>
                    <a:ea typeface="Times New Roman" panose="02020603050405020304" pitchFamily="18" charset="0"/>
                    <a:cs typeface="Arial" panose="020B0604020202020204" pitchFamily="34" charset="0"/>
                  </a:rPr>
                  <a:t>MLE uses the ciphertexts</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IL" altLang="en-IL" sz="2400" dirty="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dirty="0">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dirty="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dirty="0">
                            <a:latin typeface="Cambria Math" panose="02040503050406030204" pitchFamily="18" charset="0"/>
                            <a:ea typeface="Times New Roman" panose="02020603050405020304" pitchFamily="18" charset="0"/>
                            <a:cs typeface="Arial" panose="020B0604020202020204" pitchFamily="34" charset="0"/>
                          </a:rPr>
                          <m:t>𝑝𝑘</m:t>
                        </m:r>
                      </m:sub>
                    </m:sSub>
                    <m:r>
                      <a:rPr lang="en-IL" altLang="en-IL" sz="2400" dirty="0">
                        <a:latin typeface="Cambria Math" panose="02040503050406030204" pitchFamily="18" charset="0"/>
                        <a:ea typeface="Times New Roman" panose="02020603050405020304" pitchFamily="18" charset="0"/>
                        <a:cs typeface="Arial" panose="020B0604020202020204" pitchFamily="34" charset="0"/>
                      </a:rPr>
                      <m:t>(</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𝐴</m:t>
                    </m:r>
                    <m:r>
                      <a:rPr lang="en-IL" altLang="en-IL" sz="2400" dirty="0">
                        <a:latin typeface="Cambria Math" panose="02040503050406030204" pitchFamily="18" charset="0"/>
                        <a:ea typeface="Times New Roman" panose="02020603050405020304" pitchFamily="18" charset="0"/>
                        <a:cs typeface="Arial" panose="020B0604020202020204" pitchFamily="34" charset="0"/>
                      </a:rPr>
                      <m:t>) </m:t>
                    </m:r>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and</a:t>
                </a:r>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14:m>
                  <m:oMath xmlns:m="http://schemas.openxmlformats.org/officeDocument/2006/math">
                    <m:r>
                      <a:rPr lang="en-US" altLang="en-IL" sz="2400">
                        <a:latin typeface="Cambria Math" panose="02040503050406030204" pitchFamily="18" charset="0"/>
                        <a:ea typeface="Times New Roman" panose="02020603050405020304" pitchFamily="18" charset="0"/>
                        <a:cs typeface="Arial" panose="020B0604020202020204" pitchFamily="34" charset="0"/>
                      </a:rPr>
                      <m:t>𝐸𝑛</m:t>
                    </m:r>
                    <m:sSub>
                      <m:sSubPr>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sSubPr>
                      <m:e>
                        <m:r>
                          <a:rPr lang="en-US" altLang="en-IL" sz="2400">
                            <a:latin typeface="Cambria Math" panose="02040503050406030204" pitchFamily="18" charset="0"/>
                            <a:ea typeface="Times New Roman" panose="02020603050405020304" pitchFamily="18" charset="0"/>
                            <a:cs typeface="Arial" panose="020B0604020202020204" pitchFamily="34" charset="0"/>
                          </a:rPr>
                          <m:t>𝑐</m:t>
                        </m:r>
                      </m:e>
                      <m:sub>
                        <m:r>
                          <a:rPr lang="en-US" altLang="en-IL" sz="2400">
                            <a:latin typeface="Cambria Math" panose="02040503050406030204" pitchFamily="18" charset="0"/>
                            <a:ea typeface="Times New Roman" panose="02020603050405020304" pitchFamily="18" charset="0"/>
                            <a:cs typeface="Arial" panose="020B0604020202020204" pitchFamily="34" charset="0"/>
                          </a:rPr>
                          <m:t>𝑝𝑘</m:t>
                        </m:r>
                      </m:sub>
                    </m:sSub>
                    <m:r>
                      <a:rPr lang="en-US" altLang="en-IL" sz="2400">
                        <a:latin typeface="Cambria Math" panose="02040503050406030204" pitchFamily="18" charset="0"/>
                        <a:ea typeface="Times New Roman" panose="02020603050405020304" pitchFamily="18" charset="0"/>
                        <a:cs typeface="Arial" panose="020B0604020202020204" pitchFamily="34" charset="0"/>
                      </a:rPr>
                      <m:t>(</m:t>
                    </m:r>
                    <m:r>
                      <a:rPr lang="en-US" altLang="en-IL" sz="2400">
                        <a:latin typeface="Cambria Math" panose="02040503050406030204" pitchFamily="18" charset="0"/>
                        <a:ea typeface="Times New Roman" panose="02020603050405020304" pitchFamily="18" charset="0"/>
                        <a:cs typeface="Arial" panose="020B0604020202020204" pitchFamily="34" charset="0"/>
                      </a:rPr>
                      <m:t>𝑏</m:t>
                    </m:r>
                    <m:r>
                      <a:rPr lang="en-US" altLang="en-IL" sz="2400">
                        <a:latin typeface="Cambria Math" panose="02040503050406030204" pitchFamily="18" charset="0"/>
                        <a:ea typeface="Times New Roman" panose="02020603050405020304" pitchFamily="18" charset="0"/>
                        <a:cs typeface="Arial" panose="020B0604020202020204" pitchFamily="34" charset="0"/>
                      </a:rPr>
                      <m:t>)</m:t>
                    </m:r>
                  </m:oMath>
                </a14:m>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r>
                  <a:rPr lang="en-IL" altLang="en-IL" sz="2400" dirty="0">
                    <a:latin typeface="Open Sans" panose="020B0606030504020204" pitchFamily="34" charset="0"/>
                    <a:ea typeface="Times New Roman" panose="02020603050405020304" pitchFamily="18" charset="0"/>
                    <a:cs typeface="Arial" panose="020B0604020202020204" pitchFamily="34" charset="0"/>
                  </a:rPr>
                  <a:t>and private random values from the message space in order to obtain encryptions of new values called “masked data”.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These encryptions are then sent to the CSP, which decrypts and runs a given algorithm on the masked data.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The output of this computation is the “masked model”, a vector</a:t>
                </a:r>
                <a14:m>
                  <m:oMath xmlns:m="http://schemas.openxmlformats.org/officeDocument/2006/math">
                    <m:r>
                      <a:rPr lang="en-US" altLang="en-IL" sz="2400">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accPr>
                      <m:e>
                        <m:r>
                          <a:rPr lang="en-US" altLang="en-IL" sz="2400">
                            <a:latin typeface="Cambria Math" panose="02040503050406030204" pitchFamily="18" charset="0"/>
                            <a:ea typeface="Times New Roman" panose="02020603050405020304" pitchFamily="18" charset="0"/>
                            <a:cs typeface="Arial" panose="020B0604020202020204" pitchFamily="34" charset="0"/>
                          </a:rPr>
                          <m:t>𝑤</m:t>
                        </m:r>
                      </m:e>
                    </m:acc>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 which is then sent back from the CSP to the MLE.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L" altLang="en-IL" sz="2400" dirty="0">
                    <a:latin typeface="Open Sans" panose="020B0606030504020204" pitchFamily="34" charset="0"/>
                    <a:ea typeface="Times New Roman" panose="02020603050405020304" pitchFamily="18" charset="0"/>
                    <a:cs typeface="Arial" panose="020B0604020202020204" pitchFamily="34" charset="0"/>
                  </a:rPr>
                  <a:t>MLE computes the output </a:t>
                </a:r>
                <a14:m>
                  <m:oMath xmlns:m="http://schemas.openxmlformats.org/officeDocument/2006/math">
                    <m:sSup>
                      <m:sSupPr>
                        <m:ctrlPr>
                          <a:rPr lang="en-US" altLang="en-IL" sz="2400" i="1" dirty="0">
                            <a:latin typeface="Cambria Math" panose="02040503050406030204" pitchFamily="18" charset="0"/>
                            <a:ea typeface="Times New Roman" panose="02020603050405020304" pitchFamily="18" charset="0"/>
                            <a:cs typeface="Arial" panose="020B0604020202020204" pitchFamily="34" charset="0"/>
                          </a:rPr>
                        </m:ctrlPr>
                      </m:sSupPr>
                      <m:e>
                        <m:r>
                          <a:rPr lang="en-US" altLang="en-IL" sz="2400" dirty="0">
                            <a:latin typeface="Cambria Math" panose="02040503050406030204" pitchFamily="18" charset="0"/>
                            <a:ea typeface="Times New Roman" panose="02020603050405020304" pitchFamily="18" charset="0"/>
                            <a:cs typeface="Arial" panose="020B0604020202020204" pitchFamily="34" charset="0"/>
                          </a:rPr>
                          <m:t>𝑤</m:t>
                        </m:r>
                      </m:e>
                      <m:sup>
                        <m:r>
                          <a:rPr lang="en-US" altLang="en-IL" sz="2400" dirty="0">
                            <a:latin typeface="Cambria Math" panose="02040503050406030204" pitchFamily="18" charset="0"/>
                            <a:ea typeface="Times New Roman" panose="02020603050405020304" pitchFamily="18" charset="0"/>
                            <a:cs typeface="Arial" panose="020B0604020202020204" pitchFamily="34" charset="0"/>
                          </a:rPr>
                          <m:t>∗</m:t>
                        </m:r>
                      </m:sup>
                    </m:sSup>
                  </m:oMath>
                </a14:m>
                <a:r>
                  <a:rPr lang="en-US" altLang="en-IL" sz="2400" dirty="0">
                    <a:latin typeface="Open Sans" panose="020B0606030504020204" pitchFamily="34" charset="0"/>
                    <a:ea typeface="Times New Roman" panose="02020603050405020304" pitchFamily="18" charset="0"/>
                    <a:cs typeface="Arial" panose="020B0604020202020204" pitchFamily="34" charset="0"/>
                  </a:rPr>
                  <a:t> </a:t>
                </a:r>
                <a:r>
                  <a:rPr lang="en-IL" altLang="en-IL" sz="2400" dirty="0">
                    <a:latin typeface="Open Sans" panose="020B0606030504020204" pitchFamily="34" charset="0"/>
                    <a:ea typeface="Times New Roman" panose="02020603050405020304" pitchFamily="18" charset="0"/>
                    <a:cs typeface="Arial" panose="020B0604020202020204" pitchFamily="34" charset="0"/>
                  </a:rPr>
                  <a:t>from the masked model </a:t>
                </a:r>
                <a14:m>
                  <m:oMath xmlns:m="http://schemas.openxmlformats.org/officeDocument/2006/math">
                    <m:acc>
                      <m:accPr>
                        <m:chr m:val="̃"/>
                        <m:ctrlPr>
                          <a:rPr lang="en-US" altLang="en-IL" sz="2400" i="1">
                            <a:latin typeface="Cambria Math" panose="02040503050406030204" pitchFamily="18" charset="0"/>
                            <a:ea typeface="Times New Roman" panose="02020603050405020304" pitchFamily="18" charset="0"/>
                            <a:cs typeface="Arial" panose="020B0604020202020204" pitchFamily="34" charset="0"/>
                          </a:rPr>
                        </m:ctrlPr>
                      </m:accPr>
                      <m:e>
                        <m:r>
                          <a:rPr lang="en-US" altLang="en-IL" sz="2400">
                            <a:latin typeface="Cambria Math" panose="02040503050406030204" pitchFamily="18" charset="0"/>
                            <a:ea typeface="Times New Roman" panose="02020603050405020304" pitchFamily="18" charset="0"/>
                            <a:cs typeface="Arial" panose="020B0604020202020204" pitchFamily="34" charset="0"/>
                          </a:rPr>
                          <m:t>𝑤</m:t>
                        </m:r>
                      </m:e>
                    </m:acc>
                  </m:oMath>
                </a14:m>
                <a:r>
                  <a:rPr lang="en-IL" altLang="en-IL" sz="2400" dirty="0">
                    <a:latin typeface="Open Sans" panose="020B0606030504020204" pitchFamily="34" charset="0"/>
                    <a:ea typeface="Times New Roman" panose="02020603050405020304" pitchFamily="18" charset="0"/>
                    <a:cs typeface="Arial" panose="020B0604020202020204" pitchFamily="34" charset="0"/>
                  </a:rPr>
                  <a:t> by using the same private random values sampled in stage 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97280" y="1911830"/>
                <a:ext cx="10058400" cy="4064959"/>
              </a:xfrm>
              <a:prstGeom prst="rect">
                <a:avLst/>
              </a:prstGeom>
              <a:blipFill>
                <a:blip r:embed="rId2"/>
                <a:stretch>
                  <a:fillRect l="-1152" t="-1201" r="-224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C5D25D59-9C03-4BF8-7221-4441B309273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F4AC0095-3962-951A-5ED0-90179AD120CD}"/>
              </a:ext>
            </a:extLst>
          </p:cNvPr>
          <p:cNvSpPr>
            <a:spLocks noGrp="1"/>
          </p:cNvSpPr>
          <p:nvPr>
            <p:ph type="sldNum" sz="quarter" idx="12"/>
          </p:nvPr>
        </p:nvSpPr>
        <p:spPr/>
        <p:txBody>
          <a:bodyPr/>
          <a:lstStyle/>
          <a:p>
            <a:fld id="{07CE569E-9B7C-4CB9-AB80-C0841F922CFF}" type="slidenum">
              <a:rPr lang="en-US" smtClean="0"/>
              <a:t>23</a:t>
            </a:fld>
            <a:endParaRPr lang="en-US"/>
          </a:p>
        </p:txBody>
      </p:sp>
    </p:spTree>
    <p:extLst>
      <p:ext uri="{BB962C8B-B14F-4D97-AF65-F5344CB8AC3E}">
        <p14:creationId xmlns:p14="http://schemas.microsoft.com/office/powerpoint/2010/main" val="271588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23E4140-8DE6-2D10-4D2D-8FE4C4F81B0E}"/>
              </a:ext>
            </a:extLst>
          </p:cNvPr>
          <p:cNvSpPr txBox="1"/>
          <p:nvPr/>
        </p:nvSpPr>
        <p:spPr>
          <a:xfrm>
            <a:off x="6613547" y="3916340"/>
            <a:ext cx="6094520" cy="344069"/>
          </a:xfrm>
          <a:prstGeom prst="rect">
            <a:avLst/>
          </a:prstGeom>
          <a:noFill/>
        </p:spPr>
        <p:txBody>
          <a:bodyPr wrap="square">
            <a:spAutoFit/>
          </a:bodyPr>
          <a:lstStyle/>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ube 9">
            <a:extLst>
              <a:ext uri="{FF2B5EF4-FFF2-40B4-BE49-F238E27FC236}">
                <a16:creationId xmlns:a16="http://schemas.microsoft.com/office/drawing/2014/main" id="{C7E7A145-4348-400B-6615-BD2F0D48D853}"/>
              </a:ext>
            </a:extLst>
          </p:cNvPr>
          <p:cNvSpPr/>
          <p:nvPr/>
        </p:nvSpPr>
        <p:spPr>
          <a:xfrm>
            <a:off x="1033176" y="1645400"/>
            <a:ext cx="1494031" cy="1403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generates key pair (</a:t>
            </a:r>
            <a:r>
              <a:rPr lang="en-US" sz="1600" u="sng" dirty="0" err="1">
                <a:effectLst/>
                <a:latin typeface="Calibri" panose="020F0502020204030204" pitchFamily="34" charset="0"/>
                <a:ea typeface="Calibri" panose="020F0502020204030204" pitchFamily="34" charset="0"/>
                <a:cs typeface="Arial" panose="020B0604020202020204" pitchFamily="34" charset="0"/>
              </a:rPr>
              <a:t>sk</a:t>
            </a:r>
            <a:r>
              <a:rPr lang="en-US" sz="1600" u="sng" dirty="0">
                <a:effectLst/>
                <a:latin typeface="Calibri" panose="020F0502020204030204" pitchFamily="34" charset="0"/>
                <a:ea typeface="Calibri" panose="020F0502020204030204" pitchFamily="34" charset="0"/>
                <a:cs typeface="Arial" panose="020B0604020202020204" pitchFamily="34" charset="0"/>
              </a:rPr>
              <a:t>, pk)</a:t>
            </a:r>
            <a:endParaRPr lang="en-US" sz="1600" dirty="0"/>
          </a:p>
        </p:txBody>
      </p:sp>
      <p:sp>
        <p:nvSpPr>
          <p:cNvPr id="12" name="Oval 11">
            <a:extLst>
              <a:ext uri="{FF2B5EF4-FFF2-40B4-BE49-F238E27FC236}">
                <a16:creationId xmlns:a16="http://schemas.microsoft.com/office/drawing/2014/main" id="{468B2671-ED03-6AD1-4DD9-93341978A00F}"/>
              </a:ext>
            </a:extLst>
          </p:cNvPr>
          <p:cNvSpPr/>
          <p:nvPr/>
        </p:nvSpPr>
        <p:spPr>
          <a:xfrm>
            <a:off x="4002827" y="1956402"/>
            <a:ext cx="1272436" cy="116294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13" name="TextBox 12">
            <a:extLst>
              <a:ext uri="{FF2B5EF4-FFF2-40B4-BE49-F238E27FC236}">
                <a16:creationId xmlns:a16="http://schemas.microsoft.com/office/drawing/2014/main" id="{DFC77B1A-C240-85FE-37AD-7D19273E507E}"/>
              </a:ext>
            </a:extLst>
          </p:cNvPr>
          <p:cNvSpPr txBox="1"/>
          <p:nvPr/>
        </p:nvSpPr>
        <p:spPr>
          <a:xfrm>
            <a:off x="1047566" y="1141263"/>
            <a:ext cx="654434" cy="536289"/>
          </a:xfrm>
          <a:prstGeom prst="rect">
            <a:avLst/>
          </a:prstGeom>
          <a:noFill/>
        </p:spPr>
        <p:txBody>
          <a:bodyPr wrap="square" rtlCol="0">
            <a:spAutoFit/>
          </a:bodyPr>
          <a:lstStyle/>
          <a:p>
            <a:endParaRPr lang="en-US" dirty="0"/>
          </a:p>
        </p:txBody>
      </p:sp>
      <p:sp>
        <p:nvSpPr>
          <p:cNvPr id="14" name="Oval 13">
            <a:extLst>
              <a:ext uri="{FF2B5EF4-FFF2-40B4-BE49-F238E27FC236}">
                <a16:creationId xmlns:a16="http://schemas.microsoft.com/office/drawing/2014/main" id="{CA8BC039-3192-F41F-8D90-707E741FFAA5}"/>
              </a:ext>
            </a:extLst>
          </p:cNvPr>
          <p:cNvSpPr/>
          <p:nvPr/>
        </p:nvSpPr>
        <p:spPr>
          <a:xfrm>
            <a:off x="4002827" y="3307737"/>
            <a:ext cx="1272436" cy="11138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15" name="Oval 14">
            <a:extLst>
              <a:ext uri="{FF2B5EF4-FFF2-40B4-BE49-F238E27FC236}">
                <a16:creationId xmlns:a16="http://schemas.microsoft.com/office/drawing/2014/main" id="{6F780514-4F4B-4C31-6DE4-40B6104CFA10}"/>
              </a:ext>
            </a:extLst>
          </p:cNvPr>
          <p:cNvSpPr/>
          <p:nvPr/>
        </p:nvSpPr>
        <p:spPr>
          <a:xfrm>
            <a:off x="4002827" y="533731"/>
            <a:ext cx="1309304" cy="113725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encrypts the data with the given pk</a:t>
            </a:r>
            <a:endParaRPr lang="en-US" sz="1600" dirty="0"/>
          </a:p>
        </p:txBody>
      </p:sp>
      <p:sp>
        <p:nvSpPr>
          <p:cNvPr id="26" name="TextBox 25">
            <a:extLst>
              <a:ext uri="{FF2B5EF4-FFF2-40B4-BE49-F238E27FC236}">
                <a16:creationId xmlns:a16="http://schemas.microsoft.com/office/drawing/2014/main" id="{60F6EB73-5FD0-0127-3C4A-351DEC1C6BAE}"/>
              </a:ext>
            </a:extLst>
          </p:cNvPr>
          <p:cNvSpPr txBox="1"/>
          <p:nvPr/>
        </p:nvSpPr>
        <p:spPr>
          <a:xfrm>
            <a:off x="3031378" y="1257434"/>
            <a:ext cx="605139"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29" name="TextBox 28">
            <a:extLst>
              <a:ext uri="{FF2B5EF4-FFF2-40B4-BE49-F238E27FC236}">
                <a16:creationId xmlns:a16="http://schemas.microsoft.com/office/drawing/2014/main" id="{2AB95965-4B47-A9AE-97E5-DCDAB064F9B7}"/>
              </a:ext>
            </a:extLst>
          </p:cNvPr>
          <p:cNvSpPr txBox="1"/>
          <p:nvPr/>
        </p:nvSpPr>
        <p:spPr>
          <a:xfrm>
            <a:off x="3166278" y="3317915"/>
            <a:ext cx="528560"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30" name="TextBox 29">
            <a:extLst>
              <a:ext uri="{FF2B5EF4-FFF2-40B4-BE49-F238E27FC236}">
                <a16:creationId xmlns:a16="http://schemas.microsoft.com/office/drawing/2014/main" id="{4CA7C4FA-4CE9-B79D-B331-6EBF20A3047F}"/>
              </a:ext>
            </a:extLst>
          </p:cNvPr>
          <p:cNvSpPr txBox="1"/>
          <p:nvPr/>
        </p:nvSpPr>
        <p:spPr>
          <a:xfrm>
            <a:off x="3213717" y="2181580"/>
            <a:ext cx="522339"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pk</a:t>
            </a:r>
            <a:endParaRPr lang="en-US" dirty="0">
              <a:solidFill>
                <a:schemeClr val="accent6">
                  <a:lumMod val="75000"/>
                </a:schemeClr>
              </a:solidFill>
            </a:endParaRPr>
          </a:p>
        </p:txBody>
      </p:sp>
      <p:sp>
        <p:nvSpPr>
          <p:cNvPr id="33" name="Cylinder 32">
            <a:extLst>
              <a:ext uri="{FF2B5EF4-FFF2-40B4-BE49-F238E27FC236}">
                <a16:creationId xmlns:a16="http://schemas.microsoft.com/office/drawing/2014/main" id="{73BD9179-70CA-EE69-6855-6FA506B024DA}"/>
              </a:ext>
            </a:extLst>
          </p:cNvPr>
          <p:cNvSpPr/>
          <p:nvPr/>
        </p:nvSpPr>
        <p:spPr>
          <a:xfrm>
            <a:off x="7576090" y="417249"/>
            <a:ext cx="1079639" cy="97964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Merges datasets</a:t>
            </a:r>
          </a:p>
        </p:txBody>
      </p:sp>
      <p:sp>
        <p:nvSpPr>
          <p:cNvPr id="36" name="Cylinder 35">
            <a:extLst>
              <a:ext uri="{FF2B5EF4-FFF2-40B4-BE49-F238E27FC236}">
                <a16:creationId xmlns:a16="http://schemas.microsoft.com/office/drawing/2014/main" id="{4A4AF076-92BA-2A86-9943-1E20D3EFA0DA}"/>
              </a:ext>
            </a:extLst>
          </p:cNvPr>
          <p:cNvSpPr/>
          <p:nvPr/>
        </p:nvSpPr>
        <p:spPr>
          <a:xfrm>
            <a:off x="7115926" y="1699739"/>
            <a:ext cx="2019197" cy="1666788"/>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ctr"/>
            <a:r>
              <a:rPr lang="en-US" sz="1600" dirty="0">
                <a:effectLst/>
                <a:latin typeface="Calibri" panose="020F0502020204030204" pitchFamily="34" charset="0"/>
                <a:ea typeface="Calibri" panose="020F0502020204030204" pitchFamily="34" charset="0"/>
                <a:cs typeface="Arial" panose="020B0604020202020204" pitchFamily="34" charset="0"/>
              </a:rPr>
              <a:t>sample a random invertible matrix R </a:t>
            </a:r>
            <a:r>
              <a:rPr lang="en-US" sz="1600" dirty="0">
                <a:effectLst/>
                <a:latin typeface="Cambria Math" panose="02040503050406030204" pitchFamily="18" charset="0"/>
                <a:ea typeface="Calibri" panose="020F0502020204030204" pitchFamily="34" charset="0"/>
                <a:cs typeface="Arial" panose="020B0604020202020204" pitchFamily="34" charset="0"/>
              </a:rPr>
              <a:t>⋲</a:t>
            </a:r>
            <a:r>
              <a:rPr lang="en-US" sz="1600" dirty="0">
                <a:effectLst/>
                <a:latin typeface="Calibri" panose="020F0502020204030204" pitchFamily="34" charset="0"/>
                <a:ea typeface="Calibri" panose="020F0502020204030204" pitchFamily="34" charset="0"/>
                <a:cs typeface="Arial" panose="020B0604020202020204" pitchFamily="34" charset="0"/>
              </a:rPr>
              <a:t> GL(</a:t>
            </a:r>
            <a:r>
              <a:rPr lang="en-US" sz="1600" dirty="0" err="1">
                <a:effectLst/>
                <a:latin typeface="Calibri" panose="020F0502020204030204" pitchFamily="34" charset="0"/>
                <a:ea typeface="Calibri" panose="020F0502020204030204" pitchFamily="34" charset="0"/>
                <a:cs typeface="Arial" panose="020B0604020202020204" pitchFamily="34" charset="0"/>
              </a:rPr>
              <a:t>d,M</a:t>
            </a:r>
            <a:r>
              <a:rPr lang="en-US" sz="1600" dirty="0">
                <a:effectLst/>
                <a:latin typeface="Calibri" panose="020F0502020204030204" pitchFamily="34" charset="0"/>
                <a:ea typeface="Calibri" panose="020F0502020204030204" pitchFamily="34" charset="0"/>
                <a:cs typeface="Arial" panose="020B0604020202020204" pitchFamily="34" charset="0"/>
              </a:rPr>
              <a:t>) and random vector r </a:t>
            </a:r>
            <a:r>
              <a:rPr lang="en-US" sz="1600" dirty="0">
                <a:effectLst/>
                <a:latin typeface="Cambria Math" panose="02040503050406030204" pitchFamily="18" charset="0"/>
                <a:ea typeface="Calibri" panose="020F0502020204030204" pitchFamily="34" charset="0"/>
                <a:cs typeface="Arial" panose="020B0604020202020204" pitchFamily="34" charset="0"/>
              </a:rPr>
              <a:t>⋲</a:t>
            </a:r>
            <a:r>
              <a:rPr lang="en-US" sz="1600" dirty="0">
                <a:effectLst/>
                <a:latin typeface="Calibri" panose="020F0502020204030204" pitchFamily="34" charset="0"/>
                <a:ea typeface="Calibri" panose="020F0502020204030204" pitchFamily="34" charset="0"/>
                <a:cs typeface="Arial" panose="020B0604020202020204" pitchFamily="34" charset="0"/>
              </a:rPr>
              <a:t> M. </a:t>
            </a:r>
            <a:endParaRPr lang="en-US" sz="1600" dirty="0"/>
          </a:p>
          <a:p>
            <a:pPr algn="ctr"/>
            <a:endParaRPr lang="en-US" sz="1600" dirty="0"/>
          </a:p>
        </p:txBody>
      </p:sp>
      <p:sp>
        <p:nvSpPr>
          <p:cNvPr id="41" name="Cylinder 40">
            <a:extLst>
              <a:ext uri="{FF2B5EF4-FFF2-40B4-BE49-F238E27FC236}">
                <a16:creationId xmlns:a16="http://schemas.microsoft.com/office/drawing/2014/main" id="{502A6930-BDAC-6223-46B7-A48F35CAAA32}"/>
              </a:ext>
            </a:extLst>
          </p:cNvPr>
          <p:cNvSpPr/>
          <p:nvPr/>
        </p:nvSpPr>
        <p:spPr>
          <a:xfrm>
            <a:off x="7432439" y="3810372"/>
            <a:ext cx="1509333" cy="1416485"/>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effectLst/>
                <a:latin typeface="Calibri" panose="020F0502020204030204" pitchFamily="34" charset="0"/>
                <a:ea typeface="Calibri" panose="020F0502020204030204" pitchFamily="34" charset="0"/>
                <a:cs typeface="Arial" panose="020B0604020202020204" pitchFamily="34" charset="0"/>
              </a:rPr>
              <a:t>compute C’ = Enc (AR), d’ = Enc (b + </a:t>
            </a:r>
            <a:r>
              <a:rPr lang="en-US" sz="1600" dirty="0" err="1">
                <a:effectLst/>
                <a:latin typeface="Calibri" panose="020F0502020204030204" pitchFamily="34" charset="0"/>
                <a:ea typeface="Calibri" panose="020F0502020204030204" pitchFamily="34" charset="0"/>
                <a:cs typeface="Arial" panose="020B0604020202020204" pitchFamily="34" charset="0"/>
              </a:rPr>
              <a:t>Ar</a:t>
            </a:r>
            <a:r>
              <a:rPr lang="en-US" sz="1600"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p>
        </p:txBody>
      </p:sp>
      <p:sp>
        <p:nvSpPr>
          <p:cNvPr id="44" name="Cube 43">
            <a:extLst>
              <a:ext uri="{FF2B5EF4-FFF2-40B4-BE49-F238E27FC236}">
                <a16:creationId xmlns:a16="http://schemas.microsoft.com/office/drawing/2014/main" id="{02A54684-241E-490E-8251-F91E3DD3CB99}"/>
              </a:ext>
            </a:extLst>
          </p:cNvPr>
          <p:cNvSpPr/>
          <p:nvPr/>
        </p:nvSpPr>
        <p:spPr>
          <a:xfrm>
            <a:off x="688187" y="4223399"/>
            <a:ext cx="1764192" cy="15664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decrypts C’ (A) and d’ (b), and calculate w’.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7" name="Cylinder 46">
                <a:extLst>
                  <a:ext uri="{FF2B5EF4-FFF2-40B4-BE49-F238E27FC236}">
                    <a16:creationId xmlns:a16="http://schemas.microsoft.com/office/drawing/2014/main" id="{8B642DF5-21B1-2FCB-54C7-39A1CEA00900}"/>
                  </a:ext>
                </a:extLst>
              </p:cNvPr>
              <p:cNvSpPr/>
              <p:nvPr/>
            </p:nvSpPr>
            <p:spPr>
              <a:xfrm>
                <a:off x="7460188" y="5453866"/>
                <a:ext cx="1443738" cy="781534"/>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p>
                        <m:sSupPr>
                          <m:ctrlPr>
                            <a:rPr lang="en-US" sz="1600" b="0" i="1" dirty="0" smtClean="0">
                              <a:effectLst/>
                              <a:latin typeface="Cambria Math" panose="02040503050406030204" pitchFamily="18" charset="0"/>
                              <a:ea typeface="Calibri" panose="020F0502020204030204" pitchFamily="34" charset="0"/>
                              <a:cs typeface="Arial" panose="020B0604020202020204" pitchFamily="34" charset="0"/>
                            </a:rPr>
                          </m:ctrlPr>
                        </m:sSupPr>
                        <m:e>
                          <m:r>
                            <a:rPr lang="en-US" sz="1600" i="1" dirty="0" smtClean="0">
                              <a:effectLst/>
                              <a:latin typeface="Cambria Math" panose="02040503050406030204" pitchFamily="18" charset="0"/>
                              <a:ea typeface="Calibri" panose="020F0502020204030204" pitchFamily="34" charset="0"/>
                              <a:cs typeface="Arial" panose="020B0604020202020204" pitchFamily="34" charset="0"/>
                            </a:rPr>
                            <m:t>𝑤</m:t>
                          </m:r>
                        </m:e>
                        <m:sup>
                          <m:r>
                            <a:rPr lang="en-US" sz="1600" b="0" i="1" dirty="0" smtClean="0">
                              <a:effectLst/>
                              <a:latin typeface="Cambria Math" panose="02040503050406030204" pitchFamily="18" charset="0"/>
                              <a:ea typeface="Calibri" panose="020F0502020204030204" pitchFamily="34" charset="0"/>
                              <a:cs typeface="Arial" panose="020B0604020202020204" pitchFamily="34" charset="0"/>
                            </a:rPr>
                            <m:t>∗</m:t>
                          </m:r>
                        </m:sup>
                      </m:sSup>
                      <m:r>
                        <a:rPr lang="en-US" sz="1600" b="0" i="1" dirty="0" smtClean="0">
                          <a:effectLst/>
                          <a:latin typeface="Cambria Math" panose="02040503050406030204" pitchFamily="18" charset="0"/>
                          <a:ea typeface="Calibri" panose="020F0502020204030204" pitchFamily="34" charset="0"/>
                          <a:cs typeface="Arial" panose="020B0604020202020204" pitchFamily="34" charset="0"/>
                        </a:rPr>
                        <m:t>=</m:t>
                      </m:r>
                      <m:r>
                        <a:rPr lang="en-US" sz="1600" i="1" dirty="0" err="1">
                          <a:effectLst/>
                          <a:latin typeface="Cambria Math" panose="02040503050406030204" pitchFamily="18" charset="0"/>
                          <a:ea typeface="Calibri" panose="020F0502020204030204" pitchFamily="34" charset="0"/>
                          <a:cs typeface="Arial" panose="020B0604020202020204" pitchFamily="34" charset="0"/>
                        </a:rPr>
                        <m:t>𝑅𝑤</m:t>
                      </m:r>
                      <m:r>
                        <a:rPr lang="en-US" sz="1600" i="1" dirty="0">
                          <a:effectLst/>
                          <a:latin typeface="Cambria Math" panose="02040503050406030204" pitchFamily="18" charset="0"/>
                          <a:ea typeface="Calibri" panose="020F0502020204030204" pitchFamily="34" charset="0"/>
                          <a:cs typeface="Arial" panose="020B0604020202020204" pitchFamily="34" charset="0"/>
                        </a:rPr>
                        <m:t>’ – </m:t>
                      </m:r>
                      <m:r>
                        <a:rPr lang="en-US" sz="1600" i="1" dirty="0">
                          <a:effectLst/>
                          <a:latin typeface="Cambria Math" panose="02040503050406030204" pitchFamily="18" charset="0"/>
                          <a:ea typeface="Calibri" panose="020F0502020204030204" pitchFamily="34" charset="0"/>
                          <a:cs typeface="Arial" panose="020B0604020202020204" pitchFamily="34" charset="0"/>
                        </a:rPr>
                        <m:t>𝑟</m:t>
                      </m:r>
                      <m:r>
                        <a:rPr lang="en-US" sz="1600" i="1" dirty="0">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p>
            </p:txBody>
          </p:sp>
        </mc:Choice>
        <mc:Fallback xmlns="">
          <p:sp>
            <p:nvSpPr>
              <p:cNvPr id="47" name="Cylinder 46">
                <a:extLst>
                  <a:ext uri="{FF2B5EF4-FFF2-40B4-BE49-F238E27FC236}">
                    <a16:creationId xmlns:a16="http://schemas.microsoft.com/office/drawing/2014/main" id="{8B642DF5-21B1-2FCB-54C7-39A1CEA00900}"/>
                  </a:ext>
                </a:extLst>
              </p:cNvPr>
              <p:cNvSpPr>
                <a:spLocks noRot="1" noChangeAspect="1" noMove="1" noResize="1" noEditPoints="1" noAdjustHandles="1" noChangeArrowheads="1" noChangeShapeType="1" noTextEdit="1"/>
              </p:cNvSpPr>
              <p:nvPr/>
            </p:nvSpPr>
            <p:spPr>
              <a:xfrm>
                <a:off x="7460188" y="5453866"/>
                <a:ext cx="1443738" cy="781534"/>
              </a:xfrm>
              <a:prstGeom prst="can">
                <a:avLst/>
              </a:prstGeom>
              <a:blipFill>
                <a:blip r:embed="rId2"/>
                <a:stretch>
                  <a:fillRect/>
                </a:stretch>
              </a:blipFill>
            </p:spPr>
            <p:txBody>
              <a:bodyPr/>
              <a:lstStyle/>
              <a:p>
                <a:r>
                  <a:rPr lang="en-IL">
                    <a:noFill/>
                  </a:rPr>
                  <a:t> </a:t>
                </a:r>
              </a:p>
            </p:txBody>
          </p:sp>
        </mc:Fallback>
      </mc:AlternateContent>
      <p:cxnSp>
        <p:nvCxnSpPr>
          <p:cNvPr id="56" name="Straight Arrow Connector 55">
            <a:extLst>
              <a:ext uri="{FF2B5EF4-FFF2-40B4-BE49-F238E27FC236}">
                <a16:creationId xmlns:a16="http://schemas.microsoft.com/office/drawing/2014/main" id="{F806F0D0-6F13-633F-0C22-D4EB019B53BC}"/>
              </a:ext>
            </a:extLst>
          </p:cNvPr>
          <p:cNvCxnSpPr>
            <a:cxnSpLocks/>
            <a:stCxn id="10" idx="5"/>
            <a:endCxn id="15" idx="2"/>
          </p:cNvCxnSpPr>
          <p:nvPr/>
        </p:nvCxnSpPr>
        <p:spPr>
          <a:xfrm flipV="1">
            <a:off x="2527207" y="1102357"/>
            <a:ext cx="1475620" cy="1069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D24E823-1963-9065-62B3-1B448C431ECF}"/>
              </a:ext>
            </a:extLst>
          </p:cNvPr>
          <p:cNvCxnSpPr>
            <a:cxnSpLocks/>
            <a:stCxn id="10" idx="4"/>
            <a:endCxn id="12" idx="2"/>
          </p:cNvCxnSpPr>
          <p:nvPr/>
        </p:nvCxnSpPr>
        <p:spPr>
          <a:xfrm>
            <a:off x="2176307" y="2522650"/>
            <a:ext cx="1826520" cy="15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AB56A8D-08F2-5354-2D37-3AE4D24E46CE}"/>
              </a:ext>
            </a:extLst>
          </p:cNvPr>
          <p:cNvCxnSpPr>
            <a:cxnSpLocks/>
            <a:stCxn id="10" idx="3"/>
            <a:endCxn id="14" idx="2"/>
          </p:cNvCxnSpPr>
          <p:nvPr/>
        </p:nvCxnSpPr>
        <p:spPr>
          <a:xfrm>
            <a:off x="1604742" y="3049000"/>
            <a:ext cx="2398085" cy="815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948B6547-20B7-5FAB-9DB7-2F4BE4FC0AD4}"/>
              </a:ext>
            </a:extLst>
          </p:cNvPr>
          <p:cNvCxnSpPr>
            <a:cxnSpLocks/>
            <a:stCxn id="14" idx="6"/>
            <a:endCxn id="33" idx="2"/>
          </p:cNvCxnSpPr>
          <p:nvPr/>
        </p:nvCxnSpPr>
        <p:spPr>
          <a:xfrm flipV="1">
            <a:off x="5275263" y="907070"/>
            <a:ext cx="2300827" cy="29575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526191D4-8877-23B9-FBAE-3066020EC41E}"/>
              </a:ext>
            </a:extLst>
          </p:cNvPr>
          <p:cNvCxnSpPr>
            <a:cxnSpLocks/>
            <a:stCxn id="12" idx="6"/>
            <a:endCxn id="33" idx="2"/>
          </p:cNvCxnSpPr>
          <p:nvPr/>
        </p:nvCxnSpPr>
        <p:spPr>
          <a:xfrm flipV="1">
            <a:off x="5275263" y="907070"/>
            <a:ext cx="2300827" cy="16308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71492B91-312D-1635-DE8A-74983CDF92D0}"/>
              </a:ext>
            </a:extLst>
          </p:cNvPr>
          <p:cNvCxnSpPr>
            <a:cxnSpLocks/>
            <a:stCxn id="15" idx="6"/>
            <a:endCxn id="33" idx="2"/>
          </p:cNvCxnSpPr>
          <p:nvPr/>
        </p:nvCxnSpPr>
        <p:spPr>
          <a:xfrm flipV="1">
            <a:off x="5312131" y="907070"/>
            <a:ext cx="2263959" cy="1952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1D80259B-C206-411F-9F3D-20BF08E3794E}"/>
              </a:ext>
            </a:extLst>
          </p:cNvPr>
          <p:cNvCxnSpPr>
            <a:cxnSpLocks/>
            <a:stCxn id="33" idx="4"/>
            <a:endCxn id="36" idx="4"/>
          </p:cNvCxnSpPr>
          <p:nvPr/>
        </p:nvCxnSpPr>
        <p:spPr>
          <a:xfrm>
            <a:off x="8655729" y="907070"/>
            <a:ext cx="479394" cy="1626063"/>
          </a:xfrm>
          <a:prstGeom prst="bentConnector3">
            <a:avLst>
              <a:gd name="adj1" fmla="val 1476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8DE4D897-A0B6-E52D-CDE0-F5881424B5E0}"/>
              </a:ext>
            </a:extLst>
          </p:cNvPr>
          <p:cNvCxnSpPr>
            <a:cxnSpLocks/>
            <a:stCxn id="36" idx="4"/>
            <a:endCxn id="41" idx="4"/>
          </p:cNvCxnSpPr>
          <p:nvPr/>
        </p:nvCxnSpPr>
        <p:spPr>
          <a:xfrm flipH="1">
            <a:off x="8941772" y="2533133"/>
            <a:ext cx="193351" cy="1985482"/>
          </a:xfrm>
          <a:prstGeom prst="bentConnector3">
            <a:avLst>
              <a:gd name="adj1" fmla="val -1182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FDDF72D7-0273-6CFD-EB88-180245CCDAB4}"/>
              </a:ext>
            </a:extLst>
          </p:cNvPr>
          <p:cNvCxnSpPr>
            <a:cxnSpLocks/>
            <a:stCxn id="41" idx="2"/>
            <a:endCxn id="44" idx="5"/>
          </p:cNvCxnSpPr>
          <p:nvPr/>
        </p:nvCxnSpPr>
        <p:spPr>
          <a:xfrm rot="10800000" flipV="1">
            <a:off x="2452379" y="4518615"/>
            <a:ext cx="4980060" cy="2922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F59F8767-0932-48B9-170E-BC87010B487C}"/>
              </a:ext>
            </a:extLst>
          </p:cNvPr>
          <p:cNvCxnSpPr>
            <a:cxnSpLocks/>
            <a:stCxn id="44" idx="3"/>
            <a:endCxn id="47" idx="2"/>
          </p:cNvCxnSpPr>
          <p:nvPr/>
        </p:nvCxnSpPr>
        <p:spPr>
          <a:xfrm rot="16200000" flipH="1">
            <a:off x="4389949" y="2774393"/>
            <a:ext cx="54765" cy="6085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511A032-BC9C-90A2-7621-8314CB2C5766}"/>
                  </a:ext>
                </a:extLst>
              </p:cNvPr>
              <p:cNvSpPr txBox="1"/>
              <p:nvPr/>
            </p:nvSpPr>
            <p:spPr>
              <a:xfrm>
                <a:off x="5446584" y="584829"/>
                <a:ext cx="1333364"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4" name="TextBox 103">
                <a:extLst>
                  <a:ext uri="{FF2B5EF4-FFF2-40B4-BE49-F238E27FC236}">
                    <a16:creationId xmlns:a16="http://schemas.microsoft.com/office/drawing/2014/main" id="{5511A032-BC9C-90A2-7621-8314CB2C5766}"/>
                  </a:ext>
                </a:extLst>
              </p:cNvPr>
              <p:cNvSpPr txBox="1">
                <a:spLocks noRot="1" noChangeAspect="1" noMove="1" noResize="1" noEditPoints="1" noAdjustHandles="1" noChangeArrowheads="1" noChangeShapeType="1" noTextEdit="1"/>
              </p:cNvSpPr>
              <p:nvPr/>
            </p:nvSpPr>
            <p:spPr>
              <a:xfrm>
                <a:off x="5446584" y="584829"/>
                <a:ext cx="1333364" cy="556434"/>
              </a:xfrm>
              <a:prstGeom prst="rect">
                <a:avLst/>
              </a:prstGeom>
              <a:blipFill>
                <a:blip r:embed="rId3"/>
                <a:stretch>
                  <a:fillRect t="-1099" b="-8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1751C2B7-C9BC-98FE-0C11-7B3D07C65520}"/>
                  </a:ext>
                </a:extLst>
              </p:cNvPr>
              <p:cNvSpPr txBox="1"/>
              <p:nvPr/>
            </p:nvSpPr>
            <p:spPr>
              <a:xfrm>
                <a:off x="5348207" y="2010631"/>
                <a:ext cx="1219570"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7" name="TextBox 106">
                <a:extLst>
                  <a:ext uri="{FF2B5EF4-FFF2-40B4-BE49-F238E27FC236}">
                    <a16:creationId xmlns:a16="http://schemas.microsoft.com/office/drawing/2014/main" id="{1751C2B7-C9BC-98FE-0C11-7B3D07C65520}"/>
                  </a:ext>
                </a:extLst>
              </p:cNvPr>
              <p:cNvSpPr txBox="1">
                <a:spLocks noRot="1" noChangeAspect="1" noMove="1" noResize="1" noEditPoints="1" noAdjustHandles="1" noChangeArrowheads="1" noChangeShapeType="1" noTextEdit="1"/>
              </p:cNvSpPr>
              <p:nvPr/>
            </p:nvSpPr>
            <p:spPr>
              <a:xfrm>
                <a:off x="5348207" y="2010631"/>
                <a:ext cx="1219570" cy="556434"/>
              </a:xfrm>
              <a:prstGeom prst="rect">
                <a:avLst/>
              </a:prstGeom>
              <a:blipFill>
                <a:blip r:embed="rId4"/>
                <a:stretch>
                  <a:fillRect t="-1099" b="-8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A4B53D57-73A9-9F89-D9BC-CDC0DE908284}"/>
                  </a:ext>
                </a:extLst>
              </p:cNvPr>
              <p:cNvSpPr txBox="1"/>
              <p:nvPr/>
            </p:nvSpPr>
            <p:spPr>
              <a:xfrm>
                <a:off x="5379524" y="3333777"/>
                <a:ext cx="1219570" cy="556434"/>
              </a:xfrm>
              <a:prstGeom prst="rect">
                <a:avLst/>
              </a:prstGeom>
              <a:noFill/>
            </p:spPr>
            <p:txBody>
              <a:bodyPr wrap="square">
                <a:spAutoFit/>
              </a:bodyPr>
              <a:lstStyle/>
              <a:p>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𝐸𝑁</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A</m:t>
                    </m:r>
                    <m:r>
                      <a:rPr lang="en-US" sz="1400" b="0" i="0"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 &amp; </a:t>
                </a:r>
                <a14:m>
                  <m:oMath xmlns:m="http://schemas.openxmlformats.org/officeDocument/2006/math">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𝐸𝑛</m:t>
                    </m:r>
                    <m:sSub>
                      <m:sSubPr>
                        <m:ctrlP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𝑐</m:t>
                        </m:r>
                      </m:e>
                      <m:sub>
                        <m:r>
                          <a:rPr lang="en-US" sz="1400" b="0" i="1" smtClean="0">
                            <a:solidFill>
                              <a:schemeClr val="accent6">
                                <a:lumMod val="75000"/>
                              </a:schemeClr>
                            </a:solidFill>
                            <a:effectLst/>
                            <a:latin typeface="Cambria Math" panose="02040503050406030204" pitchFamily="18" charset="0"/>
                            <a:ea typeface="Calibri" panose="020F0502020204030204" pitchFamily="34" charset="0"/>
                            <a:cs typeface="Arial" panose="020B0604020202020204" pitchFamily="34" charset="0"/>
                          </a:rPr>
                          <m:t>𝑝𝑘</m:t>
                        </m:r>
                      </m:sub>
                    </m:sSub>
                  </m:oMath>
                </a14:m>
                <a:r>
                  <a:rPr lang="en-US" sz="14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(b) </a:t>
                </a:r>
                <a:endParaRPr lang="en-US" sz="1400" dirty="0">
                  <a:solidFill>
                    <a:schemeClr val="accent6">
                      <a:lumMod val="75000"/>
                    </a:schemeClr>
                  </a:solidFill>
                </a:endParaRPr>
              </a:p>
            </p:txBody>
          </p:sp>
        </mc:Choice>
        <mc:Fallback xmlns="">
          <p:sp>
            <p:nvSpPr>
              <p:cNvPr id="108" name="TextBox 107">
                <a:extLst>
                  <a:ext uri="{FF2B5EF4-FFF2-40B4-BE49-F238E27FC236}">
                    <a16:creationId xmlns:a16="http://schemas.microsoft.com/office/drawing/2014/main" id="{A4B53D57-73A9-9F89-D9BC-CDC0DE908284}"/>
                  </a:ext>
                </a:extLst>
              </p:cNvPr>
              <p:cNvSpPr txBox="1">
                <a:spLocks noRot="1" noChangeAspect="1" noMove="1" noResize="1" noEditPoints="1" noAdjustHandles="1" noChangeArrowheads="1" noChangeShapeType="1" noTextEdit="1"/>
              </p:cNvSpPr>
              <p:nvPr/>
            </p:nvSpPr>
            <p:spPr>
              <a:xfrm>
                <a:off x="5379524" y="3333777"/>
                <a:ext cx="1219570" cy="556434"/>
              </a:xfrm>
              <a:prstGeom prst="rect">
                <a:avLst/>
              </a:prstGeom>
              <a:blipFill>
                <a:blip r:embed="rId5"/>
                <a:stretch>
                  <a:fillRect t="-1099" b="-8791"/>
                </a:stretch>
              </a:blipFill>
            </p:spPr>
            <p:txBody>
              <a:bodyPr/>
              <a:lstStyle/>
              <a:p>
                <a:r>
                  <a:rPr lang="en-US">
                    <a:noFill/>
                  </a:rPr>
                  <a:t> </a:t>
                </a:r>
              </a:p>
            </p:txBody>
          </p:sp>
        </mc:Fallback>
      </mc:AlternateContent>
      <p:sp>
        <p:nvSpPr>
          <p:cNvPr id="109" name="TextBox 108">
            <a:extLst>
              <a:ext uri="{FF2B5EF4-FFF2-40B4-BE49-F238E27FC236}">
                <a16:creationId xmlns:a16="http://schemas.microsoft.com/office/drawing/2014/main" id="{7562875C-9685-461E-BDF7-7B520512F720}"/>
              </a:ext>
            </a:extLst>
          </p:cNvPr>
          <p:cNvSpPr txBox="1"/>
          <p:nvPr/>
        </p:nvSpPr>
        <p:spPr>
          <a:xfrm>
            <a:off x="3532868" y="5789582"/>
            <a:ext cx="939918"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w’</a:t>
            </a:r>
            <a:endParaRPr lang="en-US" dirty="0">
              <a:solidFill>
                <a:schemeClr val="accent6">
                  <a:lumMod val="75000"/>
                </a:schemeClr>
              </a:solidFill>
            </a:endParaRPr>
          </a:p>
        </p:txBody>
      </p:sp>
      <p:sp>
        <p:nvSpPr>
          <p:cNvPr id="110" name="TextBox 109">
            <a:extLst>
              <a:ext uri="{FF2B5EF4-FFF2-40B4-BE49-F238E27FC236}">
                <a16:creationId xmlns:a16="http://schemas.microsoft.com/office/drawing/2014/main" id="{F44AD71E-4C3D-F986-D094-54BB9DD90E6F}"/>
              </a:ext>
            </a:extLst>
          </p:cNvPr>
          <p:cNvSpPr txBox="1"/>
          <p:nvPr/>
        </p:nvSpPr>
        <p:spPr>
          <a:xfrm>
            <a:off x="3283514" y="4545653"/>
            <a:ext cx="939918" cy="369332"/>
          </a:xfrm>
          <a:prstGeom prst="rect">
            <a:avLst/>
          </a:prstGeom>
          <a:noFill/>
        </p:spPr>
        <p:txBody>
          <a:bodyPr wrap="square">
            <a:spAutoFit/>
          </a:bodyPr>
          <a:lstStyle/>
          <a:p>
            <a:r>
              <a:rPr lang="en-US" sz="1800"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C’ &amp; d’</a:t>
            </a:r>
            <a:endParaRPr lang="en-US" dirty="0">
              <a:solidFill>
                <a:schemeClr val="accent6">
                  <a:lumMod val="75000"/>
                </a:schemeClr>
              </a:solidFill>
            </a:endParaRPr>
          </a:p>
        </p:txBody>
      </p:sp>
      <p:cxnSp>
        <p:nvCxnSpPr>
          <p:cNvPr id="114" name="Straight Arrow Connector 113">
            <a:extLst>
              <a:ext uri="{FF2B5EF4-FFF2-40B4-BE49-F238E27FC236}">
                <a16:creationId xmlns:a16="http://schemas.microsoft.com/office/drawing/2014/main" id="{2222324B-305F-D204-413E-020CB160A176}"/>
              </a:ext>
            </a:extLst>
          </p:cNvPr>
          <p:cNvCxnSpPr>
            <a:cxnSpLocks/>
            <a:endCxn id="10" idx="2"/>
          </p:cNvCxnSpPr>
          <p:nvPr/>
        </p:nvCxnSpPr>
        <p:spPr>
          <a:xfrm>
            <a:off x="17756" y="2522650"/>
            <a:ext cx="1015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Cube 144">
            <a:extLst>
              <a:ext uri="{FF2B5EF4-FFF2-40B4-BE49-F238E27FC236}">
                <a16:creationId xmlns:a16="http://schemas.microsoft.com/office/drawing/2014/main" id="{16681E18-87BD-B209-099B-4396FB5C4611}"/>
              </a:ext>
            </a:extLst>
          </p:cNvPr>
          <p:cNvSpPr/>
          <p:nvPr/>
        </p:nvSpPr>
        <p:spPr>
          <a:xfrm>
            <a:off x="10356109" y="972929"/>
            <a:ext cx="1494031" cy="1403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CSP</a:t>
            </a:r>
            <a:endParaRPr lang="en-US" sz="1600" dirty="0"/>
          </a:p>
        </p:txBody>
      </p:sp>
      <p:sp>
        <p:nvSpPr>
          <p:cNvPr id="148" name="Oval 147">
            <a:extLst>
              <a:ext uri="{FF2B5EF4-FFF2-40B4-BE49-F238E27FC236}">
                <a16:creationId xmlns:a16="http://schemas.microsoft.com/office/drawing/2014/main" id="{B3B861DB-9AB7-4A1E-3DA9-D7E53517ACFD}"/>
              </a:ext>
            </a:extLst>
          </p:cNvPr>
          <p:cNvSpPr/>
          <p:nvPr/>
        </p:nvSpPr>
        <p:spPr>
          <a:xfrm>
            <a:off x="10333622" y="2763371"/>
            <a:ext cx="1491045" cy="137658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u="sng" dirty="0">
                <a:effectLst/>
                <a:latin typeface="Calibri" panose="020F0502020204030204" pitchFamily="34" charset="0"/>
                <a:ea typeface="Calibri" panose="020F0502020204030204" pitchFamily="34" charset="0"/>
                <a:cs typeface="Arial" panose="020B0604020202020204" pitchFamily="34" charset="0"/>
              </a:rPr>
              <a:t>Data owner </a:t>
            </a:r>
            <a:endParaRPr lang="en-US" sz="1600" u="sng" dirty="0"/>
          </a:p>
        </p:txBody>
      </p:sp>
      <p:sp>
        <p:nvSpPr>
          <p:cNvPr id="149" name="Cylinder 148">
            <a:extLst>
              <a:ext uri="{FF2B5EF4-FFF2-40B4-BE49-F238E27FC236}">
                <a16:creationId xmlns:a16="http://schemas.microsoft.com/office/drawing/2014/main" id="{C8F27325-DAF9-2035-955E-9FC79CFAAB8E}"/>
              </a:ext>
            </a:extLst>
          </p:cNvPr>
          <p:cNvSpPr/>
          <p:nvPr/>
        </p:nvSpPr>
        <p:spPr>
          <a:xfrm>
            <a:off x="10473407" y="4596335"/>
            <a:ext cx="1259436" cy="1261043"/>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u="sng" dirty="0"/>
              <a:t>MLE</a:t>
            </a:r>
          </a:p>
        </p:txBody>
      </p:sp>
      <p:sp>
        <p:nvSpPr>
          <p:cNvPr id="2" name="Footer Placeholder 1">
            <a:extLst>
              <a:ext uri="{FF2B5EF4-FFF2-40B4-BE49-F238E27FC236}">
                <a16:creationId xmlns:a16="http://schemas.microsoft.com/office/drawing/2014/main" id="{29A80929-8624-8780-9B27-9F2212666EA5}"/>
              </a:ext>
            </a:extLst>
          </p:cNvPr>
          <p:cNvSpPr>
            <a:spLocks noGrp="1"/>
          </p:cNvSpPr>
          <p:nvPr>
            <p:ph type="ftr" sz="quarter" idx="11"/>
          </p:nvPr>
        </p:nvSpPr>
        <p:spPr/>
        <p:txBody>
          <a:bodyPr/>
          <a:lstStyle/>
          <a:p>
            <a:r>
              <a:rPr lang="en-US"/>
              <a:t>Privacy-Preserving Aging Analytics</a:t>
            </a:r>
          </a:p>
        </p:txBody>
      </p:sp>
      <p:sp>
        <p:nvSpPr>
          <p:cNvPr id="3" name="Slide Number Placeholder 2">
            <a:extLst>
              <a:ext uri="{FF2B5EF4-FFF2-40B4-BE49-F238E27FC236}">
                <a16:creationId xmlns:a16="http://schemas.microsoft.com/office/drawing/2014/main" id="{A48EDA71-987B-0C64-E4FC-FA9BA52420E1}"/>
              </a:ext>
            </a:extLst>
          </p:cNvPr>
          <p:cNvSpPr>
            <a:spLocks noGrp="1"/>
          </p:cNvSpPr>
          <p:nvPr>
            <p:ph type="sldNum" sz="quarter" idx="12"/>
          </p:nvPr>
        </p:nvSpPr>
        <p:spPr/>
        <p:txBody>
          <a:bodyPr/>
          <a:lstStyle/>
          <a:p>
            <a:fld id="{07CE569E-9B7C-4CB9-AB80-C0841F922CFF}" type="slidenum">
              <a:rPr lang="en-US" smtClean="0"/>
              <a:t>24</a:t>
            </a:fld>
            <a:endParaRPr lang="en-US"/>
          </a:p>
        </p:txBody>
      </p:sp>
    </p:spTree>
    <p:extLst>
      <p:ext uri="{BB962C8B-B14F-4D97-AF65-F5344CB8AC3E}">
        <p14:creationId xmlns:p14="http://schemas.microsoft.com/office/powerpoint/2010/main" val="174743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870D-070B-A16E-A1EE-98E78A10800F}"/>
              </a:ext>
            </a:extLst>
          </p:cNvPr>
          <p:cNvSpPr>
            <a:spLocks noGrp="1"/>
          </p:cNvSpPr>
          <p:nvPr>
            <p:ph type="title"/>
          </p:nvPr>
        </p:nvSpPr>
        <p:spPr/>
        <p:txBody>
          <a:bodyPr>
            <a:normAutofit/>
          </a:bodyPr>
          <a:lstStyle/>
          <a:p>
            <a:r>
              <a:rPr lang="en-US" sz="4000" dirty="0">
                <a:effectLst/>
              </a:rPr>
              <a:t>Linear Regression with only LHE Protocol Description</a:t>
            </a:r>
            <a:endParaRPr lang="en-IL" sz="4000" dirty="0"/>
          </a:p>
        </p:txBody>
      </p:sp>
      <p:sp>
        <p:nvSpPr>
          <p:cNvPr id="3" name="Content Placeholder 2">
            <a:extLst>
              <a:ext uri="{FF2B5EF4-FFF2-40B4-BE49-F238E27FC236}">
                <a16:creationId xmlns:a16="http://schemas.microsoft.com/office/drawing/2014/main" id="{4513A7E7-327C-7600-A14F-4DF9D2AE7B0E}"/>
              </a:ext>
            </a:extLst>
          </p:cNvPr>
          <p:cNvSpPr>
            <a:spLocks noGrp="1"/>
          </p:cNvSpPr>
          <p:nvPr>
            <p:ph idx="1"/>
          </p:nvPr>
        </p:nvSpPr>
        <p:spPr/>
        <p:txBody>
          <a:bodyPr>
            <a:normAutofit/>
          </a:bodyPr>
          <a:lstStyle/>
          <a:p>
            <a:pPr lvl="1">
              <a:buFont typeface="Arial" panose="020B0604020202020204" pitchFamily="34" charset="0"/>
              <a:buChar char="•"/>
            </a:pPr>
            <a:r>
              <a:rPr lang="en-US" sz="2400" dirty="0">
                <a:effectLst/>
                <a:latin typeface="Open Sans" panose="020B0606030504020204" pitchFamily="34" charset="0"/>
                <a:ea typeface="Open Sans" panose="020B0606030504020204" pitchFamily="34" charset="0"/>
                <a:cs typeface="Open Sans" panose="020B0606030504020204" pitchFamily="34" charset="0"/>
              </a:rPr>
              <a:t>We say the system is </a:t>
            </a:r>
            <a:r>
              <a:rPr lang="en-US" sz="2400" b="1" i="1" dirty="0">
                <a:effectLst/>
                <a:latin typeface="Open Sans" panose="020B0606030504020204" pitchFamily="34" charset="0"/>
                <a:ea typeface="Open Sans" panose="020B0606030504020204" pitchFamily="34" charset="0"/>
                <a:cs typeface="Open Sans" panose="020B0606030504020204" pitchFamily="34" charset="0"/>
              </a:rPr>
              <a:t>correct</a:t>
            </a:r>
            <a:r>
              <a:rPr lang="en-US" sz="2400" dirty="0">
                <a:effectLst/>
                <a:latin typeface="Open Sans" panose="020B0606030504020204" pitchFamily="34" charset="0"/>
                <a:ea typeface="Open Sans" panose="020B0606030504020204" pitchFamily="34" charset="0"/>
                <a:cs typeface="Open Sans" panose="020B0606030504020204" pitchFamily="34" charset="0"/>
              </a:rPr>
              <a:t> if the model computed by the MLE is equal to the model computed by the learning algorithm in the clear using the unencrypted dataset</a:t>
            </a:r>
          </a:p>
          <a:p>
            <a:pPr lvl="1">
              <a:buFont typeface="Arial" panose="020B0604020202020204" pitchFamily="34" charset="0"/>
              <a:buChar char="•"/>
            </a:pPr>
            <a:r>
              <a:rPr lang="en-US" sz="2400" dirty="0">
                <a:effectLst/>
                <a:latin typeface="Open Sans" panose="020B0606030504020204" pitchFamily="34" charset="0"/>
                <a:ea typeface="Open Sans" panose="020B0606030504020204" pitchFamily="34" charset="0"/>
                <a:cs typeface="Open Sans" panose="020B0606030504020204" pitchFamily="34" charset="0"/>
              </a:rPr>
              <a:t>We say the system is </a:t>
            </a:r>
            <a:r>
              <a:rPr lang="en-US" sz="2400" b="1" i="1" dirty="0">
                <a:effectLst/>
                <a:latin typeface="Open Sans" panose="020B0606030504020204" pitchFamily="34" charset="0"/>
                <a:ea typeface="Open Sans" panose="020B0606030504020204" pitchFamily="34" charset="0"/>
                <a:cs typeface="Open Sans" panose="020B0606030504020204" pitchFamily="34" charset="0"/>
              </a:rPr>
              <a:t>private</a:t>
            </a:r>
            <a:r>
              <a:rPr lang="en-US" sz="2400" dirty="0">
                <a:effectLst/>
                <a:latin typeface="Open Sans" panose="020B0606030504020204" pitchFamily="34" charset="0"/>
                <a:ea typeface="Open Sans" panose="020B0606030504020204" pitchFamily="34" charset="0"/>
                <a:cs typeface="Open Sans" panose="020B0606030504020204" pitchFamily="34" charset="0"/>
              </a:rPr>
              <a:t> if the distribution of the masked data sent by MLE to the CSP is independent of the distribution of the local inputs.</a:t>
            </a:r>
          </a:p>
          <a:p>
            <a:pPr lvl="1">
              <a:buFont typeface="Arial" panose="020B0604020202020204" pitchFamily="34" charset="0"/>
              <a:buChar char="•"/>
            </a:pPr>
            <a:endParaRPr lang="en-IL"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A19F5E7B-D602-0138-D693-A8D5F023E98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FF140C4-E194-E835-80C3-0EB5B3D2E9F3}"/>
              </a:ext>
            </a:extLst>
          </p:cNvPr>
          <p:cNvSpPr>
            <a:spLocks noGrp="1"/>
          </p:cNvSpPr>
          <p:nvPr>
            <p:ph type="sldNum" sz="quarter" idx="12"/>
          </p:nvPr>
        </p:nvSpPr>
        <p:spPr/>
        <p:txBody>
          <a:bodyPr/>
          <a:lstStyle/>
          <a:p>
            <a:fld id="{07CE569E-9B7C-4CB9-AB80-C0841F922CFF}" type="slidenum">
              <a:rPr lang="en-US" smtClean="0"/>
              <a:t>25</a:t>
            </a:fld>
            <a:endParaRPr lang="en-US"/>
          </a:p>
        </p:txBody>
      </p:sp>
    </p:spTree>
    <p:extLst>
      <p:ext uri="{BB962C8B-B14F-4D97-AF65-F5344CB8AC3E}">
        <p14:creationId xmlns:p14="http://schemas.microsoft.com/office/powerpoint/2010/main" val="1078146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lstStyle/>
          <a:p>
            <a:pPr algn="l"/>
            <a:r>
              <a:rPr lang="en-US" dirty="0">
                <a:effectLst/>
              </a:rPr>
              <a:t>The “masking trick”</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910BE367-C182-20D3-6207-28AA2D1E0536}"/>
                  </a:ext>
                </a:extLst>
              </p:cNvPr>
              <p:cNvSpPr>
                <a:spLocks noGrp="1" noChangeArrowheads="1"/>
              </p:cNvSpPr>
              <p:nvPr>
                <p:ph idx="1"/>
              </p:nvPr>
            </p:nvSpPr>
            <p:spPr bwMode="auto">
              <a:xfrm>
                <a:off x="1066800" y="1857383"/>
                <a:ext cx="10058400" cy="314323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dirty="0">
                    <a:effectLst/>
                    <a:latin typeface="Open Sans" panose="020B0606030504020204" pitchFamily="34" charset="0"/>
                    <a:ea typeface="Open Sans" panose="020B0606030504020204" pitchFamily="34" charset="0"/>
                    <a:cs typeface="Open Sans" panose="020B0606030504020204" pitchFamily="34" charset="0"/>
                  </a:rPr>
                  <a:t>Phase 2 is realized by an interactive protocol between the MLE and the CSP; the CSP takes the encryptions of A and b from the MLE and returns the solution of the system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𝐴𝑤</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𝑏</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following a pattern mentioned earlier known as the “</a:t>
                </a:r>
                <a:r>
                  <a:rPr lang="en-US" sz="1800" i="1" dirty="0">
                    <a:effectLst/>
                    <a:latin typeface="Open Sans" panose="020B0606030504020204" pitchFamily="34" charset="0"/>
                    <a:ea typeface="Open Sans" panose="020B0606030504020204" pitchFamily="34" charset="0"/>
                    <a:cs typeface="Open Sans" panose="020B0606030504020204" pitchFamily="34" charset="0"/>
                  </a:rPr>
                  <a:t>masking trick</a:t>
                </a:r>
                <a:r>
                  <a:rPr lang="en-US" sz="1800" dirty="0">
                    <a:effectLst/>
                    <a:latin typeface="Open Sans" panose="020B0606030504020204" pitchFamily="34" charset="0"/>
                    <a:ea typeface="Open Sans" panose="020B0606030504020204" pitchFamily="34" charset="0"/>
                    <a:cs typeface="Open Sans" panose="020B0606030504020204" pitchFamily="34" charset="0"/>
                  </a:rPr>
                  <a:t>”:</a:t>
                </a:r>
              </a:p>
              <a:p>
                <a:pPr marL="342900" indent="-342900"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The MLE samples a random invertible matrix R (size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 </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a random vector </a:t>
                </a:r>
                <a14:m>
                  <m:oMath xmlns:m="http://schemas.openxmlformats.org/officeDocument/2006/math">
                    <m:r>
                      <a:rPr lang="en-US" sz="1800" b="0" i="1" smtClean="0">
                        <a:effectLst/>
                        <a:latin typeface="Cambria Math" panose="02040503050406030204" pitchFamily="18" charset="0"/>
                        <a:ea typeface="Open Sans" panose="020B0606030504020204" pitchFamily="34" charset="0"/>
                        <a:cs typeface="Open Sans" panose="020B0606030504020204" pitchFamily="34" charset="0"/>
                      </a:rPr>
                      <m:t>𝑟</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each containing values from the message space. It then uses the linear homomorphic property of the encryption scheme to compute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𝐶</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𝑐</m:t>
                        </m:r>
                      </m:e>
                      <m:sub>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𝑝𝑘</m:t>
                        </m:r>
                      </m:sub>
                    </m:sSub>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𝐴𝑅</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𝑑</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1800" i="1" dirty="0" err="1" smtClean="0">
                            <a:latin typeface="Cambria Math" panose="02040503050406030204" pitchFamily="18" charset="0"/>
                            <a:ea typeface="Open Sans" panose="020B0606030504020204" pitchFamily="34" charset="0"/>
                            <a:cs typeface="Open Sans" panose="020B0606030504020204" pitchFamily="34" charset="0"/>
                          </a:rPr>
                          <m:t>𝑐</m:t>
                        </m:r>
                      </m:e>
                      <m:sub>
                        <m:r>
                          <a:rPr lang="en-US" sz="1800" i="1" dirty="0" err="1" smtClean="0">
                            <a:latin typeface="Cambria Math" panose="02040503050406030204" pitchFamily="18" charset="0"/>
                            <a:ea typeface="Open Sans" panose="020B0606030504020204" pitchFamily="34" charset="0"/>
                            <a:cs typeface="Open Sans" panose="020B0606030504020204" pitchFamily="34" charset="0"/>
                          </a:rPr>
                          <m:t>𝑝</m:t>
                        </m:r>
                        <m:r>
                          <a:rPr lang="en-US" sz="1800" i="1" dirty="0" err="1">
                            <a:latin typeface="Cambria Math" panose="02040503050406030204" pitchFamily="18" charset="0"/>
                            <a:ea typeface="Open Sans" panose="020B0606030504020204" pitchFamily="34" charset="0"/>
                            <a:cs typeface="Open Sans" panose="020B0606030504020204" pitchFamily="34" charset="0"/>
                          </a:rPr>
                          <m:t>𝑘</m:t>
                        </m:r>
                      </m:sub>
                    </m:sSub>
                    <m:d>
                      <m:dPr>
                        <m:ctrlP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ctrlPr>
                      </m:dPr>
                      <m:e>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𝑏</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smtClean="0">
                            <a:effectLst/>
                            <a:latin typeface="Cambria Math" panose="02040503050406030204" pitchFamily="18" charset="0"/>
                            <a:ea typeface="Open Sans" panose="020B0606030504020204" pitchFamily="34" charset="0"/>
                            <a:cs typeface="Open Sans" panose="020B0606030504020204" pitchFamily="34" charset="0"/>
                          </a:rPr>
                          <m:t>𝐴𝑟</m:t>
                        </m:r>
                      </m:e>
                    </m:d>
                  </m:oMath>
                </a14:m>
                <a:br>
                  <a:rPr lang="en-US" sz="1800" dirty="0">
                    <a:effectLst/>
                    <a:latin typeface="Open Sans" panose="020B0606030504020204" pitchFamily="34" charset="0"/>
                    <a:ea typeface="Open Sans" panose="020B0606030504020204" pitchFamily="34" charset="0"/>
                    <a:cs typeface="Open Sans" panose="020B0606030504020204" pitchFamily="34" charset="0"/>
                  </a:rPr>
                </a:br>
                <a:r>
                  <a:rPr lang="en-US" sz="1800" dirty="0">
                    <a:effectLst/>
                    <a:latin typeface="Open Sans" panose="020B0606030504020204" pitchFamily="34" charset="0"/>
                    <a:ea typeface="Open Sans" panose="020B0606030504020204" pitchFamily="34" charset="0"/>
                    <a:cs typeface="Open Sans" panose="020B0606030504020204" pitchFamily="34" charset="0"/>
                  </a:rPr>
                  <a:t>The values </a:t>
                </a:r>
                <a14:m>
                  <m:oMath xmlns:m="http://schemas.openxmlformats.org/officeDocument/2006/math">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𝐴𝑅</m:t>
                    </m:r>
                    <m:r>
                      <a:rPr lang="en-US" sz="1800" i="1" dirty="0" smtClean="0">
                        <a:effectLst/>
                        <a:latin typeface="Cambria Math" panose="02040503050406030204" pitchFamily="18" charset="0"/>
                        <a:ea typeface="Open Sans" panose="020B0606030504020204" pitchFamily="34" charset="0"/>
                        <a:cs typeface="Open Sans" panose="020B0606030504020204" pitchFamily="34" charset="0"/>
                      </a:rPr>
                      <m:t>, </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𝑏</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m:t>
                    </m:r>
                    <m:r>
                      <a:rPr lang="en-US" sz="1800" i="1" dirty="0" err="1">
                        <a:effectLst/>
                        <a:latin typeface="Cambria Math" panose="02040503050406030204" pitchFamily="18" charset="0"/>
                        <a:ea typeface="Open Sans" panose="020B0606030504020204" pitchFamily="34" charset="0"/>
                        <a:cs typeface="Open Sans" panose="020B0606030504020204" pitchFamily="34" charset="0"/>
                      </a:rPr>
                      <m:t>𝐴𝑟</m:t>
                    </m:r>
                    <m:r>
                      <a:rPr lang="en-US" sz="1800" i="1" dirty="0">
                        <a:effectLst/>
                        <a:latin typeface="Cambria Math" panose="02040503050406030204" pitchFamily="18" charset="0"/>
                        <a:ea typeface="Open Sans" panose="020B0606030504020204" pitchFamily="34" charset="0"/>
                        <a:cs typeface="Open Sans" panose="020B0606030504020204" pitchFamily="34" charset="0"/>
                      </a:rPr>
                      <m:t> </m:t>
                    </m:r>
                  </m:oMath>
                </a14:m>
                <a:r>
                  <a:rPr lang="en-US" sz="1800" i="1" dirty="0">
                    <a:latin typeface="Open Sans" panose="020B0606030504020204" pitchFamily="34" charset="0"/>
                    <a:ea typeface="Open Sans" panose="020B0606030504020204" pitchFamily="34" charset="0"/>
                    <a:cs typeface="Open Sans" panose="020B0606030504020204" pitchFamily="34" charset="0"/>
                  </a:rPr>
                  <a:t>are the “masked data”.</a:t>
                </a:r>
              </a:p>
              <a:p>
                <a:pPr marL="342900" indent="-342900">
                  <a:buFont typeface="+mj-lt"/>
                  <a:buAutoNum type="arabicPeriod"/>
                </a:pPr>
                <a:r>
                  <a:rPr lang="en-US" sz="1800" dirty="0">
                    <a:latin typeface="Open Sans" panose="020B0606030504020204" pitchFamily="34" charset="0"/>
                    <a:ea typeface="Open Sans" panose="020B0606030504020204" pitchFamily="34" charset="0"/>
                    <a:cs typeface="Open Sans" panose="020B0606030504020204" pitchFamily="34" charset="0"/>
                  </a:rPr>
                  <a:t>The CSP decrypts C and d and computes </a:t>
                </a:r>
                <a14:m>
                  <m:oMath xmlns:m="http://schemas.openxmlformats.org/officeDocument/2006/math">
                    <m:acc>
                      <m:accPr>
                        <m:chr m:val="̃"/>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accPr>
                      <m:e>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w</m:t>
                        </m:r>
                      </m:e>
                    </m:acc>
                    <m:r>
                      <a:rPr lang="en-US" altLang="en-IL" sz="1800" i="0">
                        <a:latin typeface="Cambria Math" panose="02040503050406030204" pitchFamily="18" charset="0"/>
                        <a:ea typeface="Open Sans" panose="020B0606030504020204" pitchFamily="34" charset="0"/>
                        <a:cs typeface="Open Sans" panose="020B0606030504020204" pitchFamily="34" charset="0"/>
                      </a:rPr>
                      <m:t>=</m:t>
                    </m:r>
                    <m:sSup>
                      <m:sSupPr>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sSupPr>
                      <m:e>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C</m:t>
                        </m:r>
                      </m:e>
                      <m:sup>
                        <m:r>
                          <a:rPr lang="en-US" altLang="en-IL" sz="1800" i="0">
                            <a:latin typeface="Cambria Math" panose="02040503050406030204" pitchFamily="18" charset="0"/>
                            <a:ea typeface="Open Sans" panose="020B0606030504020204" pitchFamily="34" charset="0"/>
                            <a:cs typeface="Open Sans" panose="020B0606030504020204" pitchFamily="34" charset="0"/>
                          </a:rPr>
                          <m:t>−1</m:t>
                        </m:r>
                      </m:sup>
                    </m:sSup>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d</m:t>
                    </m:r>
                  </m:oMath>
                </a14:m>
                <a:r>
                  <a:rPr lang="en-US" sz="1800" dirty="0">
                    <a:latin typeface="Open Sans" panose="020B0606030504020204" pitchFamily="34" charset="0"/>
                    <a:ea typeface="Open Sans" panose="020B0606030504020204" pitchFamily="34" charset="0"/>
                    <a:cs typeface="Open Sans" panose="020B0606030504020204" pitchFamily="34" charset="0"/>
                  </a:rPr>
                  <a:t> . The vector </a:t>
                </a:r>
                <a14:m>
                  <m:oMath xmlns:m="http://schemas.openxmlformats.org/officeDocument/2006/math">
                    <m:acc>
                      <m:accPr>
                        <m:chr m:val="̃"/>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accPr>
                      <m:e>
                        <m:r>
                          <m:rPr>
                            <m:sty m:val="p"/>
                          </m:rPr>
                          <a:rPr lang="en-US" altLang="en-IL" sz="1800" i="0">
                            <a:latin typeface="Cambria Math" panose="02040503050406030204" pitchFamily="18" charset="0"/>
                            <a:ea typeface="Open Sans" panose="020B0606030504020204" pitchFamily="34" charset="0"/>
                            <a:cs typeface="Open Sans" panose="020B0606030504020204" pitchFamily="34" charset="0"/>
                          </a:rPr>
                          <m:t>w</m:t>
                        </m:r>
                      </m:e>
                    </m:acc>
                  </m:oMath>
                </a14:m>
                <a:r>
                  <a:rPr lang="en-US" sz="1800" dirty="0">
                    <a:latin typeface="Open Sans" panose="020B0606030504020204" pitchFamily="34" charset="0"/>
                    <a:ea typeface="Open Sans" panose="020B0606030504020204" pitchFamily="34" charset="0"/>
                    <a:cs typeface="Open Sans" panose="020B0606030504020204" pitchFamily="34" charset="0"/>
                  </a:rPr>
                  <a:t> is the “</a:t>
                </a:r>
                <a:r>
                  <a:rPr lang="en-US" sz="1800" i="1" dirty="0">
                    <a:latin typeface="Open Sans" panose="020B0606030504020204" pitchFamily="34" charset="0"/>
                    <a:ea typeface="Open Sans" panose="020B0606030504020204" pitchFamily="34" charset="0"/>
                    <a:cs typeface="Open Sans" panose="020B0606030504020204" pitchFamily="34" charset="0"/>
                  </a:rPr>
                  <a:t>masked model</a:t>
                </a:r>
                <a:r>
                  <a:rPr lang="en-US" sz="1800" dirty="0">
                    <a:latin typeface="Open Sans" panose="020B0606030504020204" pitchFamily="34" charset="0"/>
                    <a:ea typeface="Open Sans" panose="020B0606030504020204" pitchFamily="34" charset="0"/>
                    <a:cs typeface="Open Sans" panose="020B0606030504020204" pitchFamily="34" charset="0"/>
                  </a:rPr>
                  <a:t>” which is then sent back to the MLE.</a:t>
                </a:r>
              </a:p>
              <a:p>
                <a:pPr marL="342900" indent="-342900">
                  <a:buFont typeface="+mj-lt"/>
                  <a:buAutoNum type="arabicPeriod"/>
                </a:pPr>
                <a:r>
                  <a:rPr lang="en-US" sz="1800" dirty="0">
                    <a:latin typeface="Open Sans" panose="020B0606030504020204" pitchFamily="34" charset="0"/>
                    <a:ea typeface="Open Sans" panose="020B0606030504020204" pitchFamily="34" charset="0"/>
                    <a:cs typeface="Open Sans" panose="020B0606030504020204" pitchFamily="34" charset="0"/>
                  </a:rPr>
                  <a:t>The MLE computes the desired model as </a:t>
                </a:r>
                <a14:m>
                  <m:oMath xmlns:m="http://schemas.openxmlformats.org/officeDocument/2006/math">
                    <m:sSup>
                      <m:sSupPr>
                        <m:ctrlPr>
                          <a:rPr lang="en-US" sz="1800" i="1" dirty="0">
                            <a:latin typeface="Cambria Math" panose="02040503050406030204" pitchFamily="18" charset="0"/>
                            <a:ea typeface="Open Sans" panose="020B0606030504020204" pitchFamily="34" charset="0"/>
                            <a:cs typeface="Open Sans" panose="020B0606030504020204" pitchFamily="34" charset="0"/>
                          </a:rPr>
                        </m:ctrlPr>
                      </m:sSupPr>
                      <m:e>
                        <m:r>
                          <a:rPr lang="en-US" sz="1800" dirty="0">
                            <a:latin typeface="Cambria Math" panose="02040503050406030204" pitchFamily="18" charset="0"/>
                            <a:ea typeface="Open Sans" panose="020B0606030504020204" pitchFamily="34" charset="0"/>
                            <a:cs typeface="Open Sans" panose="020B0606030504020204" pitchFamily="34" charset="0"/>
                          </a:rPr>
                          <m:t>𝑤</m:t>
                        </m:r>
                      </m:e>
                      <m:sup>
                        <m:r>
                          <a:rPr lang="en-US" sz="1800" dirty="0">
                            <a:latin typeface="Cambria Math" panose="02040503050406030204" pitchFamily="18" charset="0"/>
                            <a:ea typeface="Open Sans" panose="020B0606030504020204" pitchFamily="34" charset="0"/>
                            <a:cs typeface="Open Sans" panose="020B0606030504020204" pitchFamily="34" charset="0"/>
                          </a:rPr>
                          <m:t>∗</m:t>
                        </m:r>
                      </m:sup>
                    </m:sSup>
                    <m:r>
                      <a:rPr lang="en-US" sz="1800" dirty="0">
                        <a:latin typeface="Cambria Math" panose="02040503050406030204" pitchFamily="18" charset="0"/>
                        <a:ea typeface="Open Sans" panose="020B0606030504020204" pitchFamily="34" charset="0"/>
                        <a:cs typeface="Open Sans" panose="020B0606030504020204" pitchFamily="34" charset="0"/>
                      </a:rPr>
                      <m:t>=</m:t>
                    </m:r>
                    <m:r>
                      <a:rPr lang="en-US" sz="1800" dirty="0">
                        <a:latin typeface="Cambria Math" panose="02040503050406030204" pitchFamily="18" charset="0"/>
                        <a:ea typeface="Open Sans" panose="020B0606030504020204" pitchFamily="34" charset="0"/>
                        <a:cs typeface="Open Sans" panose="020B0606030504020204" pitchFamily="34" charset="0"/>
                      </a:rPr>
                      <m:t>𝑅</m:t>
                    </m:r>
                    <m:acc>
                      <m:accPr>
                        <m:chr m:val="̃"/>
                        <m:ctrlPr>
                          <a:rPr lang="en-US" altLang="en-IL" sz="1800" i="1">
                            <a:latin typeface="Cambria Math" panose="02040503050406030204" pitchFamily="18" charset="0"/>
                            <a:ea typeface="Open Sans" panose="020B0606030504020204" pitchFamily="34" charset="0"/>
                            <a:cs typeface="Open Sans" panose="020B0606030504020204" pitchFamily="34" charset="0"/>
                          </a:rPr>
                        </m:ctrlPr>
                      </m:accPr>
                      <m:e>
                        <m:r>
                          <a:rPr lang="en-US" altLang="en-IL" sz="1800">
                            <a:latin typeface="Cambria Math" panose="02040503050406030204" pitchFamily="18" charset="0"/>
                            <a:ea typeface="Open Sans" panose="020B0606030504020204" pitchFamily="34" charset="0"/>
                            <a:cs typeface="Open Sans" panose="020B0606030504020204" pitchFamily="34" charset="0"/>
                          </a:rPr>
                          <m:t>𝑤</m:t>
                        </m:r>
                      </m:e>
                    </m:acc>
                    <m:r>
                      <a:rPr lang="en-US" altLang="en-IL" sz="1800">
                        <a:latin typeface="Cambria Math" panose="02040503050406030204" pitchFamily="18" charset="0"/>
                        <a:ea typeface="Open Sans" panose="020B0606030504020204" pitchFamily="34" charset="0"/>
                        <a:cs typeface="Open Sans" panose="020B0606030504020204" pitchFamily="34" charset="0"/>
                      </a:rPr>
                      <m:t>−</m:t>
                    </m:r>
                    <m:r>
                      <a:rPr lang="en-US" altLang="en-IL" sz="1800">
                        <a:latin typeface="Cambria Math" panose="02040503050406030204" pitchFamily="18" charset="0"/>
                        <a:ea typeface="Open Sans" panose="020B0606030504020204" pitchFamily="34" charset="0"/>
                        <a:cs typeface="Open Sans" panose="020B0606030504020204" pitchFamily="34" charset="0"/>
                      </a:rPr>
                      <m:t>𝑟</m:t>
                    </m:r>
                  </m:oMath>
                </a14:m>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Rectangle 1">
                <a:extLst>
                  <a:ext uri="{FF2B5EF4-FFF2-40B4-BE49-F238E27FC236}">
                    <a16:creationId xmlns:a16="http://schemas.microsoft.com/office/drawing/2014/main" id="{910BE367-C182-20D3-6207-28AA2D1E0536}"/>
                  </a:ext>
                </a:extLst>
              </p:cNvPr>
              <p:cNvSpPr>
                <a:spLocks noGrp="1" noRot="1" noChangeAspect="1" noMove="1" noResize="1" noEditPoints="1" noAdjustHandles="1" noChangeArrowheads="1" noChangeShapeType="1" noTextEdit="1"/>
              </p:cNvSpPr>
              <p:nvPr>
                <p:ph idx="1"/>
              </p:nvPr>
            </p:nvSpPr>
            <p:spPr bwMode="auto">
              <a:xfrm>
                <a:off x="1066800" y="1857383"/>
                <a:ext cx="10058400" cy="3143233"/>
              </a:xfrm>
              <a:prstGeom prst="rect">
                <a:avLst/>
              </a:prstGeom>
              <a:blipFill>
                <a:blip r:embed="rId2"/>
                <a:stretch>
                  <a:fillRect l="-667" t="-1553" r="-727" b="-368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sp>
        <p:nvSpPr>
          <p:cNvPr id="3" name="Footer Placeholder 2">
            <a:extLst>
              <a:ext uri="{FF2B5EF4-FFF2-40B4-BE49-F238E27FC236}">
                <a16:creationId xmlns:a16="http://schemas.microsoft.com/office/drawing/2014/main" id="{DCA77625-14A2-2083-F196-F308954D5D45}"/>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8F5AFDC-384F-6DF6-CE29-6A00503AE8A2}"/>
              </a:ext>
            </a:extLst>
          </p:cNvPr>
          <p:cNvSpPr>
            <a:spLocks noGrp="1"/>
          </p:cNvSpPr>
          <p:nvPr>
            <p:ph type="sldNum" sz="quarter" idx="12"/>
          </p:nvPr>
        </p:nvSpPr>
        <p:spPr/>
        <p:txBody>
          <a:bodyPr/>
          <a:lstStyle/>
          <a:p>
            <a:fld id="{07CE569E-9B7C-4CB9-AB80-C0841F922CFF}" type="slidenum">
              <a:rPr lang="en-US" smtClean="0"/>
              <a:t>26</a:t>
            </a:fld>
            <a:endParaRPr lang="en-US"/>
          </a:p>
        </p:txBody>
      </p:sp>
    </p:spTree>
    <p:extLst>
      <p:ext uri="{BB962C8B-B14F-4D97-AF65-F5344CB8AC3E}">
        <p14:creationId xmlns:p14="http://schemas.microsoft.com/office/powerpoint/2010/main" val="3256317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p:txBody>
          <a:bodyPr/>
          <a:lstStyle/>
          <a:p>
            <a:r>
              <a:rPr lang="en-US" dirty="0"/>
              <a:t>Implementation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FFAFF8-268B-21F8-1901-0AF9F6CA91CC}"/>
                  </a:ext>
                </a:extLst>
              </p:cNvPr>
              <p:cNvSpPr>
                <a:spLocks noGrp="1"/>
              </p:cNvSpPr>
              <p:nvPr>
                <p:ph idx="1"/>
              </p:nvPr>
            </p:nvSpPr>
            <p:spPr/>
            <p:txBody>
              <a:bodyPr/>
              <a:lstStyle/>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In our implementation, we've adjusted the CEM-UPM algorithm to be compatible with the protocol outlined in the previous slides for linear regression over a LHE scheme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The CEM-UPM algorithm is computed on encrypted datasets from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𝑚</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different data-owners with a limit ℓ of iterations set prior to initiation.</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Our privacy-preserving system for the CEM-UPM algorithm is realized in 3 phases:</a:t>
                </a:r>
              </a:p>
              <a:p>
                <a:pPr lvl="2">
                  <a:buFont typeface="Wingdings" panose="05000000000000000000" pitchFamily="2" charset="2"/>
                  <a:buChar char="v"/>
                </a:pPr>
                <a:r>
                  <a:rPr lang="en-US" sz="2000" b="1" dirty="0">
                    <a:latin typeface="Open Sans" panose="020B0606030504020204" pitchFamily="34" charset="0"/>
                    <a:ea typeface="Open Sans" panose="020B0606030504020204" pitchFamily="34" charset="0"/>
                    <a:cs typeface="Open Sans" panose="020B0606030504020204" pitchFamily="34" charset="0"/>
                  </a:rPr>
                  <a:t>Phase 1: </a:t>
                </a:r>
                <a:r>
                  <a:rPr lang="en-US" sz="2000" dirty="0">
                    <a:latin typeface="Open Sans" panose="020B0606030504020204" pitchFamily="34" charset="0"/>
                    <a:ea typeface="Open Sans" panose="020B0606030504020204" pitchFamily="34" charset="0"/>
                    <a:cs typeface="Open Sans" panose="020B0606030504020204" pitchFamily="34" charset="0"/>
                  </a:rPr>
                  <a:t>data sets encryptions</a:t>
                </a:r>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a:p>
                <a:pPr lvl="2">
                  <a:buFont typeface="Wingdings" panose="05000000000000000000" pitchFamily="2" charset="2"/>
                  <a:buChar char="v"/>
                </a:pPr>
                <a:r>
                  <a:rPr lang="en-US" sz="2000" b="1" dirty="0">
                    <a:latin typeface="Open Sans" panose="020B0606030504020204" pitchFamily="34" charset="0"/>
                    <a:ea typeface="Open Sans" panose="020B0606030504020204" pitchFamily="34" charset="0"/>
                    <a:cs typeface="Open Sans" panose="020B0606030504020204" pitchFamily="34" charset="0"/>
                  </a:rPr>
                  <a:t>Phase 2-A: </a:t>
                </a:r>
                <a:r>
                  <a:rPr lang="en-US" sz="2000" dirty="0">
                    <a:latin typeface="Open Sans" panose="020B0606030504020204" pitchFamily="34" charset="0"/>
                    <a:ea typeface="Open Sans" panose="020B0606030504020204" pitchFamily="34" charset="0"/>
                    <a:cs typeface="Open Sans" panose="020B0606030504020204" pitchFamily="34" charset="0"/>
                  </a:rPr>
                  <a:t>the ‘</a:t>
                </a:r>
                <a:r>
                  <a:rPr lang="en-US" sz="2000" i="1" dirty="0">
                    <a:latin typeface="Open Sans" panose="020B0606030504020204" pitchFamily="34" charset="0"/>
                    <a:ea typeface="Open Sans" panose="020B0606030504020204" pitchFamily="34" charset="0"/>
                    <a:cs typeface="Open Sans" panose="020B0606030504020204" pitchFamily="34" charset="0"/>
                  </a:rPr>
                  <a:t>site step</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lvl="2">
                  <a:buFont typeface="Wingdings" panose="05000000000000000000" pitchFamily="2" charset="2"/>
                  <a:buChar char="v"/>
                </a:pPr>
                <a:r>
                  <a:rPr lang="en-US" sz="2000" b="1" dirty="0">
                    <a:effectLst/>
                    <a:latin typeface="Open Sans" panose="020B0606030504020204" pitchFamily="34" charset="0"/>
                    <a:ea typeface="Open Sans" panose="020B0606030504020204" pitchFamily="34" charset="0"/>
                    <a:cs typeface="Open Sans" panose="020B0606030504020204" pitchFamily="34" charset="0"/>
                  </a:rPr>
                  <a:t>Phase 2-B: </a:t>
                </a:r>
                <a:r>
                  <a:rPr lang="en-US" sz="2000" dirty="0">
                    <a:effectLst/>
                    <a:latin typeface="Open Sans" panose="020B0606030504020204" pitchFamily="34" charset="0"/>
                    <a:ea typeface="Open Sans" panose="020B0606030504020204" pitchFamily="34" charset="0"/>
                    <a:cs typeface="Open Sans" panose="020B0606030504020204" pitchFamily="34" charset="0"/>
                  </a:rPr>
                  <a:t>the ‘</a:t>
                </a:r>
                <a:r>
                  <a:rPr lang="en-US" sz="2000" i="1" dirty="0">
                    <a:effectLst/>
                    <a:latin typeface="Open Sans" panose="020B0606030504020204" pitchFamily="34" charset="0"/>
                    <a:ea typeface="Open Sans" panose="020B0606030504020204" pitchFamily="34" charset="0"/>
                    <a:cs typeface="Open Sans" panose="020B0606030504020204" pitchFamily="34" charset="0"/>
                  </a:rPr>
                  <a:t>time step</a:t>
                </a:r>
                <a:r>
                  <a:rPr lang="en-US" sz="2000" dirty="0">
                    <a:effectLst/>
                    <a:latin typeface="Open Sans" panose="020B0606030504020204" pitchFamily="34" charset="0"/>
                    <a:ea typeface="Open Sans" panose="020B0606030504020204" pitchFamily="34" charset="0"/>
                    <a:cs typeface="Open Sans" panose="020B0606030504020204" pitchFamily="34" charset="0"/>
                  </a:rPr>
                  <a:t>’</a:t>
                </a:r>
              </a:p>
              <a:p>
                <a:endParaRPr lang="en-IL"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C8FFAFF8-268B-21F8-1901-0AF9F6CA91CC}"/>
                  </a:ext>
                </a:extLst>
              </p:cNvPr>
              <p:cNvSpPr>
                <a:spLocks noGrp="1" noRot="1" noChangeAspect="1" noMove="1" noResize="1" noEditPoints="1" noAdjustHandles="1" noChangeArrowheads="1" noChangeShapeType="1" noTextEdit="1"/>
              </p:cNvSpPr>
              <p:nvPr>
                <p:ph idx="1"/>
              </p:nvPr>
            </p:nvSpPr>
            <p:spPr>
              <a:blipFill>
                <a:blip r:embed="rId2"/>
                <a:stretch>
                  <a:fillRect t="-1667" r="-1152"/>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4D4218E6-40BC-509C-7664-6D81463B601D}"/>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E0C50E-9BE2-A79D-0F53-04BE551E5DD2}"/>
              </a:ext>
            </a:extLst>
          </p:cNvPr>
          <p:cNvSpPr>
            <a:spLocks noGrp="1"/>
          </p:cNvSpPr>
          <p:nvPr>
            <p:ph type="sldNum" sz="quarter" idx="12"/>
          </p:nvPr>
        </p:nvSpPr>
        <p:spPr/>
        <p:txBody>
          <a:bodyPr/>
          <a:lstStyle/>
          <a:p>
            <a:fld id="{07CE569E-9B7C-4CB9-AB80-C0841F922CFF}" type="slidenum">
              <a:rPr lang="en-US" smtClean="0"/>
              <a:t>27</a:t>
            </a:fld>
            <a:endParaRPr lang="en-US"/>
          </a:p>
        </p:txBody>
      </p:sp>
    </p:spTree>
    <p:extLst>
      <p:ext uri="{BB962C8B-B14F-4D97-AF65-F5344CB8AC3E}">
        <p14:creationId xmlns:p14="http://schemas.microsoft.com/office/powerpoint/2010/main" val="2030975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1</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Autofit/>
              </a:bodyPr>
              <a:lstStyle/>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This phase is almost entirely identical to the LHE linear regression protocol described in the previous slides. </a:t>
                </a:r>
              </a:p>
              <a:p>
                <a:pPr marL="457200" indent="-457200" algn="l">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CSP generates the key pair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𝑠𝑘</m:t>
                    </m:r>
                    <m:r>
                      <a:rPr lang="en-US" i="1" dirty="0">
                        <a:effectLst/>
                        <a:latin typeface="Cambria Math" panose="02040503050406030204" pitchFamily="18" charset="0"/>
                        <a:ea typeface="Open Sans" panose="020B0606030504020204" pitchFamily="34" charset="0"/>
                        <a:cs typeface="Open Sans" panose="020B0606030504020204" pitchFamily="34" charset="0"/>
                      </a:rPr>
                      <m:t>, </m:t>
                    </m:r>
                    <m:r>
                      <a:rPr lang="en-US" i="1" dirty="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using the Paillier cryptosystem, stores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𝑠𝑘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makes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public.</a:t>
                </a:r>
              </a:p>
              <a:p>
                <a:pPr marL="457200" indent="-457200" algn="l">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Each data owner encrypts their dataset using </a:t>
                </a:r>
                <a14:m>
                  <m:oMath xmlns:m="http://schemas.openxmlformats.org/officeDocument/2006/math">
                    <m:r>
                      <a:rPr lang="en-US" i="1" dirty="0" smtClean="0">
                        <a:effectLst/>
                        <a:latin typeface="Cambria Math" panose="02040503050406030204" pitchFamily="18" charset="0"/>
                        <a:ea typeface="Open Sans" panose="020B0606030504020204" pitchFamily="34" charset="0"/>
                        <a:cs typeface="Open Sans" panose="020B0606030504020204" pitchFamily="34" charset="0"/>
                      </a:rPr>
                      <m:t>𝑝𝑘</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sends it to the MLE</a:t>
                </a:r>
              </a:p>
              <a:p>
                <a:pPr marL="0" indent="0">
                  <a:buNone/>
                </a:pPr>
                <a:endParaRPr lang="en-IL"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758" t="-1667" r="-1697"/>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045CA17E-1F91-7EA5-49D4-5C42A73A69BA}"/>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0EC95E64-9946-4958-ACF3-73921224351B}"/>
              </a:ext>
            </a:extLst>
          </p:cNvPr>
          <p:cNvSpPr>
            <a:spLocks noGrp="1"/>
          </p:cNvSpPr>
          <p:nvPr>
            <p:ph type="sldNum" sz="quarter" idx="12"/>
          </p:nvPr>
        </p:nvSpPr>
        <p:spPr/>
        <p:txBody>
          <a:bodyPr/>
          <a:lstStyle/>
          <a:p>
            <a:fld id="{07CE569E-9B7C-4CB9-AB80-C0841F922CFF}" type="slidenum">
              <a:rPr lang="en-US" smtClean="0"/>
              <a:t>28</a:t>
            </a:fld>
            <a:endParaRPr lang="en-US"/>
          </a:p>
        </p:txBody>
      </p:sp>
    </p:spTree>
    <p:extLst>
      <p:ext uri="{BB962C8B-B14F-4D97-AF65-F5344CB8AC3E}">
        <p14:creationId xmlns:p14="http://schemas.microsoft.com/office/powerpoint/2010/main" val="3142403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1</a:t>
            </a:r>
            <a:endParaRPr lang="en-IL" dirty="0"/>
          </a:p>
        </p:txBody>
      </p:sp>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rmAutofit/>
          </a:bodyPr>
          <a:lstStyle/>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It is important to note that the protocol assumes that Pearson correlation was computed by the data-owners on their respective datasets prior to the encryption process and that all datasets contain data about the same agreed upon methylation sites (however which sites those are is ultimately unknown and irrelevant to the MLE)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This assumption is critical in reducing runtime complexity and is also necessary due to the nature of the underlying linearly homomorphic encryption scheme</a:t>
            </a:r>
          </a:p>
          <a:p>
            <a:pPr lvl="1">
              <a:buFont typeface="Arial" panose="020B0604020202020204" pitchFamily="34" charset="0"/>
              <a:buChar char="•"/>
            </a:pPr>
            <a:r>
              <a:rPr lang="en-US" sz="2000" dirty="0">
                <a:effectLst/>
                <a:latin typeface="Open Sans" panose="020B0606030504020204" pitchFamily="34" charset="0"/>
                <a:ea typeface="Open Sans" panose="020B0606030504020204" pitchFamily="34" charset="0"/>
                <a:cs typeface="Open Sans" panose="020B0606030504020204" pitchFamily="34" charset="0"/>
              </a:rPr>
              <a:t>Another assumption mentioned earlier is that all datasets provided by the data owners are shaped alike, allowing the MLE to merge the data in negligible time</a:t>
            </a:r>
          </a:p>
        </p:txBody>
      </p:sp>
      <p:sp>
        <p:nvSpPr>
          <p:cNvPr id="4" name="Footer Placeholder 3">
            <a:extLst>
              <a:ext uri="{FF2B5EF4-FFF2-40B4-BE49-F238E27FC236}">
                <a16:creationId xmlns:a16="http://schemas.microsoft.com/office/drawing/2014/main" id="{0284280A-246B-FB7B-FCED-126CF1983330}"/>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D0E00313-F0F7-BE55-B5DA-7B497F595318}"/>
              </a:ext>
            </a:extLst>
          </p:cNvPr>
          <p:cNvSpPr>
            <a:spLocks noGrp="1"/>
          </p:cNvSpPr>
          <p:nvPr>
            <p:ph type="sldNum" sz="quarter" idx="12"/>
          </p:nvPr>
        </p:nvSpPr>
        <p:spPr/>
        <p:txBody>
          <a:bodyPr/>
          <a:lstStyle/>
          <a:p>
            <a:fld id="{07CE569E-9B7C-4CB9-AB80-C0841F922CFF}" type="slidenum">
              <a:rPr lang="en-US" smtClean="0"/>
              <a:t>29</a:t>
            </a:fld>
            <a:endParaRPr lang="en-US"/>
          </a:p>
        </p:txBody>
      </p:sp>
    </p:spTree>
    <p:extLst>
      <p:ext uri="{BB962C8B-B14F-4D97-AF65-F5344CB8AC3E}">
        <p14:creationId xmlns:p14="http://schemas.microsoft.com/office/powerpoint/2010/main" val="341945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3CC2-39DA-B38D-DA97-EAD68A4BA7FA}"/>
              </a:ext>
            </a:extLst>
          </p:cNvPr>
          <p:cNvSpPr>
            <a:spLocks noGrp="1"/>
          </p:cNvSpPr>
          <p:nvPr>
            <p:ph type="title"/>
          </p:nvPr>
        </p:nvSpPr>
        <p:spPr/>
        <p:txBody>
          <a:bodyPr/>
          <a:lstStyle/>
          <a:p>
            <a:r>
              <a:rPr lang="en-US"/>
              <a:t>Introduction</a:t>
            </a:r>
            <a:endParaRPr lang="en-IL" dirty="0"/>
          </a:p>
        </p:txBody>
      </p:sp>
      <p:sp>
        <p:nvSpPr>
          <p:cNvPr id="3" name="Content Placeholder 2">
            <a:extLst>
              <a:ext uri="{FF2B5EF4-FFF2-40B4-BE49-F238E27FC236}">
                <a16:creationId xmlns:a16="http://schemas.microsoft.com/office/drawing/2014/main" id="{42B0996D-57B3-B7CF-0DBF-A619F31FDA39}"/>
              </a:ext>
            </a:extLst>
          </p:cNvPr>
          <p:cNvSpPr>
            <a:spLocks noGrp="1"/>
          </p:cNvSpPr>
          <p:nvPr>
            <p:ph idx="1"/>
          </p:nvPr>
        </p:nvSpPr>
        <p:spPr/>
        <p:txBody>
          <a:bodyPr>
            <a:normAutofit/>
          </a:bodyPr>
          <a:lstStyle/>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In recent studies, it has been found that DNA methylation could be an accurate biomarker for aging in humans</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Despite analytical tools to model the change of methylation and aging being relatively undeveloped, a recent line of work known as the Epigenetic PaceMaker (EPM) has developed a statistical, likelihood-based approached to model precisely that</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However, employing such a model on human subjects raises privacy concerns and if privacy is not ensured it could have a vast range of serious implications</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Also, the input for the EPM model relies on sensitive personal data and the model itself could also be confidential, for example; when it is a proprietary asset of a commercial entity</a:t>
            </a:r>
          </a:p>
          <a:p>
            <a:pPr lvl="1">
              <a:buFont typeface="Wingdings" panose="05000000000000000000" pitchFamily="2" charset="2"/>
              <a:buChar char="§"/>
            </a:pPr>
            <a:r>
              <a:rPr lang="en-US">
                <a:effectLst/>
                <a:latin typeface="Open Sans" panose="020B0606030504020204" pitchFamily="34" charset="0"/>
                <a:ea typeface="Open Sans" panose="020B0606030504020204" pitchFamily="34" charset="0"/>
                <a:cs typeface="Open Sans" panose="020B0606030504020204" pitchFamily="34" charset="0"/>
              </a:rPr>
              <a:t>In our work, we have developed a privacy-preserving protocol to securely infer epigenetic aging using chronological ages and DNA methylation arrays. Our solution builds on the EPM method along with privacy-preserving solutions for linear regression</a:t>
            </a:r>
            <a:endParaRPr lang="en-US"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4CDD1323-D1FF-95B4-4450-87F536E527A6}"/>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92852C-D674-FD55-7780-794E66775866}"/>
              </a:ext>
            </a:extLst>
          </p:cNvPr>
          <p:cNvSpPr>
            <a:spLocks noGrp="1"/>
          </p:cNvSpPr>
          <p:nvPr>
            <p:ph type="sldNum" sz="quarter" idx="12"/>
          </p:nvPr>
        </p:nvSpPr>
        <p:spPr/>
        <p:txBody>
          <a:bodyPr/>
          <a:lstStyle/>
          <a:p>
            <a:fld id="{07CE569E-9B7C-4CB9-AB80-C0841F922CFF}" type="slidenum">
              <a:rPr lang="en-US" smtClean="0"/>
              <a:t>3</a:t>
            </a:fld>
            <a:endParaRPr lang="en-US"/>
          </a:p>
        </p:txBody>
      </p:sp>
    </p:spTree>
    <p:extLst>
      <p:ext uri="{BB962C8B-B14F-4D97-AF65-F5344CB8AC3E}">
        <p14:creationId xmlns:p14="http://schemas.microsoft.com/office/powerpoint/2010/main" val="2504026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2-A</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Autofit/>
              </a:bodyPr>
              <a:lstStyle/>
              <a:p>
                <a:pPr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 MLE uses these encrypted datasets and the homomorphic property of the encryption scheme in order to obtain encryptions of </a:t>
                </a:r>
                <a14:m>
                  <m:oMath xmlns:m="http://schemas.openxmlformats.org/officeDocument/2006/math">
                    <m:r>
                      <a:rPr lang="en-US" sz="1800" i="1" dirty="0" smtClean="0">
                        <a:effectLst/>
                        <a:latin typeface="Cambria Math" panose="02040503050406030204" pitchFamily="18" charset="0"/>
                      </a:rPr>
                      <m:t>𝑋</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sz="1800" i="1" dirty="0" smtClean="0">
                        <a:effectLst/>
                        <a:latin typeface="Cambria Math" panose="02040503050406030204" pitchFamily="18" charset="0"/>
                      </a:rPr>
                      <m:t>𝑦</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First, MLE merges the encrypted datasets it has received from the data owners</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Then, the MLE utilizes the homomorphic property of the encryption scheme to in order to compute </a:t>
                </a:r>
                <a14:m>
                  <m:oMath xmlns:m="http://schemas.openxmlformats.org/officeDocument/2006/math">
                    <m:r>
                      <a:rPr lang="en-US" i="1" dirty="0" smtClean="0">
                        <a:effectLst/>
                        <a:latin typeface="Cambria Math" panose="02040503050406030204" pitchFamily="18" charset="0"/>
                      </a:rPr>
                      <m:t>𝐸𝑛</m:t>
                    </m:r>
                    <m:sSub>
                      <m:sSubPr>
                        <m:ctrlPr>
                          <a:rPr lang="en-US" b="0" i="1" dirty="0" smtClean="0">
                            <a:effectLst/>
                            <a:latin typeface="Cambria Math" panose="02040503050406030204" pitchFamily="18" charset="0"/>
                          </a:rPr>
                        </m:ctrlPr>
                      </m:sSubPr>
                      <m:e>
                        <m:r>
                          <a:rPr lang="en-US" i="1" dirty="0">
                            <a:latin typeface="Cambria Math" panose="02040503050406030204" pitchFamily="18" charset="0"/>
                          </a:rPr>
                          <m:t>𝑐</m:t>
                        </m:r>
                      </m:e>
                      <m:sub>
                        <m:r>
                          <a:rPr lang="en-US" b="0" i="1" dirty="0" smtClean="0">
                            <a:latin typeface="Cambria Math" panose="02040503050406030204" pitchFamily="18" charset="0"/>
                          </a:rPr>
                          <m:t>𝑝𝑘</m:t>
                        </m:r>
                      </m:sub>
                    </m:sSub>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 </m:t>
                    </m:r>
                  </m:oMath>
                </a14:m>
                <a:r>
                  <a:rPr lang="en-US"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b="0" i="1" smtClean="0">
                        <a:effectLst/>
                        <a:latin typeface="Cambria Math" panose="02040503050406030204" pitchFamily="18" charset="0"/>
                      </a:rPr>
                      <m:t>𝐸𝑛</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𝑐</m:t>
                        </m:r>
                      </m:e>
                      <m:sub>
                        <m:r>
                          <a:rPr lang="en-US" b="0" i="1" smtClean="0">
                            <a:effectLst/>
                            <a:latin typeface="Cambria Math" panose="02040503050406030204" pitchFamily="18" charset="0"/>
                          </a:rPr>
                          <m:t>𝑝𝑘</m:t>
                        </m:r>
                      </m:sub>
                    </m:sSub>
                    <m:r>
                      <a:rPr lang="en-US" b="0" i="1" smtClean="0">
                        <a:effectLst/>
                        <a:latin typeface="Cambria Math" panose="02040503050406030204" pitchFamily="18" charset="0"/>
                      </a:rPr>
                      <m:t>(</m:t>
                    </m:r>
                    <m:r>
                      <a:rPr lang="en-US" b="0" i="1" smtClean="0">
                        <a:effectLst/>
                        <a:latin typeface="Cambria Math" panose="02040503050406030204" pitchFamily="18" charset="0"/>
                      </a:rPr>
                      <m:t>𝑦</m:t>
                    </m:r>
                    <m:r>
                      <a:rPr lang="en-US" b="0" i="1" smtClean="0">
                        <a:effectLst/>
                        <a:latin typeface="Cambria Math" panose="02040503050406030204" pitchFamily="18" charset="0"/>
                      </a:rPr>
                      <m:t>)</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the merged encrypted dataset, as defined in the CEM-UPM algorithm</a:t>
                </a:r>
              </a:p>
              <a:p>
                <a:pPr algn="l">
                  <a:buFont typeface="+mj-lt"/>
                  <a:buAutoNum type="arabicPeriod"/>
                </a:pPr>
                <a:r>
                  <a:rPr lang="en-US" sz="1800" dirty="0">
                    <a:effectLst/>
                    <a:latin typeface="Open Sans" panose="020B0606030504020204" pitchFamily="34" charset="0"/>
                    <a:ea typeface="Open Sans" panose="020B0606030504020204" pitchFamily="34" charset="0"/>
                    <a:cs typeface="Open Sans" panose="020B0606030504020204" pitchFamily="34" charset="0"/>
                  </a:rPr>
                  <a:t> MLE uses the ciphertexts </a:t>
                </a:r>
                <a14:m>
                  <m:oMath xmlns:m="http://schemas.openxmlformats.org/officeDocument/2006/math">
                    <m:r>
                      <a:rPr lang="en-US" sz="1800" i="1" dirty="0" smtClean="0">
                        <a:effectLst/>
                        <a:latin typeface="Cambria Math" panose="02040503050406030204" pitchFamily="18" charset="0"/>
                      </a:rPr>
                      <m:t>𝐸𝑛</m:t>
                    </m:r>
                    <m:sSub>
                      <m:sSubPr>
                        <m:ctrlPr>
                          <a:rPr lang="en-US" sz="1800" b="0" i="1" dirty="0" smtClean="0">
                            <a:effectLst/>
                            <a:latin typeface="Cambria Math" panose="02040503050406030204" pitchFamily="18" charset="0"/>
                          </a:rPr>
                        </m:ctrlPr>
                      </m:sSubPr>
                      <m:e>
                        <m:r>
                          <a:rPr lang="en-US" sz="1800" i="1" dirty="0">
                            <a:latin typeface="Cambria Math" panose="02040503050406030204" pitchFamily="18" charset="0"/>
                          </a:rPr>
                          <m:t>𝑐</m:t>
                        </m:r>
                      </m:e>
                      <m:sub>
                        <m:r>
                          <a:rPr lang="en-US" sz="1800" b="0" i="1" dirty="0" smtClean="0">
                            <a:latin typeface="Cambria Math" panose="02040503050406030204" pitchFamily="18" charset="0"/>
                          </a:rPr>
                          <m:t>𝑝𝑘</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𝑋</m:t>
                    </m:r>
                    <m:r>
                      <a:rPr lang="en-US" sz="1800" b="0" i="1" dirty="0" smtClean="0">
                        <a:latin typeface="Cambria Math" panose="02040503050406030204" pitchFamily="18" charset="0"/>
                      </a:rPr>
                      <m:t>)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a:rPr lang="en-US" sz="1800" b="0" i="1" smtClean="0">
                        <a:effectLst/>
                        <a:latin typeface="Cambria Math" panose="02040503050406030204" pitchFamily="18" charset="0"/>
                      </a:rPr>
                      <m:t>𝐸𝑛</m:t>
                    </m:r>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𝑐</m:t>
                        </m:r>
                      </m:e>
                      <m:sub>
                        <m:r>
                          <a:rPr lang="en-US" sz="1800" b="0" i="1" smtClean="0">
                            <a:effectLst/>
                            <a:latin typeface="Cambria Math" panose="02040503050406030204" pitchFamily="18" charset="0"/>
                          </a:rPr>
                          <m:t>𝑝𝑘</m:t>
                        </m:r>
                      </m:sub>
                    </m:sSub>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𝑦</m:t>
                    </m:r>
                    <m:r>
                      <a:rPr lang="en-US" sz="1800" b="0" i="1" smtClean="0">
                        <a:effectLst/>
                        <a:latin typeface="Cambria Math" panose="02040503050406030204" pitchFamily="18" charset="0"/>
                      </a:rPr>
                      <m:t>)</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 and private random values in order to obtain encryptions of new values called “</a:t>
                </a:r>
                <a:r>
                  <a:rPr lang="en-US" sz="1800" i="1" dirty="0">
                    <a:effectLst/>
                    <a:latin typeface="Open Sans" panose="020B0606030504020204" pitchFamily="34" charset="0"/>
                    <a:ea typeface="Open Sans" panose="020B0606030504020204" pitchFamily="34" charset="0"/>
                    <a:cs typeface="Open Sans" panose="020B0606030504020204" pitchFamily="34" charset="0"/>
                  </a:rPr>
                  <a:t>masked data</a:t>
                </a:r>
                <a:r>
                  <a:rPr lang="en-US" sz="1800" dirty="0">
                    <a:effectLst/>
                    <a:latin typeface="Open Sans" panose="020B0606030504020204" pitchFamily="34" charset="0"/>
                    <a:ea typeface="Open Sans" panose="020B0606030504020204" pitchFamily="34" charset="0"/>
                    <a:cs typeface="Open Sans" panose="020B0606030504020204" pitchFamily="34" charset="0"/>
                  </a:rPr>
                  <a:t>”: </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MLE samples a random </a:t>
                </a:r>
                <a:r>
                  <a:rPr lang="en-US" b="1" dirty="0">
                    <a:effectLst/>
                    <a:latin typeface="Open Sans" panose="020B0606030504020204" pitchFamily="34" charset="0"/>
                    <a:ea typeface="Open Sans" panose="020B0606030504020204" pitchFamily="34" charset="0"/>
                    <a:cs typeface="Open Sans" panose="020B0606030504020204" pitchFamily="34" charset="0"/>
                  </a:rPr>
                  <a:t>invertible</a:t>
                </a:r>
                <a:r>
                  <a:rPr lang="en-US" dirty="0">
                    <a:effectLst/>
                    <a:latin typeface="Open Sans" panose="020B0606030504020204" pitchFamily="34" charset="0"/>
                    <a:ea typeface="Open Sans" panose="020B0606030504020204" pitchFamily="34" charset="0"/>
                    <a:cs typeface="Open Sans" panose="020B0606030504020204" pitchFamily="34" charset="0"/>
                  </a:rPr>
                  <a:t> matrix R and random vector r consisting of values in the range	 [0, δ] </a:t>
                </a:r>
              </a:p>
              <a:p>
                <a:pPr marL="857250" lvl="1" indent="-400050" algn="l">
                  <a:buFont typeface="+mj-lt"/>
                  <a:buAutoNum type="romanLcPeriod"/>
                </a:pPr>
                <a:r>
                  <a:rPr lang="en-US" dirty="0">
                    <a:effectLst/>
                    <a:latin typeface="Open Sans" panose="020B0606030504020204" pitchFamily="34" charset="0"/>
                    <a:ea typeface="Open Sans" panose="020B0606030504020204" pitchFamily="34" charset="0"/>
                    <a:cs typeface="Open Sans" panose="020B0606030504020204" pitchFamily="34" charset="0"/>
                  </a:rPr>
                  <a:t>MLE uses the homomorphic property of the encryption scheme in order to compute </a:t>
                </a:r>
                <a14:m>
                  <m:oMath xmlns:m="http://schemas.openxmlformats.org/officeDocument/2006/math">
                    <m:r>
                      <m:rPr>
                        <m:sty m:val="p"/>
                      </m:rPr>
                      <a:rPr lang="en-US" sz="1800" b="0" i="0" dirty="0" smtClean="0">
                        <a:effectLst/>
                        <a:latin typeface="Cambria Math" panose="02040503050406030204" pitchFamily="18" charset="0"/>
                      </a:rPr>
                      <m:t>C</m:t>
                    </m:r>
                    <m:r>
                      <a:rPr lang="en-US" sz="1800" b="0" i="0" dirty="0" smtClean="0">
                        <a:effectLst/>
                        <a:latin typeface="Cambria Math" panose="02040503050406030204" pitchFamily="18" charset="0"/>
                      </a:rPr>
                      <m:t>=</m:t>
                    </m:r>
                    <m:r>
                      <a:rPr lang="en-US" sz="1800" i="1" dirty="0" smtClean="0">
                        <a:effectLst/>
                        <a:latin typeface="Cambria Math" panose="02040503050406030204" pitchFamily="18" charset="0"/>
                      </a:rPr>
                      <m:t>𝐸𝑛</m:t>
                    </m:r>
                    <m:sSub>
                      <m:sSubPr>
                        <m:ctrlPr>
                          <a:rPr lang="en-US" sz="1800" b="0" i="1" dirty="0" smtClean="0">
                            <a:effectLst/>
                            <a:latin typeface="Cambria Math" panose="02040503050406030204" pitchFamily="18" charset="0"/>
                          </a:rPr>
                        </m:ctrlPr>
                      </m:sSubPr>
                      <m:e>
                        <m:r>
                          <a:rPr lang="en-US" sz="1800" i="1" dirty="0">
                            <a:latin typeface="Cambria Math" panose="02040503050406030204" pitchFamily="18" charset="0"/>
                          </a:rPr>
                          <m:t>𝑐</m:t>
                        </m:r>
                      </m:e>
                      <m:sub>
                        <m:r>
                          <a:rPr lang="en-US" sz="1800" b="0" i="1" dirty="0" smtClean="0">
                            <a:latin typeface="Cambria Math" panose="02040503050406030204" pitchFamily="18" charset="0"/>
                          </a:rPr>
                          <m:t>𝑝𝑘</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𝑋𝑅</m:t>
                    </m:r>
                    <m:r>
                      <a:rPr lang="en-US" sz="1800" b="0" i="1" dirty="0" smtClean="0">
                        <a:latin typeface="Cambria Math" panose="02040503050406030204" pitchFamily="18" charset="0"/>
                      </a:rPr>
                      <m:t>) </m:t>
                    </m:r>
                  </m:oMath>
                </a14:m>
                <a:r>
                  <a:rPr lang="en-US" sz="1800" dirty="0">
                    <a:effectLst/>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r>
                      <m:rPr>
                        <m:sty m:val="p"/>
                      </m:rPr>
                      <a:rPr lang="en-US" sz="1800" b="0" i="0" smtClean="0">
                        <a:effectLst/>
                        <a:latin typeface="Cambria Math" panose="02040503050406030204" pitchFamily="18" charset="0"/>
                      </a:rPr>
                      <m:t>d</m:t>
                    </m:r>
                    <m:r>
                      <a:rPr lang="en-US" sz="1800" b="0" i="0" smtClean="0">
                        <a:effectLst/>
                        <a:latin typeface="Cambria Math" panose="02040503050406030204" pitchFamily="18" charset="0"/>
                      </a:rPr>
                      <m:t>=</m:t>
                    </m:r>
                    <m:r>
                      <a:rPr lang="en-US" sz="1800" b="0" i="1" smtClean="0">
                        <a:effectLst/>
                        <a:latin typeface="Cambria Math" panose="02040503050406030204" pitchFamily="18" charset="0"/>
                      </a:rPr>
                      <m:t>𝐸𝑛</m:t>
                    </m:r>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𝑐</m:t>
                        </m:r>
                      </m:e>
                      <m:sub>
                        <m:r>
                          <a:rPr lang="en-US" sz="1800" b="0" i="1" smtClean="0">
                            <a:effectLst/>
                            <a:latin typeface="Cambria Math" panose="02040503050406030204" pitchFamily="18" charset="0"/>
                          </a:rPr>
                          <m:t>𝑝𝑘</m:t>
                        </m:r>
                      </m:sub>
                    </m:sSub>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𝑋𝑟</m:t>
                    </m:r>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𝑦</m:t>
                    </m:r>
                    <m:r>
                      <a:rPr lang="en-US" sz="1800" b="0" i="1" smtClean="0">
                        <a:effectLst/>
                        <a:latin typeface="Cambria Math" panose="02040503050406030204" pitchFamily="18" charset="0"/>
                      </a:rPr>
                      <m:t>)</m:t>
                    </m:r>
                  </m:oMath>
                </a14:m>
                <a:endParaRPr lang="en-US"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576" t="-2424"/>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FF1E4FEE-998B-DFF3-3034-E689D7FD7D2E}"/>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09519524-F0E1-D470-89D9-846FF7D7AA33}"/>
              </a:ext>
            </a:extLst>
          </p:cNvPr>
          <p:cNvSpPr>
            <a:spLocks noGrp="1"/>
          </p:cNvSpPr>
          <p:nvPr>
            <p:ph type="sldNum" sz="quarter" idx="12"/>
          </p:nvPr>
        </p:nvSpPr>
        <p:spPr/>
        <p:txBody>
          <a:bodyPr/>
          <a:lstStyle/>
          <a:p>
            <a:fld id="{07CE569E-9B7C-4CB9-AB80-C0841F922CFF}" type="slidenum">
              <a:rPr lang="en-US" smtClean="0"/>
              <a:t>30</a:t>
            </a:fld>
            <a:endParaRPr lang="en-US"/>
          </a:p>
        </p:txBody>
      </p:sp>
    </p:spTree>
    <p:extLst>
      <p:ext uri="{BB962C8B-B14F-4D97-AF65-F5344CB8AC3E}">
        <p14:creationId xmlns:p14="http://schemas.microsoft.com/office/powerpoint/2010/main" val="2273569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B1F-E179-5EA6-C2CA-DD074449B96C}"/>
              </a:ext>
            </a:extLst>
          </p:cNvPr>
          <p:cNvSpPr>
            <a:spLocks noGrp="1"/>
          </p:cNvSpPr>
          <p:nvPr>
            <p:ph type="title"/>
          </p:nvPr>
        </p:nvSpPr>
        <p:spPr/>
        <p:txBody>
          <a:bodyPr/>
          <a:lstStyle/>
          <a:p>
            <a:r>
              <a:rPr lang="en-US" dirty="0"/>
              <a:t>Implementation – Phase 2-A</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78793E-AD97-1A40-C3AF-0959DF537BA4}"/>
                  </a:ext>
                </a:extLst>
              </p:cNvPr>
              <p:cNvSpPr>
                <a:spLocks noGrp="1"/>
              </p:cNvSpPr>
              <p:nvPr>
                <p:ph idx="1"/>
              </p:nvPr>
            </p:nvSpPr>
            <p:spPr/>
            <p:txBody>
              <a:bodyPr>
                <a:normAutofit/>
              </a:bodyPr>
              <a:lstStyle/>
              <a:p>
                <a:pPr marL="457200" indent="-457200" algn="l">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a:rPr lang="en-US" i="1" dirty="0" smtClean="0">
                        <a:effectLst/>
                        <a:latin typeface="Cambria Math" panose="02040503050406030204" pitchFamily="18" charset="0"/>
                      </a:rPr>
                      <m:t>𝐶</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i="1" dirty="0" smtClean="0">
                        <a:effectLst/>
                        <a:latin typeface="Cambria Math" panose="02040503050406030204" pitchFamily="18" charset="0"/>
                      </a:rPr>
                      <m:t>𝑑</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are then sent to the CSP: </a:t>
                </a:r>
              </a:p>
              <a:p>
                <a:pPr marL="857250" lvl="1" indent="-4000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 CSP decrypts </a:t>
                </a:r>
                <a14:m>
                  <m:oMath xmlns:m="http://schemas.openxmlformats.org/officeDocument/2006/math">
                    <m:r>
                      <a:rPr lang="en-US" sz="2000" i="1" dirty="0" smtClean="0">
                        <a:effectLst/>
                        <a:latin typeface="Cambria Math" panose="02040503050406030204" pitchFamily="18" charset="0"/>
                      </a:rPr>
                      <m:t>𝐶</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r>
                      <a:rPr lang="en-US" sz="2000" i="1" dirty="0" smtClean="0">
                        <a:effectLst/>
                        <a:latin typeface="Cambria Math" panose="02040503050406030204" pitchFamily="18" charset="0"/>
                      </a:rPr>
                      <m:t>𝑑</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and obtains </a:t>
                </a:r>
                <a14:m>
                  <m:oMath xmlns:m="http://schemas.openxmlformats.org/officeDocument/2006/math">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𝐷𝑒</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𝑐</m:t>
                        </m:r>
                      </m:e>
                      <m:sub>
                        <m:r>
                          <a:rPr lang="en-US" sz="2000" b="0" i="1" dirty="0" smtClean="0">
                            <a:effectLst/>
                            <a:latin typeface="Cambria Math" panose="02040503050406030204" pitchFamily="18" charset="0"/>
                          </a:rPr>
                          <m:t>𝑠𝑘</m:t>
                        </m:r>
                      </m:sub>
                    </m:sSub>
                    <m:r>
                      <a:rPr lang="en-US" sz="2000" i="1" dirty="0" smtClean="0">
                        <a:effectLst/>
                        <a:latin typeface="Cambria Math" panose="02040503050406030204" pitchFamily="18" charset="0"/>
                      </a:rPr>
                      <m:t>(</m:t>
                    </m:r>
                    <m:r>
                      <a:rPr lang="en-US" sz="2000" b="0" i="1" dirty="0" smtClean="0">
                        <a:effectLst/>
                        <a:latin typeface="Cambria Math" panose="02040503050406030204" pitchFamily="18" charset="0"/>
                      </a:rPr>
                      <m:t>𝐶</m:t>
                    </m:r>
                    <m:r>
                      <a:rPr lang="en-US" sz="2000" b="0" i="1" dirty="0" smtClean="0">
                        <a:effectLst/>
                        <a:latin typeface="Cambria Math" panose="02040503050406030204" pitchFamily="18"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a:t>
                </a:r>
                <a14:m>
                  <m:oMath xmlns:m="http://schemas.openxmlformats.org/officeDocument/2006/math">
                    <m:r>
                      <a:rPr lang="en-US" sz="2000" i="1" dirty="0" smtClean="0">
                        <a:effectLst/>
                        <a:latin typeface="Cambria Math" panose="02040503050406030204" pitchFamily="18" charset="0"/>
                      </a:rPr>
                      <m:t>𝑑</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𝐷𝑒</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𝑐</m:t>
                        </m:r>
                      </m:e>
                      <m:sub>
                        <m:r>
                          <a:rPr lang="en-US" sz="2000" b="0" i="1" dirty="0" smtClean="0">
                            <a:effectLst/>
                            <a:latin typeface="Cambria Math" panose="02040503050406030204" pitchFamily="18" charset="0"/>
                          </a:rPr>
                          <m:t>𝑠𝑘</m:t>
                        </m:r>
                      </m:sub>
                    </m:sSub>
                    <m:r>
                      <a:rPr lang="en-US" sz="2000" b="0" i="1" dirty="0" smtClean="0">
                        <a:effectLst/>
                        <a:latin typeface="Cambria Math" panose="02040503050406030204" pitchFamily="18" charset="0"/>
                      </a:rPr>
                      <m:t>(</m:t>
                    </m:r>
                    <m:r>
                      <a:rPr lang="en-US" sz="2000" b="0" i="1" dirty="0" smtClean="0">
                        <a:effectLst/>
                        <a:latin typeface="Cambria Math" panose="02040503050406030204" pitchFamily="18" charset="0"/>
                      </a:rPr>
                      <m:t>𝑑</m:t>
                    </m:r>
                    <m:r>
                      <a:rPr lang="en-US" sz="2000" i="1" dirty="0" smtClean="0">
                        <a:effectLst/>
                        <a:latin typeface="Cambria Math" panose="02040503050406030204" pitchFamily="18" charset="0"/>
                      </a:rPr>
                      <m:t>) </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(the data in C', d' is still masked)</a:t>
                </a:r>
              </a:p>
              <a:p>
                <a:pPr marL="857250" lvl="1" indent="-400050">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 CSP computes </a:t>
                </a:r>
                <a14:m>
                  <m:oMath xmlns:m="http://schemas.openxmlformats.org/officeDocument/2006/math">
                    <m:sSup>
                      <m:sSupPr>
                        <m:ctrlPr>
                          <a:rPr lang="en-US" sz="2000" b="0" i="1" smtClean="0">
                            <a:effectLst/>
                            <a:latin typeface="Cambria Math" panose="02040503050406030204" pitchFamily="18" charset="0"/>
                          </a:rPr>
                        </m:ctrlPr>
                      </m:sSupPr>
                      <m:e>
                        <m:d>
                          <m:dPr>
                            <m:ctrlPr>
                              <a:rPr lang="en-US" sz="2000" b="0" i="1" smtClean="0">
                                <a:effectLst/>
                                <a:latin typeface="Cambria Math" panose="02040503050406030204" pitchFamily="18" charset="0"/>
                              </a:rPr>
                            </m:ctrlPr>
                          </m:dPr>
                          <m:e>
                            <m:sSup>
                              <m:sSupPr>
                                <m:ctrlPr>
                                  <a:rPr lang="en-US" sz="2000" b="0" i="1" smtClean="0">
                                    <a:effectLst/>
                                    <a:latin typeface="Cambria Math" panose="02040503050406030204" pitchFamily="18" charset="0"/>
                                  </a:rPr>
                                </m:ctrlPr>
                              </m:sSupPr>
                              <m:e>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sup>
                                <m:r>
                                  <a:rPr lang="en-US" sz="2000" b="0" i="1" smtClean="0">
                                    <a:effectLst/>
                                    <a:latin typeface="Cambria Math" panose="02040503050406030204" pitchFamily="18" charset="0"/>
                                  </a:rPr>
                                  <m:t>𝑇</m:t>
                                </m:r>
                              </m:sup>
                            </m:sSup>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d>
                      </m:e>
                      <m:sup>
                        <m:r>
                          <a:rPr lang="en-US" sz="2000" b="0" i="1" smtClean="0">
                            <a:effectLst/>
                            <a:latin typeface="Cambria Math" panose="02040503050406030204" pitchFamily="18" charset="0"/>
                          </a:rPr>
                          <m:t>−1</m:t>
                        </m:r>
                      </m:sup>
                    </m:sSup>
                    <m:sSup>
                      <m:sSupPr>
                        <m:ctrlPr>
                          <a:rPr lang="en-US" sz="2000" b="0" i="1" smtClean="0">
                            <a:effectLst/>
                            <a:latin typeface="Cambria Math" panose="02040503050406030204" pitchFamily="18" charset="0"/>
                          </a:rPr>
                        </m:ctrlPr>
                      </m:sSupPr>
                      <m:e>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𝐶</m:t>
                            </m:r>
                          </m:e>
                          <m:sup>
                            <m:r>
                              <a:rPr lang="en-US" sz="2000" b="0" i="1" smtClean="0">
                                <a:effectLst/>
                                <a:latin typeface="Cambria Math" panose="02040503050406030204" pitchFamily="18" charset="0"/>
                              </a:rPr>
                              <m:t>′</m:t>
                            </m:r>
                          </m:sup>
                        </m:sSup>
                      </m:e>
                      <m:sup>
                        <m:r>
                          <a:rPr lang="en-US" sz="2000" b="0" i="1" smtClean="0">
                            <a:effectLst/>
                            <a:latin typeface="Cambria Math" panose="02040503050406030204" pitchFamily="18" charset="0"/>
                          </a:rPr>
                          <m:t>𝑇</m:t>
                        </m:r>
                      </m:sup>
                    </m:sSup>
                    <m:r>
                      <a:rPr lang="en-US" sz="2000" b="0" i="1" smtClean="0">
                        <a:effectLst/>
                        <a:latin typeface="Cambria Math" panose="02040503050406030204" pitchFamily="18" charset="0"/>
                      </a:rPr>
                      <m:t>𝑑</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(this is equivalent to solving </a:t>
                </a:r>
                <a14:m>
                  <m:oMath xmlns:m="http://schemas.openxmlformats.org/officeDocument/2006/math">
                    <m:acc>
                      <m:accPr>
                        <m:chr m:val="̃"/>
                        <m:ctrlPr>
                          <a:rPr lang="en-US" sz="2000" i="1" dirty="0" smtClean="0">
                            <a:effectLst/>
                            <a:latin typeface="Cambria Math" panose="02040503050406030204" pitchFamily="18" charset="0"/>
                          </a:rPr>
                        </m:ctrlPr>
                      </m:accPr>
                      <m:e>
                        <m:r>
                          <a:rPr lang="en-US" sz="2000" i="1" dirty="0">
                            <a:latin typeface="Cambria Math" panose="02040503050406030204" pitchFamily="18" charset="0"/>
                          </a:rPr>
                          <m:t>𝛽</m:t>
                        </m:r>
                      </m:e>
                    </m:acc>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in the equation given for solving the MC model)</a:t>
                </a:r>
              </a:p>
              <a:p>
                <a:pPr algn="l">
                  <a:buFont typeface="+mj-lt"/>
                  <a:buAutoNum type="arabicPeriod" startAt="3"/>
                </a:pP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This computation's output is the “</a:t>
                </a:r>
                <a:r>
                  <a:rPr lang="en-US" i="1" dirty="0">
                    <a:effectLst/>
                    <a:latin typeface="Open Sans" panose="020B0606030504020204" pitchFamily="34" charset="0"/>
                    <a:ea typeface="Open Sans" panose="020B0606030504020204" pitchFamily="34" charset="0"/>
                    <a:cs typeface="Open Sans" panose="020B0606030504020204" pitchFamily="34" charset="0"/>
                  </a:rPr>
                  <a:t>masked model</a:t>
                </a:r>
                <a:r>
                  <a:rPr lang="en-US" dirty="0">
                    <a:effectLst/>
                    <a:latin typeface="Open Sans" panose="020B0606030504020204" pitchFamily="34" charset="0"/>
                    <a:ea typeface="Open Sans" panose="020B0606030504020204" pitchFamily="34" charset="0"/>
                    <a:cs typeface="Open Sans" panose="020B0606030504020204" pitchFamily="34" charset="0"/>
                  </a:rPr>
                  <a:t>”, a vector </a:t>
                </a:r>
                <a14:m>
                  <m:oMath xmlns:m="http://schemas.openxmlformats.org/officeDocument/2006/math">
                    <m:acc>
                      <m:accPr>
                        <m:chr m:val="̃"/>
                        <m:ctrlPr>
                          <a:rPr lang="en-US" i="1" smtClean="0">
                            <a:effectLst/>
                            <a:latin typeface="Cambria Math" panose="02040503050406030204" pitchFamily="18" charset="0"/>
                          </a:rPr>
                        </m:ctrlPr>
                      </m:accPr>
                      <m:e>
                        <m:r>
                          <a:rPr lang="en-US" b="0" i="1" smtClean="0">
                            <a:effectLst/>
                            <a:latin typeface="Cambria Math" panose="02040503050406030204" pitchFamily="18" charset="0"/>
                          </a:rPr>
                          <m:t>𝑤</m:t>
                        </m:r>
                      </m:e>
                    </m:acc>
                  </m:oMath>
                </a14:m>
                <a:r>
                  <a:rPr lang="en-US" dirty="0">
                    <a:effectLst/>
                    <a:latin typeface="Open Sans" panose="020B0606030504020204" pitchFamily="34" charset="0"/>
                    <a:ea typeface="Open Sans" panose="020B0606030504020204" pitchFamily="34" charset="0"/>
                    <a:cs typeface="Open Sans" panose="020B0606030504020204" pitchFamily="34" charset="0"/>
                  </a:rPr>
                  <a:t> , which is then sent back from the CSP to the MLE</a:t>
                </a:r>
              </a:p>
              <a:p>
                <a:pPr>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 MLE computes the output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𝑤</m:t>
                        </m:r>
                      </m:e>
                    </m:acc>
                  </m:oMath>
                </a14:m>
                <a:r>
                  <a:rPr lang="en-US" dirty="0">
                    <a:effectLst/>
                    <a:latin typeface="Open Sans" panose="020B0606030504020204" pitchFamily="34" charset="0"/>
                    <a:ea typeface="Open Sans" panose="020B0606030504020204" pitchFamily="34" charset="0"/>
                    <a:cs typeface="Open Sans" panose="020B0606030504020204" pitchFamily="34" charset="0"/>
                  </a:rPr>
                  <a:t> by unmasking the data:</a:t>
                </a:r>
                <a14:m>
                  <m:oMath xmlns:m="http://schemas.openxmlformats.org/officeDocument/2006/math">
                    <m:r>
                      <a:rPr lang="en-US" b="0" i="0" dirty="0" smtClean="0">
                        <a:effectLst/>
                        <a:latin typeface="Cambria Math" panose="02040503050406030204" pitchFamily="18" charset="0"/>
                      </a:rPr>
                      <m:t> </m:t>
                    </m:r>
                    <m:sSup>
                      <m:sSupPr>
                        <m:ctrlPr>
                          <a:rPr lang="en-US" b="0" i="1" dirty="0" smtClean="0">
                            <a:effectLst/>
                            <a:latin typeface="Cambria Math" panose="02040503050406030204" pitchFamily="18" charset="0"/>
                          </a:rPr>
                        </m:ctrlPr>
                      </m:sSupPr>
                      <m:e>
                        <m:r>
                          <m:rPr>
                            <m:sty m:val="p"/>
                          </m:rPr>
                          <a:rPr lang="en-US" b="0" i="0" dirty="0" smtClean="0">
                            <a:effectLst/>
                            <a:latin typeface="Cambria Math" panose="02040503050406030204" pitchFamily="18" charset="0"/>
                          </a:rPr>
                          <m:t>w</m:t>
                        </m:r>
                      </m:e>
                      <m:sup>
                        <m:r>
                          <a:rPr lang="en-US" b="0" i="0" dirty="0" smtClean="0">
                            <a:effectLst/>
                            <a:latin typeface="Cambria Math" panose="02040503050406030204" pitchFamily="18" charset="0"/>
                          </a:rPr>
                          <m:t>∗</m:t>
                        </m:r>
                      </m:sup>
                    </m:sSup>
                    <m:r>
                      <a:rPr lang="en-US" b="0" i="0" dirty="0" smtClean="0">
                        <a:effectLst/>
                        <a:latin typeface="Cambria Math" panose="02040503050406030204" pitchFamily="18" charset="0"/>
                      </a:rPr>
                      <m:t>=</m:t>
                    </m:r>
                    <m:r>
                      <a:rPr lang="en-US" i="1" dirty="0" smtClean="0">
                        <a:effectLst/>
                        <a:latin typeface="Cambria Math" panose="02040503050406030204" pitchFamily="18" charset="0"/>
                      </a:rPr>
                      <m:t>𝑅</m:t>
                    </m:r>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dirty="0" smtClean="0">
                        <a:effectLst/>
                        <a:latin typeface="Cambria Math" panose="02040503050406030204" pitchFamily="18" charset="0"/>
                      </a:rPr>
                      <m:t>−</m:t>
                    </m:r>
                    <m:r>
                      <a:rPr lang="en-US" i="1" dirty="0" smtClean="0">
                        <a:effectLst/>
                        <a:latin typeface="Cambria Math" panose="02040503050406030204" pitchFamily="18" charset="0"/>
                      </a:rPr>
                      <m:t>𝑟</m:t>
                    </m:r>
                  </m:oMath>
                </a14:m>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lvl="1">
                  <a:buFont typeface="Arial" panose="020B0604020202020204" pitchFamily="34" charset="0"/>
                  <a:buChar char="•"/>
                </a:pPr>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4178793E-AD97-1A40-C3AF-0959DF537BA4}"/>
                  </a:ext>
                </a:extLst>
              </p:cNvPr>
              <p:cNvSpPr>
                <a:spLocks noGrp="1" noRot="1" noChangeAspect="1" noMove="1" noResize="1" noEditPoints="1" noAdjustHandles="1" noChangeArrowheads="1" noChangeShapeType="1" noTextEdit="1"/>
              </p:cNvSpPr>
              <p:nvPr>
                <p:ph idx="1"/>
              </p:nvPr>
            </p:nvSpPr>
            <p:spPr>
              <a:blipFill>
                <a:blip r:embed="rId2"/>
                <a:stretch>
                  <a:fillRect l="-1758" t="-2727"/>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EF964B80-DA0B-68A2-33E6-42F9BBB96575}"/>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1EF0255A-7841-A9C3-8F88-80EB3DB9D1D1}"/>
              </a:ext>
            </a:extLst>
          </p:cNvPr>
          <p:cNvSpPr>
            <a:spLocks noGrp="1"/>
          </p:cNvSpPr>
          <p:nvPr>
            <p:ph type="sldNum" sz="quarter" idx="12"/>
          </p:nvPr>
        </p:nvSpPr>
        <p:spPr/>
        <p:txBody>
          <a:bodyPr/>
          <a:lstStyle/>
          <a:p>
            <a:fld id="{07CE569E-9B7C-4CB9-AB80-C0841F922CFF}" type="slidenum">
              <a:rPr lang="en-US" smtClean="0"/>
              <a:t>31</a:t>
            </a:fld>
            <a:endParaRPr lang="en-US"/>
          </a:p>
        </p:txBody>
      </p:sp>
    </p:spTree>
    <p:extLst>
      <p:ext uri="{BB962C8B-B14F-4D97-AF65-F5344CB8AC3E}">
        <p14:creationId xmlns:p14="http://schemas.microsoft.com/office/powerpoint/2010/main" val="522538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Autofit/>
              </a:bodyPr>
              <a:lstStyle/>
              <a:p>
                <a:pPr>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 MLE uses the output </a:t>
                </a:r>
                <a14:m>
                  <m:oMath xmlns:m="http://schemas.openxmlformats.org/officeDocument/2006/math">
                    <m:sSup>
                      <m:sSupPr>
                        <m:ctrlPr>
                          <a:rPr lang="en-US"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𝑤</m:t>
                        </m:r>
                      </m:e>
                      <m:sup>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from Phase 2-A to retrieve the rates and initial states. </a:t>
                </a:r>
                <a14:m>
                  <m:oMath xmlns:m="http://schemas.openxmlformats.org/officeDocument/2006/math">
                    <m:sSup>
                      <m:sSupPr>
                        <m:ctrlPr>
                          <a:rPr lang="en-US"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𝑤</m:t>
                        </m:r>
                      </m:e>
                      <m:sup>
                        <m:r>
                          <a:rPr lang="en-US" b="0" i="1" dirty="0" smtClean="0">
                            <a:effectLst/>
                            <a:latin typeface="Cambria Math" panose="02040503050406030204" pitchFamily="18" charset="0"/>
                            <a:ea typeface="Open Sans" panose="020B0606030504020204" pitchFamily="34" charset="0"/>
                            <a:cs typeface="Open Sans" panose="020B0606030504020204" pitchFamily="34" charset="0"/>
                          </a:rPr>
                          <m:t>∗</m:t>
                        </m:r>
                      </m:sup>
                    </m:sSup>
                  </m:oMath>
                </a14:m>
                <a:r>
                  <a:rPr lang="en-US" dirty="0">
                    <a:effectLst/>
                    <a:latin typeface="Open Sans" panose="020B0606030504020204" pitchFamily="34" charset="0"/>
                    <a:ea typeface="Open Sans" panose="020B0606030504020204" pitchFamily="34" charset="0"/>
                    <a:cs typeface="Open Sans" panose="020B0606030504020204" pitchFamily="34" charset="0"/>
                  </a:rPr>
                  <a:t> is obtained by decrypting and unmasking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𝛽</m:t>
                        </m:r>
                      </m:e>
                    </m:acc>
                  </m:oMath>
                </a14:m>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 which, as mentioned earlier, is a 2n-sized vector in which the first n variables represent the rates (</a:t>
                </a:r>
                <a14:m>
                  <m:oMath xmlns:m="http://schemas.openxmlformats.org/officeDocument/2006/math">
                    <m:sSub>
                      <m:sSubPr>
                        <m:ctrlPr>
                          <a:rPr lang="en-US" b="0" i="1"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b="0" i="1" smtClean="0">
                            <a:effectLst/>
                            <a:latin typeface="Cambria Math" panose="02040503050406030204" pitchFamily="18" charset="0"/>
                            <a:ea typeface="Open Sans" panose="020B0606030504020204" pitchFamily="34" charset="0"/>
                            <a:cs typeface="Open Sans" panose="020B0606030504020204" pitchFamily="34" charset="0"/>
                          </a:rPr>
                          <m:t>𝑟</m:t>
                        </m:r>
                      </m:e>
                      <m:sub>
                        <m:r>
                          <a:rPr lang="en-US" b="0" i="1" smtClean="0">
                            <a:effectLst/>
                            <a:latin typeface="Cambria Math" panose="02040503050406030204" pitchFamily="18" charset="0"/>
                            <a:ea typeface="Open Sans" panose="020B0606030504020204" pitchFamily="34" charset="0"/>
                            <a:cs typeface="Open Sans" panose="020B0606030504020204" pitchFamily="34" charset="0"/>
                          </a:rPr>
                          <m:t>𝑖</m:t>
                        </m:r>
                      </m:sub>
                    </m:sSub>
                  </m:oMath>
                </a14:m>
                <a:r>
                  <a:rPr lang="en-US" dirty="0">
                    <a:effectLst/>
                    <a:latin typeface="Open Sans" panose="020B0606030504020204" pitchFamily="34" charset="0"/>
                    <a:ea typeface="Open Sans" panose="020B0606030504020204" pitchFamily="34" charset="0"/>
                    <a:cs typeface="Open Sans" panose="020B0606030504020204" pitchFamily="34" charset="0"/>
                  </a:rPr>
                  <a:t>) and the second n variables are the initial states (</a:t>
                </a:r>
                <a14:m>
                  <m:oMath xmlns:m="http://schemas.openxmlformats.org/officeDocument/2006/math">
                    <m:sSubSup>
                      <m:sSubSupPr>
                        <m:ctrlPr>
                          <a:rPr lang="en-US" b="0" i="1" smtClean="0">
                            <a:effectLst/>
                            <a:latin typeface="Cambria Math" panose="02040503050406030204" pitchFamily="18" charset="0"/>
                            <a:ea typeface="Open Sans" panose="020B0606030504020204" pitchFamily="34" charset="0"/>
                            <a:cs typeface="Open Sans" panose="020B0606030504020204" pitchFamily="34" charset="0"/>
                          </a:rPr>
                        </m:ctrlPr>
                      </m:sSubSupPr>
                      <m:e>
                        <m:r>
                          <a:rPr lang="en-US" b="0" i="1" smtClean="0">
                            <a:effectLst/>
                            <a:latin typeface="Cambria Math" panose="02040503050406030204" pitchFamily="18" charset="0"/>
                            <a:ea typeface="Open Sans" panose="020B0606030504020204" pitchFamily="34" charset="0"/>
                            <a:cs typeface="Open Sans" panose="020B0606030504020204" pitchFamily="34" charset="0"/>
                          </a:rPr>
                          <m:t>𝑠</m:t>
                        </m:r>
                      </m:e>
                      <m:sub>
                        <m:r>
                          <a:rPr lang="en-US" b="0" i="1" smtClean="0">
                            <a:effectLst/>
                            <a:latin typeface="Cambria Math" panose="02040503050406030204" pitchFamily="18" charset="0"/>
                            <a:ea typeface="Open Sans" panose="020B0606030504020204" pitchFamily="34" charset="0"/>
                            <a:cs typeface="Open Sans" panose="020B0606030504020204" pitchFamily="34" charset="0"/>
                          </a:rPr>
                          <m:t>𝑖</m:t>
                        </m:r>
                      </m:sub>
                      <m:sup>
                        <m:r>
                          <a:rPr lang="en-US" b="0" i="1" smtClean="0">
                            <a:effectLst/>
                            <a:latin typeface="Cambria Math" panose="02040503050406030204" pitchFamily="18" charset="0"/>
                            <a:ea typeface="Open Sans" panose="020B0606030504020204" pitchFamily="34" charset="0"/>
                            <a:cs typeface="Open Sans" panose="020B0606030504020204" pitchFamily="34" charset="0"/>
                          </a:rPr>
                          <m:t>0</m:t>
                        </m:r>
                      </m:sup>
                    </m:sSubSup>
                  </m:oMath>
                </a14:m>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a:buFont typeface="+mj-lt"/>
                  <a:buAutoNum type="arabicPeriod"/>
                </a:pPr>
                <a:r>
                  <a:rPr lang="en-US" dirty="0">
                    <a:effectLst/>
                    <a:latin typeface="Open Sans" panose="020B0606030504020204" pitchFamily="34" charset="0"/>
                    <a:ea typeface="Open Sans" panose="020B0606030504020204" pitchFamily="34" charset="0"/>
                    <a:cs typeface="Open Sans" panose="020B0606030504020204" pitchFamily="34" charset="0"/>
                  </a:rPr>
                  <a:t> MLE uses these rates, initial states, and the encrypted datasets to calculate the </a:t>
                </a:r>
                <a:r>
                  <a:rPr lang="en-US" dirty="0">
                    <a:latin typeface="Open Sans" panose="020B0606030504020204" pitchFamily="34" charset="0"/>
                    <a:ea typeface="Open Sans" panose="020B0606030504020204" pitchFamily="34" charset="0"/>
                    <a:cs typeface="Open Sans" panose="020B0606030504020204" pitchFamily="34" charset="0"/>
                  </a:rPr>
                  <a:t>encrypted </a:t>
                </a:r>
                <a14:m>
                  <m:oMath xmlns:m="http://schemas.openxmlformats.org/officeDocument/2006/math">
                    <m:r>
                      <a:rPr lang="en-US" b="0" i="1" smtClean="0">
                        <a:latin typeface="Cambria Math" panose="02040503050406030204" pitchFamily="18" charset="0"/>
                        <a:ea typeface="Open Sans" panose="020B0606030504020204" pitchFamily="34" charset="0"/>
                        <a:cs typeface="Open Sans" panose="020B0606030504020204" pitchFamily="34" charset="0"/>
                      </a:rPr>
                      <m:t>𝑡</m:t>
                    </m:r>
                  </m:oMath>
                </a14:m>
                <a:r>
                  <a:rPr lang="en-US" dirty="0">
                    <a:latin typeface="Open Sans" panose="020B0606030504020204" pitchFamily="34" charset="0"/>
                    <a:ea typeface="Open Sans" panose="020B0606030504020204" pitchFamily="34" charset="0"/>
                    <a:cs typeface="Open Sans" panose="020B0606030504020204" pitchFamily="34" charset="0"/>
                  </a:rPr>
                  <a:t> vector (</a:t>
                </a:r>
                <a:r>
                  <a:rPr lang="en-US" dirty="0">
                    <a:effectLst/>
                    <a:latin typeface="Open Sans" panose="020B0606030504020204" pitchFamily="34" charset="0"/>
                    <a:ea typeface="Open Sans" panose="020B0606030504020204" pitchFamily="34" charset="0"/>
                    <a:cs typeface="Open Sans" panose="020B0606030504020204" pitchFamily="34" charset="0"/>
                  </a:rPr>
                  <a:t>ages vector):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First, MLE calculates the squared sum of rates (SSM). This sum is unencrypted and is not dependent on the observed methylation values.</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Then each </a:t>
                </a:r>
                <a14:m>
                  <m:oMath xmlns:m="http://schemas.openxmlformats.org/officeDocument/2006/math">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𝐸𝑛</m:t>
                    </m:r>
                    <m:sSub>
                      <m:sSub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𝑐</m:t>
                        </m:r>
                      </m:e>
                      <m: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𝑝𝑘</m:t>
                        </m:r>
                      </m:sub>
                    </m:s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m:t>
                    </m:r>
                    <m:sSub>
                      <m:sSub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bPr>
                      <m:e>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𝑡</m:t>
                        </m:r>
                      </m:e>
                      <m: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𝑗</m:t>
                        </m:r>
                      </m:sub>
                    </m:sSub>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is computed:</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sz="2000" i="1" dirty="0"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000" i="1" dirty="0" smtClean="0">
                              <a:effectLst/>
                              <a:latin typeface="Cambria Math" panose="02040503050406030204" pitchFamily="18" charset="0"/>
                              <a:ea typeface="Calibri" panose="020F0502020204030204" pitchFamily="34" charset="0"/>
                              <a:cs typeface="Arial" panose="020B0604020202020204" pitchFamily="34" charset="0"/>
                            </a:rPr>
                            <m:t>𝑡</m:t>
                          </m:r>
                        </m:e>
                        <m:sub>
                          <m:r>
                            <a:rPr lang="en-US" sz="2000" i="1" dirty="0"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2000" i="1" dirty="0" smtClean="0">
                          <a:effectLst/>
                          <a:latin typeface="Cambria Math" panose="02040503050406030204" pitchFamily="18" charset="0"/>
                          <a:ea typeface="Calibri" panose="020F0502020204030204" pitchFamily="34" charset="0"/>
                          <a:cs typeface="Arial" panose="020B0604020202020204" pitchFamily="34" charset="0"/>
                        </a:rPr>
                        <m:t> </m:t>
                      </m:r>
                      <m:r>
                        <a:rPr lang="en-US" sz="2000" i="1" dirty="0">
                          <a:effectLst/>
                          <a:latin typeface="Cambria Math" panose="02040503050406030204" pitchFamily="18" charset="0"/>
                          <a:ea typeface="Calibri" panose="020F0502020204030204" pitchFamily="34" charset="0"/>
                          <a:cs typeface="Arial" panose="020B0604020202020204" pitchFamily="34" charset="0"/>
                        </a:rPr>
                        <m:t>= </m:t>
                      </m:r>
                      <m:f>
                        <m:fPr>
                          <m:ctrlPr>
                            <a:rPr lang="en-IL" sz="2000" i="1">
                              <a:effectLst/>
                              <a:latin typeface="Cambria Math" panose="02040503050406030204" pitchFamily="18" charset="0"/>
                              <a:ea typeface="Calibri" panose="020F0502020204030204" pitchFamily="34" charset="0"/>
                              <a:cs typeface="Arial" panose="020B0604020202020204" pitchFamily="34" charset="0"/>
                            </a:rPr>
                          </m:ctrlPr>
                        </m:fPr>
                        <m:num>
                          <m:nary>
                            <m:naryPr>
                              <m:chr m:val="∑"/>
                              <m:limLoc m:val="undOvr"/>
                              <m:supHide m:val="on"/>
                              <m:ctrlPr>
                                <a:rPr lang="en-IL" sz="2000" i="1">
                                  <a:effectLst/>
                                  <a:latin typeface="Cambria Math" panose="02040503050406030204" pitchFamily="18" charset="0"/>
                                  <a:ea typeface="Calibri" panose="020F0502020204030204" pitchFamily="34" charset="0"/>
                                  <a:cs typeface="Arial" panose="020B0604020202020204" pitchFamily="34" charset="0"/>
                                </a:rPr>
                              </m:ctrlPr>
                            </m:naryPr>
                            <m:sub>
                              <m:r>
                                <a:rPr lang="en-US" sz="2000" i="1">
                                  <a:effectLst/>
                                  <a:latin typeface="Cambria Math" panose="02040503050406030204" pitchFamily="18" charset="0"/>
                                  <a:ea typeface="Calibri" panose="020F0502020204030204" pitchFamily="34" charset="0"/>
                                  <a:cs typeface="Arial" panose="020B0604020202020204" pitchFamily="34" charset="0"/>
                                </a:rPr>
                                <m:t>𝑖</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𝑛</m:t>
                              </m:r>
                            </m:sub>
                            <m:sup/>
                            <m:e>
                              <m:sSub>
                                <m:sSub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effectLst/>
                                      <a:latin typeface="Cambria Math" panose="02040503050406030204" pitchFamily="18" charset="0"/>
                                      <a:ea typeface="Calibri" panose="020F0502020204030204" pitchFamily="34" charset="0"/>
                                      <a:cs typeface="Arial" panose="020B0604020202020204" pitchFamily="34" charset="0"/>
                                    </a:rPr>
                                    <m:t>𝑟</m:t>
                                  </m:r>
                                </m:e>
                                <m:sub>
                                  <m:r>
                                    <a:rPr lang="en-US" sz="2000" i="1">
                                      <a:effectLst/>
                                      <a:latin typeface="Cambria Math" panose="02040503050406030204" pitchFamily="18" charset="0"/>
                                      <a:ea typeface="Calibri" panose="020F0502020204030204" pitchFamily="34" charset="0"/>
                                      <a:cs typeface="Arial" panose="020B0604020202020204" pitchFamily="34" charset="0"/>
                                    </a:rPr>
                                    <m:t>𝑖</m:t>
                                  </m:r>
                                </m:sub>
                              </m:sSub>
                            </m:e>
                          </m:nary>
                          <m:r>
                            <a:rPr lang="en-US" sz="20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en-IL" sz="2000" i="1">
                                      <a:effectLst/>
                                      <a:latin typeface="Cambria Math" panose="02040503050406030204" pitchFamily="18" charset="0"/>
                                      <a:ea typeface="Calibri" panose="020F0502020204030204" pitchFamily="34" charset="0"/>
                                      <a:cs typeface="Arial" panose="020B0604020202020204" pitchFamily="34" charset="0"/>
                                    </a:rPr>
                                  </m:ctrlPr>
                                </m:accPr>
                                <m:e>
                                  <m:r>
                                    <a:rPr lang="en-US" sz="2000" i="1">
                                      <a:effectLst/>
                                      <a:latin typeface="Cambria Math" panose="02040503050406030204" pitchFamily="18" charset="0"/>
                                      <a:ea typeface="Calibri" panose="020F0502020204030204" pitchFamily="34" charset="0"/>
                                      <a:cs typeface="Arial" panose="020B0604020202020204" pitchFamily="34" charset="0"/>
                                    </a:rPr>
                                    <m:t>𝑠</m:t>
                                  </m:r>
                                </m:e>
                              </m:acc>
                            </m:e>
                            <m:sub>
                              <m:r>
                                <a:rPr lang="en-US" sz="2000" b="0" i="1" smtClean="0">
                                  <a:effectLst/>
                                  <a:latin typeface="Cambria Math" panose="02040503050406030204" pitchFamily="18" charset="0"/>
                                  <a:ea typeface="Calibri" panose="020F0502020204030204" pitchFamily="34" charset="0"/>
                                  <a:cs typeface="Arial" panose="020B0604020202020204" pitchFamily="34" charset="0"/>
                                </a:rPr>
                                <m:t>𝑖</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𝑗</m:t>
                              </m:r>
                            </m:sub>
                          </m:sSub>
                          <m:r>
                            <a:rPr lang="en-US" sz="20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2000" b="0" i="1" smtClean="0">
                                  <a:effectLst/>
                                  <a:latin typeface="Cambria Math" panose="02040503050406030204" pitchFamily="18" charset="0"/>
                                  <a:ea typeface="Calibri" panose="020F0502020204030204" pitchFamily="34" charset="0"/>
                                  <a:cs typeface="Arial" panose="020B0604020202020204" pitchFamily="34" charset="0"/>
                                </a:rPr>
                              </m:ctrlPr>
                            </m:sSubSupPr>
                            <m:e>
                              <m:r>
                                <a:rPr lang="en-US" sz="2000" b="0" i="1" smtClean="0">
                                  <a:effectLst/>
                                  <a:latin typeface="Cambria Math" panose="02040503050406030204" pitchFamily="18" charset="0"/>
                                  <a:ea typeface="Calibri" panose="020F0502020204030204" pitchFamily="34" charset="0"/>
                                  <a:cs typeface="Arial" panose="020B0604020202020204" pitchFamily="34" charset="0"/>
                                </a:rPr>
                                <m:t>𝑠</m:t>
                              </m:r>
                            </m:e>
                            <m:sub>
                              <m:r>
                                <a:rPr lang="en-US" sz="2000" b="0" i="1" smtClean="0">
                                  <a:effectLst/>
                                  <a:latin typeface="Cambria Math" panose="02040503050406030204" pitchFamily="18" charset="0"/>
                                  <a:ea typeface="Calibri" panose="020F0502020204030204" pitchFamily="34" charset="0"/>
                                  <a:cs typeface="Arial" panose="020B0604020202020204" pitchFamily="34" charset="0"/>
                                </a:rPr>
                                <m:t>𝑖</m:t>
                              </m:r>
                            </m:sub>
                            <m:sup>
                              <m:r>
                                <a:rPr lang="en-US" sz="2000" b="0" i="1" smtClean="0">
                                  <a:effectLst/>
                                  <a:latin typeface="Cambria Math" panose="02040503050406030204" pitchFamily="18" charset="0"/>
                                  <a:ea typeface="Calibri" panose="020F0502020204030204" pitchFamily="34" charset="0"/>
                                  <a:cs typeface="Arial" panose="020B0604020202020204" pitchFamily="34" charset="0"/>
                                </a:rPr>
                                <m:t>0</m:t>
                              </m:r>
                            </m:sup>
                          </m:sSubSup>
                          <m:r>
                            <a:rPr lang="en-US" sz="2000" i="1">
                              <a:effectLst/>
                              <a:latin typeface="Cambria Math" panose="02040503050406030204" pitchFamily="18" charset="0"/>
                              <a:ea typeface="Calibri" panose="020F0502020204030204" pitchFamily="34" charset="0"/>
                              <a:cs typeface="Arial" panose="020B0604020202020204" pitchFamily="34" charset="0"/>
                            </a:rPr>
                            <m:t>)</m:t>
                          </m:r>
                        </m:num>
                        <m:den>
                          <m:r>
                            <a:rPr lang="en-US" sz="2000" i="1" smtClean="0">
                              <a:effectLst/>
                              <a:latin typeface="Cambria Math" panose="02040503050406030204" pitchFamily="18" charset="0"/>
                              <a:ea typeface="Calibri" panose="020F0502020204030204" pitchFamily="34" charset="0"/>
                              <a:cs typeface="Arial" panose="020B0604020202020204" pitchFamily="34" charset="0"/>
                            </a:rPr>
                            <m:t>𝑆</m:t>
                          </m:r>
                          <m:r>
                            <a:rPr lang="en-US" sz="2000" b="0" i="1" smtClean="0">
                              <a:effectLst/>
                              <a:latin typeface="Cambria Math" panose="02040503050406030204" pitchFamily="18" charset="0"/>
                              <a:ea typeface="Calibri" panose="020F0502020204030204" pitchFamily="34" charset="0"/>
                              <a:cs typeface="Arial" panose="020B0604020202020204" pitchFamily="34" charset="0"/>
                            </a:rPr>
                            <m:t>𝑆𝑀</m:t>
                          </m:r>
                        </m:den>
                      </m:f>
                    </m:oMath>
                  </m:oMathPara>
                </a14:m>
                <a:endParaRPr lang="en-US" sz="2000" dirty="0">
                  <a:effectLst/>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l="-1758" t="-2727" r="-1879"/>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1874EB64-8509-A18F-95DA-EB86D9244B3C}"/>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60A0AE2-194C-5779-63D6-2332756AFF11}"/>
              </a:ext>
            </a:extLst>
          </p:cNvPr>
          <p:cNvSpPr>
            <a:spLocks noGrp="1"/>
          </p:cNvSpPr>
          <p:nvPr>
            <p:ph type="sldNum" sz="quarter" idx="12"/>
          </p:nvPr>
        </p:nvSpPr>
        <p:spPr/>
        <p:txBody>
          <a:bodyPr/>
          <a:lstStyle/>
          <a:p>
            <a:fld id="{07CE569E-9B7C-4CB9-AB80-C0841F922CFF}" type="slidenum">
              <a:rPr lang="en-US" smtClean="0"/>
              <a:t>32</a:t>
            </a:fld>
            <a:endParaRPr lang="en-US"/>
          </a:p>
        </p:txBody>
      </p:sp>
    </p:spTree>
    <p:extLst>
      <p:ext uri="{BB962C8B-B14F-4D97-AF65-F5344CB8AC3E}">
        <p14:creationId xmlns:p14="http://schemas.microsoft.com/office/powerpoint/2010/main" val="271232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Autofit/>
              </a:bodyPr>
              <a:lstStyle/>
              <a:p>
                <a:pPr marL="457200" indent="-457200" algn="l">
                  <a:buFont typeface="+mj-lt"/>
                  <a:buAutoNum type="arabicPeriod" startAt="3"/>
                </a:pPr>
                <a:r>
                  <a:rPr lang="en-US" dirty="0">
                    <a:effectLst/>
                    <a:latin typeface="Open Sans" panose="020B0606030504020204" pitchFamily="34" charset="0"/>
                    <a:ea typeface="Open Sans" panose="020B0606030504020204" pitchFamily="34" charset="0"/>
                    <a:cs typeface="Open Sans" panose="020B0606030504020204" pitchFamily="34" charset="0"/>
                  </a:rPr>
                  <a:t>MLE uses the ciphertexts </a:t>
                </a:r>
                <a14:m>
                  <m:oMath xmlns:m="http://schemas.openxmlformats.org/officeDocument/2006/math">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 </m:t>
                    </m:r>
                  </m:oMath>
                </a14:m>
                <a:r>
                  <a:rPr lang="en-US" dirty="0">
                    <a:effectLst/>
                    <a:latin typeface="Open Sans" panose="020B0606030504020204" pitchFamily="34" charset="0"/>
                    <a:ea typeface="Open Sans" panose="020B0606030504020204" pitchFamily="34" charset="0"/>
                    <a:cs typeface="Open Sans" panose="020B0606030504020204" pitchFamily="34" charset="0"/>
                  </a:rPr>
                  <a:t>and private random values in order to obtain encryptions of new values called "</a:t>
                </a:r>
                <a:r>
                  <a:rPr lang="en-US" i="1" dirty="0">
                    <a:effectLst/>
                    <a:latin typeface="Open Sans" panose="020B0606030504020204" pitchFamily="34" charset="0"/>
                    <a:ea typeface="Open Sans" panose="020B0606030504020204" pitchFamily="34" charset="0"/>
                    <a:cs typeface="Open Sans" panose="020B0606030504020204" pitchFamily="34" charset="0"/>
                  </a:rPr>
                  <a:t>masked data</a:t>
                </a:r>
                <a:r>
                  <a:rPr lang="en-US" dirty="0">
                    <a:effectLst/>
                    <a:latin typeface="Open Sans" panose="020B0606030504020204" pitchFamily="34" charset="0"/>
                    <a:ea typeface="Open Sans" panose="020B0606030504020204" pitchFamily="34" charset="0"/>
                    <a:cs typeface="Open Sans" panose="020B0606030504020204" pitchFamily="34" charset="0"/>
                  </a:rPr>
                  <a:t>":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MLE samples a random </a:t>
                </a:r>
                <a:r>
                  <a:rPr lang="en-US" sz="2000" b="1" dirty="0">
                    <a:effectLst/>
                    <a:latin typeface="Open Sans" panose="020B0606030504020204" pitchFamily="34" charset="0"/>
                    <a:ea typeface="Open Sans" panose="020B0606030504020204" pitchFamily="34" charset="0"/>
                    <a:cs typeface="Open Sans" panose="020B0606030504020204" pitchFamily="34" charset="0"/>
                  </a:rPr>
                  <a:t>invertible</a:t>
                </a:r>
                <a:r>
                  <a:rPr lang="en-US" sz="2000" dirty="0">
                    <a:effectLst/>
                    <a:latin typeface="Open Sans" panose="020B0606030504020204" pitchFamily="34" charset="0"/>
                    <a:ea typeface="Open Sans" panose="020B0606030504020204" pitchFamily="34" charset="0"/>
                    <a:cs typeface="Open Sans" panose="020B0606030504020204" pitchFamily="34" charset="0"/>
                  </a:rPr>
                  <a:t> matrix R consisting of values in the range [0 , δ] </a:t>
                </a:r>
              </a:p>
              <a:p>
                <a:pPr marL="971550" lvl="1" indent="-514350" algn="l">
                  <a:buFont typeface="+mj-lt"/>
                  <a:buAutoNum type="romanLcPeriod"/>
                </a:pPr>
                <a:r>
                  <a:rPr lang="en-US" sz="2000" dirty="0">
                    <a:effectLst/>
                    <a:latin typeface="Open Sans" panose="020B0606030504020204" pitchFamily="34" charset="0"/>
                    <a:ea typeface="Open Sans" panose="020B0606030504020204" pitchFamily="34" charset="0"/>
                    <a:cs typeface="Open Sans" panose="020B0606030504020204" pitchFamily="34" charset="0"/>
                  </a:rPr>
                  <a:t>MLE uses the homomorphic property of the encryption scheme in order to compute </a:t>
                </a:r>
                <a14:m>
                  <m:oMath xmlns:m="http://schemas.openxmlformats.org/officeDocument/2006/math">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𝐸𝑛</m:t>
                    </m:r>
                    <m:sSub>
                      <m:sSubPr>
                        <m:ctrlP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ctrlPr>
                      </m:sSubPr>
                      <m:e>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𝑐</m:t>
                        </m:r>
                      </m:e>
                      <m: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𝑝𝑘</m:t>
                        </m:r>
                      </m:sub>
                    </m:sSub>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𝑅𝑡</m:t>
                    </m:r>
                    <m:r>
                      <a:rPr lang="en-US" sz="2000" b="0" i="1" dirty="0" smtClean="0">
                        <a:effectLst/>
                        <a:latin typeface="Cambria Math" panose="02040503050406030204" pitchFamily="18" charset="0"/>
                        <a:ea typeface="Cambria Math" panose="02040503050406030204" pitchFamily="18" charset="0"/>
                        <a:cs typeface="Open Sans" panose="020B0606030504020204" pitchFamily="34" charset="0"/>
                      </a:rPr>
                      <m:t>)</m:t>
                    </m:r>
                  </m:oMath>
                </a14:m>
                <a:endParaRPr lang="en-IL"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l="-1758" t="-2424" r="-109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1874EB64-8509-A18F-95DA-EB86D9244B3C}"/>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C60A0AE2-194C-5779-63D6-2332756AFF11}"/>
              </a:ext>
            </a:extLst>
          </p:cNvPr>
          <p:cNvSpPr>
            <a:spLocks noGrp="1"/>
          </p:cNvSpPr>
          <p:nvPr>
            <p:ph type="sldNum" sz="quarter" idx="12"/>
          </p:nvPr>
        </p:nvSpPr>
        <p:spPr/>
        <p:txBody>
          <a:bodyPr/>
          <a:lstStyle/>
          <a:p>
            <a:fld id="{07CE569E-9B7C-4CB9-AB80-C0841F922CFF}" type="slidenum">
              <a:rPr lang="en-US" smtClean="0"/>
              <a:t>33</a:t>
            </a:fld>
            <a:endParaRPr lang="en-US"/>
          </a:p>
        </p:txBody>
      </p:sp>
    </p:spTree>
    <p:extLst>
      <p:ext uri="{BB962C8B-B14F-4D97-AF65-F5344CB8AC3E}">
        <p14:creationId xmlns:p14="http://schemas.microsoft.com/office/powerpoint/2010/main" val="3421724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7B36-FFCA-18D2-025F-F2A983EB480F}"/>
              </a:ext>
            </a:extLst>
          </p:cNvPr>
          <p:cNvSpPr>
            <a:spLocks noGrp="1"/>
          </p:cNvSpPr>
          <p:nvPr>
            <p:ph type="title"/>
          </p:nvPr>
        </p:nvSpPr>
        <p:spPr/>
        <p:txBody>
          <a:bodyPr/>
          <a:lstStyle/>
          <a:p>
            <a:r>
              <a:rPr lang="en-US" dirty="0"/>
              <a:t>Implementation – Phase 2-B</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BB01E-6A15-9CFB-821C-245BC1611BA9}"/>
                  </a:ext>
                </a:extLst>
              </p:cNvPr>
              <p:cNvSpPr>
                <a:spLocks noGrp="1"/>
              </p:cNvSpPr>
              <p:nvPr>
                <p:ph idx="1"/>
              </p:nvPr>
            </p:nvSpPr>
            <p:spPr/>
            <p:txBody>
              <a:bodyPr>
                <a:normAutofit/>
              </a:bodyPr>
              <a:lstStyle/>
              <a:p>
                <a:pPr marL="749808" lvl="1" indent="-457200">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This encrypted and masked vector is then sent to the CSP, which decrypts it.</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The output is the “</a:t>
                </a:r>
                <a:r>
                  <a:rPr lang="en-US" sz="2000" i="1" dirty="0">
                    <a:effectLst/>
                    <a:latin typeface="Open Sans" panose="020B0606030504020204" pitchFamily="34" charset="0"/>
                    <a:ea typeface="Open Sans" panose="020B0606030504020204" pitchFamily="34" charset="0"/>
                    <a:cs typeface="Open Sans" panose="020B0606030504020204" pitchFamily="34" charset="0"/>
                  </a:rPr>
                  <a:t>masked model</a:t>
                </a:r>
                <a:r>
                  <a:rPr lang="en-US" sz="2000" dirty="0">
                    <a:effectLst/>
                    <a:latin typeface="Open Sans" panose="020B0606030504020204" pitchFamily="34" charset="0"/>
                    <a:ea typeface="Open Sans" panose="020B0606030504020204" pitchFamily="34" charset="0"/>
                    <a:cs typeface="Open Sans" panose="020B0606030504020204" pitchFamily="34" charset="0"/>
                  </a:rPr>
                  <a:t>”, a vector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which is then sent back from the CSP to the MLE</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MLE computes the output from </a:t>
                </a:r>
                <a14:m>
                  <m:oMath xmlns:m="http://schemas.openxmlformats.org/officeDocument/2006/math">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 This is done by computing </a:t>
                </a:r>
                <a14:m>
                  <m:oMath xmlns:m="http://schemas.openxmlformats.org/officeDocument/2006/math">
                    <m:sSup>
                      <m:sSupPr>
                        <m:ctrlP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ctrlPr>
                      </m:sSupPr>
                      <m:e>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𝑅</m:t>
                        </m:r>
                      </m:e>
                      <m:sup>
                        <m:r>
                          <a:rPr lang="en-US" sz="2000" b="0" i="1" dirty="0" smtClean="0">
                            <a:effectLst/>
                            <a:latin typeface="Cambria Math" panose="02040503050406030204" pitchFamily="18" charset="0"/>
                            <a:ea typeface="Open Sans" panose="020B0606030504020204" pitchFamily="34" charset="0"/>
                            <a:cs typeface="Open Sans" panose="020B0606030504020204" pitchFamily="34" charset="0"/>
                          </a:rPr>
                          <m:t>−1</m:t>
                        </m:r>
                      </m:sup>
                    </m:sSup>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𝑡</m:t>
                    </m:r>
                    <m:r>
                      <a:rPr lang="en-US" sz="2000" i="1" dirty="0" smtClean="0">
                        <a:effectLst/>
                        <a:latin typeface="Cambria Math" panose="02040503050406030204" pitchFamily="18" charset="0"/>
                        <a:ea typeface="Open Sans" panose="020B0606030504020204" pitchFamily="34" charset="0"/>
                        <a:cs typeface="Open Sans" panose="020B0606030504020204" pitchFamily="34" charset="0"/>
                      </a:rPr>
                      <m:t>′</m:t>
                    </m:r>
                  </m:oMath>
                </a14:m>
                <a:r>
                  <a:rPr lang="en-US" sz="2000" dirty="0">
                    <a:effectLst/>
                    <a:latin typeface="Open Sans" panose="020B0606030504020204" pitchFamily="34" charset="0"/>
                    <a:ea typeface="Open Sans" panose="020B0606030504020204" pitchFamily="34" charset="0"/>
                    <a:cs typeface="Open Sans" panose="020B0606030504020204" pitchFamily="34" charset="0"/>
                  </a:rPr>
                  <a:t> </a:t>
                </a:r>
              </a:p>
              <a:p>
                <a:pPr lvl="1">
                  <a:buFont typeface="+mj-lt"/>
                  <a:buAutoNum type="arabicPeriod" startAt="4"/>
                </a:pPr>
                <a:r>
                  <a:rPr lang="en-US" sz="2000" dirty="0">
                    <a:effectLst/>
                    <a:latin typeface="Open Sans" panose="020B0606030504020204" pitchFamily="34" charset="0"/>
                    <a:ea typeface="Open Sans" panose="020B0606030504020204" pitchFamily="34" charset="0"/>
                    <a:cs typeface="Open Sans" panose="020B0606030504020204" pitchFamily="34" charset="0"/>
                  </a:rPr>
                  <a:t> This output represents the predicted ages at the end of the current iteration.</a:t>
                </a:r>
                <a:br>
                  <a:rPr lang="en-US" sz="2000" dirty="0">
                    <a:effectLst/>
                    <a:latin typeface="Open Sans" panose="020B0606030504020204" pitchFamily="34" charset="0"/>
                    <a:ea typeface="Open Sans" panose="020B0606030504020204" pitchFamily="34" charset="0"/>
                    <a:cs typeface="Open Sans" panose="020B0606030504020204" pitchFamily="34" charset="0"/>
                  </a:rPr>
                </a:br>
                <a:r>
                  <a:rPr lang="en-US" sz="2000" dirty="0">
                    <a:effectLst/>
                    <a:latin typeface="Open Sans" panose="020B0606030504020204" pitchFamily="34" charset="0"/>
                    <a:ea typeface="Open Sans" panose="020B0606030504020204" pitchFamily="34" charset="0"/>
                    <a:cs typeface="Open Sans" panose="020B0606030504020204" pitchFamily="34" charset="0"/>
                  </a:rPr>
                  <a:t>The ages from the current iteration are then replaced by these predicted ages and another iteration of the site and time steps is run (if the iteration limit has not yet been reached)</a:t>
                </a:r>
              </a:p>
              <a:p>
                <a:endParaRPr lang="en-IL"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33CBB01E-6A15-9CFB-821C-245BC1611BA9}"/>
                  </a:ext>
                </a:extLst>
              </p:cNvPr>
              <p:cNvSpPr>
                <a:spLocks noGrp="1" noRot="1" noChangeAspect="1" noMove="1" noResize="1" noEditPoints="1" noAdjustHandles="1" noChangeArrowheads="1" noChangeShapeType="1" noTextEdit="1"/>
              </p:cNvSpPr>
              <p:nvPr>
                <p:ph idx="1"/>
              </p:nvPr>
            </p:nvSpPr>
            <p:spPr>
              <a:blipFill>
                <a:blip r:embed="rId2"/>
                <a:stretch>
                  <a:fillRect t="-2727" r="-2121"/>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791DF382-9121-52EF-57ED-CFF3DF1D09E4}"/>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765B0732-124F-68B2-BA2D-9D3B1A47A3E8}"/>
              </a:ext>
            </a:extLst>
          </p:cNvPr>
          <p:cNvSpPr>
            <a:spLocks noGrp="1"/>
          </p:cNvSpPr>
          <p:nvPr>
            <p:ph type="sldNum" sz="quarter" idx="12"/>
          </p:nvPr>
        </p:nvSpPr>
        <p:spPr/>
        <p:txBody>
          <a:bodyPr/>
          <a:lstStyle/>
          <a:p>
            <a:fld id="{07CE569E-9B7C-4CB9-AB80-C0841F922CFF}" type="slidenum">
              <a:rPr lang="en-US" smtClean="0"/>
              <a:t>34</a:t>
            </a:fld>
            <a:endParaRPr lang="en-US"/>
          </a:p>
        </p:txBody>
      </p:sp>
    </p:spTree>
    <p:extLst>
      <p:ext uri="{BB962C8B-B14F-4D97-AF65-F5344CB8AC3E}">
        <p14:creationId xmlns:p14="http://schemas.microsoft.com/office/powerpoint/2010/main" val="2408063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6F6D6D-68C7-4DE7-BCC8-49EDF0B35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a:xfrm>
            <a:off x="8177212" y="634946"/>
            <a:ext cx="3372529" cy="5055904"/>
          </a:xfrm>
        </p:spPr>
        <p:txBody>
          <a:bodyPr anchor="ctr">
            <a:normAutofit/>
          </a:bodyPr>
          <a:lstStyle/>
          <a:p>
            <a:r>
              <a:rPr lang="en-US" sz="3700"/>
              <a:t>Implementation – Notes</a:t>
            </a:r>
            <a:endParaRPr lang="en-IL" sz="3700"/>
          </a:p>
        </p:txBody>
      </p:sp>
      <p:cxnSp>
        <p:nvCxnSpPr>
          <p:cNvPr id="13" name="Straight Connector 12">
            <a:extLst>
              <a:ext uri="{FF2B5EF4-FFF2-40B4-BE49-F238E27FC236}">
                <a16:creationId xmlns:a16="http://schemas.microsoft.com/office/drawing/2014/main" id="{ED2ABB72-FC8B-4840-AD94-0699193233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B0E252-C782-4F12-9522-B29D4B7D4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3A9B9E4-D842-4215-A86C-FA3FE90EF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D2B15D1B-ABEE-564C-8798-5FD95DF6FD25}"/>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Privacy-Preserving Aging Analytics</a:t>
            </a:r>
          </a:p>
        </p:txBody>
      </p:sp>
      <p:sp>
        <p:nvSpPr>
          <p:cNvPr id="5" name="Slide Number Placeholder 4">
            <a:extLst>
              <a:ext uri="{FF2B5EF4-FFF2-40B4-BE49-F238E27FC236}">
                <a16:creationId xmlns:a16="http://schemas.microsoft.com/office/drawing/2014/main" id="{2D01D406-010B-0716-C886-F9E620593F99}"/>
              </a:ext>
            </a:extLst>
          </p:cNvPr>
          <p:cNvSpPr>
            <a:spLocks noGrp="1"/>
          </p:cNvSpPr>
          <p:nvPr>
            <p:ph type="sldNum" sz="quarter" idx="12"/>
          </p:nvPr>
        </p:nvSpPr>
        <p:spPr>
          <a:xfrm>
            <a:off x="9900458" y="6459785"/>
            <a:ext cx="1312025" cy="365125"/>
          </a:xfrm>
        </p:spPr>
        <p:txBody>
          <a:bodyPr>
            <a:normAutofit/>
          </a:bodyPr>
          <a:lstStyle/>
          <a:p>
            <a:pPr>
              <a:spcAft>
                <a:spcPts val="600"/>
              </a:spcAft>
            </a:pPr>
            <a:fld id="{07CE569E-9B7C-4CB9-AB80-C0841F922CFF}" type="slidenum">
              <a:rPr lang="en-US" smtClean="0"/>
              <a:pPr>
                <a:spcAft>
                  <a:spcPts val="600"/>
                </a:spcAft>
              </a:pPr>
              <a:t>35</a:t>
            </a:fld>
            <a:endParaRPr lang="en-US"/>
          </a:p>
        </p:txBody>
      </p:sp>
      <p:graphicFrame>
        <p:nvGraphicFramePr>
          <p:cNvPr id="9" name="Content Placeholder 2">
            <a:extLst>
              <a:ext uri="{FF2B5EF4-FFF2-40B4-BE49-F238E27FC236}">
                <a16:creationId xmlns:a16="http://schemas.microsoft.com/office/drawing/2014/main" id="{7183142C-B0BD-7905-0A8C-F5087B1B997A}"/>
              </a:ext>
            </a:extLst>
          </p:cNvPr>
          <p:cNvGraphicFramePr>
            <a:graphicFrameLocks noGrp="1"/>
          </p:cNvGraphicFramePr>
          <p:nvPr>
            <p:ph idx="1"/>
            <p:extLst>
              <p:ext uri="{D42A27DB-BD31-4B8C-83A1-F6EECF244321}">
                <p14:modId xmlns:p14="http://schemas.microsoft.com/office/powerpoint/2010/main" val="83903679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755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6F6D6D-68C7-4DE7-BCC8-49EDF0B35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1BD5F4-C0FD-B9E0-93B4-BFD60E08A59A}"/>
              </a:ext>
            </a:extLst>
          </p:cNvPr>
          <p:cNvSpPr>
            <a:spLocks noGrp="1"/>
          </p:cNvSpPr>
          <p:nvPr>
            <p:ph type="title"/>
          </p:nvPr>
        </p:nvSpPr>
        <p:spPr>
          <a:xfrm>
            <a:off x="8177212" y="634946"/>
            <a:ext cx="3372529" cy="5055904"/>
          </a:xfrm>
        </p:spPr>
        <p:txBody>
          <a:bodyPr anchor="ctr">
            <a:normAutofit/>
          </a:bodyPr>
          <a:lstStyle/>
          <a:p>
            <a:r>
              <a:rPr lang="en-US" sz="3700"/>
              <a:t>Implementation – Notes</a:t>
            </a:r>
            <a:endParaRPr lang="en-IL" sz="3700"/>
          </a:p>
        </p:txBody>
      </p:sp>
      <p:cxnSp>
        <p:nvCxnSpPr>
          <p:cNvPr id="12" name="Straight Connector 11">
            <a:extLst>
              <a:ext uri="{FF2B5EF4-FFF2-40B4-BE49-F238E27FC236}">
                <a16:creationId xmlns:a16="http://schemas.microsoft.com/office/drawing/2014/main" id="{ED2ABB72-FC8B-4840-AD94-0699193233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DB0E252-C782-4F12-9522-B29D4B7D4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3A9B9E4-D842-4215-A86C-FA3FE90EF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Footer Placeholder 2">
            <a:extLst>
              <a:ext uri="{FF2B5EF4-FFF2-40B4-BE49-F238E27FC236}">
                <a16:creationId xmlns:a16="http://schemas.microsoft.com/office/drawing/2014/main" id="{B2525232-64A9-A512-E6EC-8C42E68ADC49}"/>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Privacy-Preserving Aging Analytics</a:t>
            </a:r>
          </a:p>
        </p:txBody>
      </p:sp>
      <p:sp>
        <p:nvSpPr>
          <p:cNvPr id="4" name="Slide Number Placeholder 3">
            <a:extLst>
              <a:ext uri="{FF2B5EF4-FFF2-40B4-BE49-F238E27FC236}">
                <a16:creationId xmlns:a16="http://schemas.microsoft.com/office/drawing/2014/main" id="{8DDC99AB-C7B9-C753-278E-4DC99E52661B}"/>
              </a:ext>
            </a:extLst>
          </p:cNvPr>
          <p:cNvSpPr>
            <a:spLocks noGrp="1"/>
          </p:cNvSpPr>
          <p:nvPr>
            <p:ph type="sldNum" sz="quarter" idx="12"/>
          </p:nvPr>
        </p:nvSpPr>
        <p:spPr>
          <a:xfrm>
            <a:off x="9900458" y="6459785"/>
            <a:ext cx="1312025" cy="365125"/>
          </a:xfrm>
        </p:spPr>
        <p:txBody>
          <a:bodyPr>
            <a:normAutofit/>
          </a:bodyPr>
          <a:lstStyle/>
          <a:p>
            <a:pPr>
              <a:spcAft>
                <a:spcPts val="600"/>
              </a:spcAft>
            </a:pPr>
            <a:fld id="{07CE569E-9B7C-4CB9-AB80-C0841F922CFF}" type="slidenum">
              <a:rPr lang="en-US" smtClean="0"/>
              <a:pPr>
                <a:spcAft>
                  <a:spcPts val="600"/>
                </a:spcAft>
              </a:pPr>
              <a:t>36</a:t>
            </a:fld>
            <a:endParaRPr lang="en-US"/>
          </a:p>
        </p:txBody>
      </p:sp>
      <p:graphicFrame>
        <p:nvGraphicFramePr>
          <p:cNvPr id="5" name="Content Placeholder 2">
            <a:extLst>
              <a:ext uri="{FF2B5EF4-FFF2-40B4-BE49-F238E27FC236}">
                <a16:creationId xmlns:a16="http://schemas.microsoft.com/office/drawing/2014/main" id="{865C5ECF-2A39-ADE4-8BDF-83F31D8B1F79}"/>
              </a:ext>
            </a:extLst>
          </p:cNvPr>
          <p:cNvGraphicFramePr>
            <a:graphicFrameLocks noGrp="1"/>
          </p:cNvGraphicFramePr>
          <p:nvPr>
            <p:ph idx="1"/>
            <p:extLst>
              <p:ext uri="{D42A27DB-BD31-4B8C-83A1-F6EECF244321}">
                <p14:modId xmlns:p14="http://schemas.microsoft.com/office/powerpoint/2010/main" val="2024107373"/>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4843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B511-E527-90C2-ACBD-44D1DB64C10A}"/>
              </a:ext>
            </a:extLst>
          </p:cNvPr>
          <p:cNvSpPr>
            <a:spLocks noGrp="1"/>
          </p:cNvSpPr>
          <p:nvPr>
            <p:ph type="title"/>
          </p:nvPr>
        </p:nvSpPr>
        <p:spPr/>
        <p:txBody>
          <a:bodyPr/>
          <a:lstStyle/>
          <a:p>
            <a:r>
              <a:rPr lang="en-US" dirty="0"/>
              <a:t>System Evaluation</a:t>
            </a:r>
            <a:endParaRPr lang="en-IL" dirty="0"/>
          </a:p>
        </p:txBody>
      </p:sp>
      <p:sp>
        <p:nvSpPr>
          <p:cNvPr id="4" name="Text Placeholder 3">
            <a:extLst>
              <a:ext uri="{FF2B5EF4-FFF2-40B4-BE49-F238E27FC236}">
                <a16:creationId xmlns:a16="http://schemas.microsoft.com/office/drawing/2014/main" id="{A6F68811-2B0A-085E-638A-EBE594EB522F}"/>
              </a:ext>
            </a:extLst>
          </p:cNvPr>
          <p:cNvSpPr>
            <a:spLocks noGrp="1"/>
          </p:cNvSpPr>
          <p:nvPr>
            <p:ph type="body" idx="1"/>
          </p:nvPr>
        </p:nvSpPr>
        <p:spPr/>
        <p:txBody>
          <a:bodyPr>
            <a:normAutofit fontScale="92500" lnSpcReduction="20000"/>
          </a:bodyPr>
          <a:lstStyle/>
          <a:p>
            <a:r>
              <a:rPr lang="en-US" dirty="0">
                <a:effectLst/>
              </a:rPr>
              <a:t>Result of running our privacy-preserving protocol ON AN ENCRYPTED DATASET</a:t>
            </a:r>
          </a:p>
        </p:txBody>
      </p:sp>
      <p:pic>
        <p:nvPicPr>
          <p:cNvPr id="9" name="Content Placeholder 8" descr="Chart, scatter chart&#10;&#10;Description automatically generated">
            <a:extLst>
              <a:ext uri="{FF2B5EF4-FFF2-40B4-BE49-F238E27FC236}">
                <a16:creationId xmlns:a16="http://schemas.microsoft.com/office/drawing/2014/main" id="{9DE8781D-3164-BC2F-0EF4-176AA21C8CA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4186" y="2582863"/>
            <a:ext cx="4504266" cy="3378200"/>
          </a:xfrm>
        </p:spPr>
      </p:pic>
      <p:sp>
        <p:nvSpPr>
          <p:cNvPr id="6" name="Text Placeholder 5">
            <a:extLst>
              <a:ext uri="{FF2B5EF4-FFF2-40B4-BE49-F238E27FC236}">
                <a16:creationId xmlns:a16="http://schemas.microsoft.com/office/drawing/2014/main" id="{33E99509-1C7F-517B-C5F0-81FA213F5351}"/>
              </a:ext>
            </a:extLst>
          </p:cNvPr>
          <p:cNvSpPr>
            <a:spLocks noGrp="1"/>
          </p:cNvSpPr>
          <p:nvPr>
            <p:ph type="body" sz="quarter" idx="3"/>
          </p:nvPr>
        </p:nvSpPr>
        <p:spPr/>
        <p:txBody>
          <a:bodyPr>
            <a:normAutofit fontScale="92500" lnSpcReduction="20000"/>
          </a:bodyPr>
          <a:lstStyle/>
          <a:p>
            <a:r>
              <a:rPr lang="en-US" dirty="0">
                <a:effectLst/>
              </a:rPr>
              <a:t>Result of running the CEM-UPM algorithm on the same Unencrypted dataset</a:t>
            </a:r>
          </a:p>
        </p:txBody>
      </p:sp>
      <p:pic>
        <p:nvPicPr>
          <p:cNvPr id="11" name="Content Placeholder 10" descr="Chart, scatter chart&#10;&#10;Description automatically generated">
            <a:extLst>
              <a:ext uri="{FF2B5EF4-FFF2-40B4-BE49-F238E27FC236}">
                <a16:creationId xmlns:a16="http://schemas.microsoft.com/office/drawing/2014/main" id="{6CD8BDBE-2231-F4A0-F625-CEFBE5B7D8F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34667" y="2582863"/>
            <a:ext cx="4504266" cy="3378200"/>
          </a:xfrm>
        </p:spPr>
      </p:pic>
      <p:sp>
        <p:nvSpPr>
          <p:cNvPr id="3" name="Footer Placeholder 2">
            <a:extLst>
              <a:ext uri="{FF2B5EF4-FFF2-40B4-BE49-F238E27FC236}">
                <a16:creationId xmlns:a16="http://schemas.microsoft.com/office/drawing/2014/main" id="{33C30EC9-D5EA-FB44-8EC6-713DE1AA5381}"/>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26EDA4E5-636B-A050-4171-AD72B9FCF252}"/>
              </a:ext>
            </a:extLst>
          </p:cNvPr>
          <p:cNvSpPr>
            <a:spLocks noGrp="1"/>
          </p:cNvSpPr>
          <p:nvPr>
            <p:ph type="sldNum" sz="quarter" idx="12"/>
          </p:nvPr>
        </p:nvSpPr>
        <p:spPr/>
        <p:txBody>
          <a:bodyPr/>
          <a:lstStyle/>
          <a:p>
            <a:fld id="{07CE569E-9B7C-4CB9-AB80-C0841F922CFF}" type="slidenum">
              <a:rPr lang="en-US" smtClean="0"/>
              <a:t>37</a:t>
            </a:fld>
            <a:endParaRPr lang="en-US"/>
          </a:p>
        </p:txBody>
      </p:sp>
    </p:spTree>
    <p:extLst>
      <p:ext uri="{BB962C8B-B14F-4D97-AF65-F5344CB8AC3E}">
        <p14:creationId xmlns:p14="http://schemas.microsoft.com/office/powerpoint/2010/main" val="3675534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dirty="0"/>
              <a:t>System Evaluation</a:t>
            </a:r>
          </a:p>
        </p:txBody>
      </p:sp>
      <p:sp>
        <p:nvSpPr>
          <p:cNvPr id="29" name="Content Placeholder 10">
            <a:extLst>
              <a:ext uri="{FF2B5EF4-FFF2-40B4-BE49-F238E27FC236}">
                <a16:creationId xmlns:a16="http://schemas.microsoft.com/office/drawing/2014/main" id="{0C02BCA2-6949-0F1A-FF84-C67DB51C383E}"/>
              </a:ext>
            </a:extLst>
          </p:cNvPr>
          <p:cNvSpPr>
            <a:spLocks noGrp="1"/>
          </p:cNvSpPr>
          <p:nvPr>
            <p:ph idx="1"/>
          </p:nvPr>
        </p:nvSpPr>
        <p:spPr>
          <a:xfrm>
            <a:off x="1097280" y="2224425"/>
            <a:ext cx="10058400" cy="4023360"/>
          </a:xfrm>
        </p:spPr>
        <p:txBody>
          <a:bodyPr>
            <a:normAutofit fontScale="92500" lnSpcReduction="20000"/>
          </a:bodyPr>
          <a:lstStyle/>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r>
              <a:rPr lang="en-US" sz="1600" dirty="0">
                <a:latin typeface="Open Sans" panose="020B0606030504020204" pitchFamily="34" charset="0"/>
                <a:ea typeface="Open Sans" panose="020B0606030504020204" pitchFamily="34" charset="0"/>
                <a:cs typeface="Open Sans" panose="020B0606030504020204" pitchFamily="34" charset="0"/>
              </a:rPr>
              <a:t>CEM-UPM algorithm on an unencrypted dataset containing 1000 methylation sites, 675 individuals</a:t>
            </a:r>
          </a:p>
          <a:p>
            <a:pPr algn="ct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lgn="ctr">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Chart, scatter chart&#10;&#10;Description automatically generated">
            <a:extLst>
              <a:ext uri="{FF2B5EF4-FFF2-40B4-BE49-F238E27FC236}">
                <a16:creationId xmlns:a16="http://schemas.microsoft.com/office/drawing/2014/main" id="{3FB93DFA-CC1A-577B-7DAA-99C0B0F09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891" y="1845734"/>
            <a:ext cx="7980218" cy="3958936"/>
          </a:xfrm>
          <a:prstGeom prst="rect">
            <a:avLst/>
          </a:prstGeom>
        </p:spPr>
      </p:pic>
      <p:sp>
        <p:nvSpPr>
          <p:cNvPr id="3" name="Footer Placeholder 2">
            <a:extLst>
              <a:ext uri="{FF2B5EF4-FFF2-40B4-BE49-F238E27FC236}">
                <a16:creationId xmlns:a16="http://schemas.microsoft.com/office/drawing/2014/main" id="{ABE0B332-24CF-8524-C9F8-EE2D9CF9DFA3}"/>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680E4AA8-756B-42EC-CD0E-6BA23FCD9EDE}"/>
              </a:ext>
            </a:extLst>
          </p:cNvPr>
          <p:cNvSpPr>
            <a:spLocks noGrp="1"/>
          </p:cNvSpPr>
          <p:nvPr>
            <p:ph type="sldNum" sz="quarter" idx="12"/>
          </p:nvPr>
        </p:nvSpPr>
        <p:spPr/>
        <p:txBody>
          <a:bodyPr/>
          <a:lstStyle/>
          <a:p>
            <a:fld id="{07CE569E-9B7C-4CB9-AB80-C0841F922CFF}" type="slidenum">
              <a:rPr lang="en-US" smtClean="0"/>
              <a:t>38</a:t>
            </a:fld>
            <a:endParaRPr lang="en-US"/>
          </a:p>
        </p:txBody>
      </p:sp>
    </p:spTree>
    <p:extLst>
      <p:ext uri="{BB962C8B-B14F-4D97-AF65-F5344CB8AC3E}">
        <p14:creationId xmlns:p14="http://schemas.microsoft.com/office/powerpoint/2010/main" val="1100478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a:xfrm>
            <a:off x="1097280" y="286603"/>
            <a:ext cx="10058400" cy="1450757"/>
          </a:xfrm>
        </p:spPr>
        <p:txBody>
          <a:bodyPr>
            <a:normAutofit/>
          </a:bodyPr>
          <a:lstStyle/>
          <a:p>
            <a:r>
              <a:rPr lang="en-US" dirty="0"/>
              <a:t>Conclusions</a:t>
            </a:r>
            <a:endParaRPr lang="en-IL" dirty="0"/>
          </a:p>
        </p:txBody>
      </p:sp>
      <p:graphicFrame>
        <p:nvGraphicFramePr>
          <p:cNvPr id="5" name="Content Placeholder 2">
            <a:extLst>
              <a:ext uri="{FF2B5EF4-FFF2-40B4-BE49-F238E27FC236}">
                <a16:creationId xmlns:a16="http://schemas.microsoft.com/office/drawing/2014/main" id="{3B239B2F-2A76-69AD-40A4-1FBA5296B6D8}"/>
              </a:ext>
            </a:extLst>
          </p:cNvPr>
          <p:cNvGraphicFramePr>
            <a:graphicFrameLocks noGrp="1"/>
          </p:cNvGraphicFramePr>
          <p:nvPr>
            <p:ph idx="1"/>
            <p:extLst>
              <p:ext uri="{D42A27DB-BD31-4B8C-83A1-F6EECF244321}">
                <p14:modId xmlns:p14="http://schemas.microsoft.com/office/powerpoint/2010/main" val="414698741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4C1B312-3AA6-FAA9-CC1C-32D7AD540BD9}"/>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833F3C6-B733-CDA5-E61F-035D6B79B102}"/>
              </a:ext>
            </a:extLst>
          </p:cNvPr>
          <p:cNvSpPr>
            <a:spLocks noGrp="1"/>
          </p:cNvSpPr>
          <p:nvPr>
            <p:ph type="sldNum" sz="quarter" idx="12"/>
          </p:nvPr>
        </p:nvSpPr>
        <p:spPr/>
        <p:txBody>
          <a:bodyPr/>
          <a:lstStyle/>
          <a:p>
            <a:fld id="{07CE569E-9B7C-4CB9-AB80-C0841F922CFF}" type="slidenum">
              <a:rPr lang="en-US" smtClean="0"/>
              <a:t>39</a:t>
            </a:fld>
            <a:endParaRPr lang="en-US"/>
          </a:p>
        </p:txBody>
      </p:sp>
    </p:spTree>
    <p:extLst>
      <p:ext uri="{BB962C8B-B14F-4D97-AF65-F5344CB8AC3E}">
        <p14:creationId xmlns:p14="http://schemas.microsoft.com/office/powerpoint/2010/main" val="419948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1AD4E35D-A118-48D3-A2D3-3CEE5A0C7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EDFE5-F123-BAF5-1378-82B6C0056125}"/>
              </a:ext>
            </a:extLst>
          </p:cNvPr>
          <p:cNvSpPr>
            <a:spLocks noGrp="1"/>
          </p:cNvSpPr>
          <p:nvPr>
            <p:ph type="title"/>
          </p:nvPr>
        </p:nvSpPr>
        <p:spPr>
          <a:xfrm>
            <a:off x="5144679" y="634946"/>
            <a:ext cx="6405063" cy="1450757"/>
          </a:xfrm>
        </p:spPr>
        <p:txBody>
          <a:bodyPr>
            <a:normAutofit/>
          </a:bodyPr>
          <a:lstStyle/>
          <a:p>
            <a:r>
              <a:rPr lang="en-US" dirty="0">
                <a:ea typeface="Open Sans" panose="020B0606030504020204" pitchFamily="34" charset="0"/>
                <a:cs typeface="Open Sans" panose="020B0606030504020204" pitchFamily="34" charset="0"/>
              </a:rPr>
              <a:t>Biological Explanation </a:t>
            </a:r>
          </a:p>
        </p:txBody>
      </p:sp>
      <p:pic>
        <p:nvPicPr>
          <p:cNvPr id="5" name="Picture 4">
            <a:extLst>
              <a:ext uri="{FF2B5EF4-FFF2-40B4-BE49-F238E27FC236}">
                <a16:creationId xmlns:a16="http://schemas.microsoft.com/office/drawing/2014/main" id="{CAB1FDEE-0BE0-852C-1A3F-6582F623DF4B}"/>
              </a:ext>
            </a:extLst>
          </p:cNvPr>
          <p:cNvPicPr>
            <a:picLocks noChangeAspect="1"/>
          </p:cNvPicPr>
          <p:nvPr/>
        </p:nvPicPr>
        <p:blipFill>
          <a:blip r:embed="rId2"/>
          <a:stretch>
            <a:fillRect/>
          </a:stretch>
        </p:blipFill>
        <p:spPr>
          <a:xfrm>
            <a:off x="268192" y="523684"/>
            <a:ext cx="4751910" cy="2245276"/>
          </a:xfrm>
          <a:prstGeom prst="rect">
            <a:avLst/>
          </a:prstGeom>
        </p:spPr>
      </p:pic>
      <p:cxnSp>
        <p:nvCxnSpPr>
          <p:cNvPr id="22" name="Straight Connector 15">
            <a:extLst>
              <a:ext uri="{FF2B5EF4-FFF2-40B4-BE49-F238E27FC236}">
                <a16:creationId xmlns:a16="http://schemas.microsoft.com/office/drawing/2014/main" id="{8A1FC8F0-6475-4788-9B10-7CF183FC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D4D601A-648B-F122-38AE-3AD4CDA3DA7C}"/>
              </a:ext>
            </a:extLst>
          </p:cNvPr>
          <p:cNvPicPr>
            <a:picLocks noChangeAspect="1"/>
          </p:cNvPicPr>
          <p:nvPr/>
        </p:nvPicPr>
        <p:blipFill>
          <a:blip r:embed="rId3"/>
          <a:stretch>
            <a:fillRect/>
          </a:stretch>
        </p:blipFill>
        <p:spPr>
          <a:xfrm>
            <a:off x="1056865" y="3076920"/>
            <a:ext cx="3171598" cy="2792174"/>
          </a:xfrm>
          <a:prstGeom prst="rect">
            <a:avLst/>
          </a:prstGeom>
        </p:spPr>
      </p:pic>
      <p:sp>
        <p:nvSpPr>
          <p:cNvPr id="3" name="Content Placeholder 2">
            <a:extLst>
              <a:ext uri="{FF2B5EF4-FFF2-40B4-BE49-F238E27FC236}">
                <a16:creationId xmlns:a16="http://schemas.microsoft.com/office/drawing/2014/main" id="{3DEF63C5-1A15-3A68-AE46-8FB5735CF468}"/>
              </a:ext>
            </a:extLst>
          </p:cNvPr>
          <p:cNvSpPr>
            <a:spLocks noGrp="1"/>
          </p:cNvSpPr>
          <p:nvPr>
            <p:ph idx="1"/>
          </p:nvPr>
        </p:nvSpPr>
        <p:spPr>
          <a:xfrm>
            <a:off x="5144679" y="2198914"/>
            <a:ext cx="6405063" cy="3670180"/>
          </a:xfrm>
        </p:spPr>
        <p:txBody>
          <a:bodyPr>
            <a:normAutofit/>
          </a:bodyPr>
          <a:lstStyle/>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DNA is the hereditary material in humans and almost all other organisms</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The information in DNA is stored as a code made up of four chemical bases: adenine (A), guanine (G), cytosine (C), and thymine (T)</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CpG sites are regions of DNA where a C base is followed by a G base.</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effectLst/>
                <a:latin typeface="Open Sans" panose="020B0606030504020204" pitchFamily="34" charset="0"/>
                <a:ea typeface="Open Sans" panose="020B0606030504020204" pitchFamily="34" charset="0"/>
                <a:cs typeface="Open Sans" panose="020B0606030504020204" pitchFamily="34" charset="0"/>
              </a:rPr>
              <a:t>CpG islands are regions of the genome that contain many CpG repeats</a:t>
            </a:r>
          </a:p>
          <a:p>
            <a:pPr lvl="1">
              <a:spcBef>
                <a:spcPts val="0"/>
              </a:spcBef>
              <a:spcAft>
                <a:spcPts val="800"/>
              </a:spcAft>
              <a:buFont typeface="Wingdings" panose="05000000000000000000" pitchFamily="2" charset="2"/>
              <a:buChar char="§"/>
              <a:tabLst>
                <a:tab pos="457200" algn="l"/>
              </a:tabLst>
            </a:pPr>
            <a:r>
              <a:rPr lang="en-US" dirty="0">
                <a:effectLst/>
                <a:latin typeface="Open Sans" panose="020B0606030504020204" pitchFamily="34" charset="0"/>
                <a:ea typeface="Open Sans" panose="020B0606030504020204" pitchFamily="34" charset="0"/>
                <a:cs typeface="Open Sans" panose="020B0606030504020204" pitchFamily="34" charset="0"/>
              </a:rPr>
              <a:t>CpG islands are often present around promoter sequences, which are DNA sequences that define where  to start transcription of DNA to RNA</a:t>
            </a:r>
          </a:p>
          <a:p>
            <a:pPr lvl="1">
              <a:spcBef>
                <a:spcPts val="0"/>
              </a:spcBef>
              <a:spcAft>
                <a:spcPts val="800"/>
              </a:spcAft>
              <a:buFont typeface="Wingdings" panose="05000000000000000000" pitchFamily="2" charset="2"/>
              <a:buChar char="§"/>
              <a:tabLst>
                <a:tab pos="457200" algn="l"/>
              </a:tabLst>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17">
            <a:extLst>
              <a:ext uri="{FF2B5EF4-FFF2-40B4-BE49-F238E27FC236}">
                <a16:creationId xmlns:a16="http://schemas.microsoft.com/office/drawing/2014/main" id="{30F84B10-5D81-46AE-920D-E07497CDB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F68DC746-DF72-4A62-B759-3115310161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AC739255-30FE-86BD-7782-5CB060094919}"/>
              </a:ext>
            </a:extLst>
          </p:cNvPr>
          <p:cNvSpPr/>
          <p:nvPr/>
        </p:nvSpPr>
        <p:spPr>
          <a:xfrm>
            <a:off x="1649755" y="5936121"/>
            <a:ext cx="2026318" cy="2409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CpG Sites</a:t>
            </a:r>
            <a:endParaRPr lang="en-IL" dirty="0"/>
          </a:p>
        </p:txBody>
      </p:sp>
      <p:sp>
        <p:nvSpPr>
          <p:cNvPr id="6" name="Footer Placeholder 5">
            <a:extLst>
              <a:ext uri="{FF2B5EF4-FFF2-40B4-BE49-F238E27FC236}">
                <a16:creationId xmlns:a16="http://schemas.microsoft.com/office/drawing/2014/main" id="{BEA6F647-61EE-FC93-7324-E509D0B12738}"/>
              </a:ext>
            </a:extLst>
          </p:cNvPr>
          <p:cNvSpPr>
            <a:spLocks noGrp="1"/>
          </p:cNvSpPr>
          <p:nvPr>
            <p:ph type="ftr" sz="quarter" idx="11"/>
          </p:nvPr>
        </p:nvSpPr>
        <p:spPr/>
        <p:txBody>
          <a:bodyPr/>
          <a:lstStyle/>
          <a:p>
            <a:r>
              <a:rPr lang="en-US"/>
              <a:t>Privacy-Preserving Aging Analytics</a:t>
            </a:r>
          </a:p>
        </p:txBody>
      </p:sp>
      <p:sp>
        <p:nvSpPr>
          <p:cNvPr id="7" name="Slide Number Placeholder 6">
            <a:extLst>
              <a:ext uri="{FF2B5EF4-FFF2-40B4-BE49-F238E27FC236}">
                <a16:creationId xmlns:a16="http://schemas.microsoft.com/office/drawing/2014/main" id="{1A3F08C0-D833-A7A8-924E-3A1496F0A926}"/>
              </a:ext>
            </a:extLst>
          </p:cNvPr>
          <p:cNvSpPr>
            <a:spLocks noGrp="1"/>
          </p:cNvSpPr>
          <p:nvPr>
            <p:ph type="sldNum" sz="quarter" idx="12"/>
          </p:nvPr>
        </p:nvSpPr>
        <p:spPr/>
        <p:txBody>
          <a:bodyPr/>
          <a:lstStyle/>
          <a:p>
            <a:fld id="{07CE569E-9B7C-4CB9-AB80-C0841F922CFF}" type="slidenum">
              <a:rPr lang="en-US" smtClean="0"/>
              <a:t>4</a:t>
            </a:fld>
            <a:endParaRPr lang="en-US"/>
          </a:p>
        </p:txBody>
      </p:sp>
    </p:spTree>
    <p:extLst>
      <p:ext uri="{BB962C8B-B14F-4D97-AF65-F5344CB8AC3E}">
        <p14:creationId xmlns:p14="http://schemas.microsoft.com/office/powerpoint/2010/main" val="4002081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a:xfrm>
            <a:off x="1097280" y="286603"/>
            <a:ext cx="10058400" cy="1450757"/>
          </a:xfrm>
        </p:spPr>
        <p:txBody>
          <a:bodyPr>
            <a:normAutofit/>
          </a:bodyPr>
          <a:lstStyle/>
          <a:p>
            <a:r>
              <a:rPr lang="en-US" dirty="0"/>
              <a:t>Discussions</a:t>
            </a:r>
            <a:endParaRPr lang="en-IL" dirty="0"/>
          </a:p>
        </p:txBody>
      </p:sp>
      <p:graphicFrame>
        <p:nvGraphicFramePr>
          <p:cNvPr id="5" name="Content Placeholder 2">
            <a:extLst>
              <a:ext uri="{FF2B5EF4-FFF2-40B4-BE49-F238E27FC236}">
                <a16:creationId xmlns:a16="http://schemas.microsoft.com/office/drawing/2014/main" id="{26CBB277-B608-75CA-2E2A-FF6065C07533}"/>
              </a:ext>
            </a:extLst>
          </p:cNvPr>
          <p:cNvGraphicFramePr>
            <a:graphicFrameLocks noGrp="1"/>
          </p:cNvGraphicFramePr>
          <p:nvPr>
            <p:ph idx="1"/>
            <p:extLst>
              <p:ext uri="{D42A27DB-BD31-4B8C-83A1-F6EECF244321}">
                <p14:modId xmlns:p14="http://schemas.microsoft.com/office/powerpoint/2010/main" val="34095118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A0B66CE-9750-05CB-D7DA-7C8DFC772C9F}"/>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2E484CA8-7311-EF35-B251-CB89B5164837}"/>
              </a:ext>
            </a:extLst>
          </p:cNvPr>
          <p:cNvSpPr>
            <a:spLocks noGrp="1"/>
          </p:cNvSpPr>
          <p:nvPr>
            <p:ph type="sldNum" sz="quarter" idx="12"/>
          </p:nvPr>
        </p:nvSpPr>
        <p:spPr/>
        <p:txBody>
          <a:bodyPr/>
          <a:lstStyle/>
          <a:p>
            <a:fld id="{07CE569E-9B7C-4CB9-AB80-C0841F922CFF}" type="slidenum">
              <a:rPr lang="en-US" smtClean="0"/>
              <a:t>40</a:t>
            </a:fld>
            <a:endParaRPr lang="en-US"/>
          </a:p>
        </p:txBody>
      </p:sp>
    </p:spTree>
    <p:extLst>
      <p:ext uri="{BB962C8B-B14F-4D97-AF65-F5344CB8AC3E}">
        <p14:creationId xmlns:p14="http://schemas.microsoft.com/office/powerpoint/2010/main" val="2420384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a:t>Discussions</a:t>
            </a:r>
            <a:endParaRPr lang="en-IL" dirty="0"/>
          </a:p>
        </p:txBody>
      </p:sp>
      <p:sp>
        <p:nvSpPr>
          <p:cNvPr id="3" name="Content Placeholder 2">
            <a:extLst>
              <a:ext uri="{FF2B5EF4-FFF2-40B4-BE49-F238E27FC236}">
                <a16:creationId xmlns:a16="http://schemas.microsoft.com/office/drawing/2014/main" id="{4176887E-58E1-FA7E-CB79-CFC727052CBF}"/>
              </a:ext>
            </a:extLst>
          </p:cNvPr>
          <p:cNvSpPr>
            <a:spLocks noGrp="1"/>
          </p:cNvSpPr>
          <p:nvPr>
            <p:ph idx="1"/>
          </p:nvPr>
        </p:nvSpPr>
        <p:spPr/>
        <p:txBody>
          <a:bodyPr>
            <a:normAutofit/>
          </a:bodyPr>
          <a:lstStyle/>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Another option for future research would be to implement the closed form solution to the MC model in our privacy-preserving protocol (in the </a:t>
            </a:r>
            <a:r>
              <a:rPr lang="en-US" i="1" dirty="0">
                <a:effectLst/>
                <a:latin typeface="Open Sans" panose="020B0606030504020204" pitchFamily="34" charset="0"/>
                <a:ea typeface="Open Sans" panose="020B0606030504020204" pitchFamily="34" charset="0"/>
                <a:cs typeface="Open Sans" panose="020B0606030504020204" pitchFamily="34" charset="0"/>
              </a:rPr>
              <a:t>site step</a:t>
            </a:r>
            <a:r>
              <a:rPr lang="en-US" dirty="0">
                <a:effectLst/>
                <a:latin typeface="Open Sans" panose="020B0606030504020204" pitchFamily="34" charset="0"/>
                <a:ea typeface="Open Sans" panose="020B0606030504020204" pitchFamily="34" charset="0"/>
                <a:cs typeface="Open Sans" panose="020B0606030504020204" pitchFamily="34" charset="0"/>
              </a:rPr>
              <a:t> phase).</a:t>
            </a:r>
          </a:p>
          <a:p>
            <a:pPr marL="0" indent="0">
              <a:buNone/>
            </a:pPr>
            <a:r>
              <a:rPr lang="en-US" dirty="0">
                <a:effectLst/>
                <a:latin typeface="Open Sans" panose="020B0606030504020204" pitchFamily="34" charset="0"/>
                <a:ea typeface="Open Sans" panose="020B0606030504020204" pitchFamily="34" charset="0"/>
                <a:cs typeface="Open Sans" panose="020B0606030504020204" pitchFamily="34" charset="0"/>
              </a:rPr>
              <a:t>Being able to implement this solution instead of the naive approach that we've used due to the limitations of the underlying encryption scheme would substantially decrease the protocol's runtime and allow for it to be run on encrypted datasets consisting of greater scales of methylation sites and individuals. </a:t>
            </a:r>
          </a:p>
          <a:p>
            <a:pPr marL="0" indent="0">
              <a:buNone/>
            </a:pPr>
            <a:endParaRPr lang="en-IL"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8D4463F5-E370-B177-799F-4565FEBB9AB3}"/>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364725D7-0099-573A-4B7C-9D86BDE0188B}"/>
              </a:ext>
            </a:extLst>
          </p:cNvPr>
          <p:cNvSpPr>
            <a:spLocks noGrp="1"/>
          </p:cNvSpPr>
          <p:nvPr>
            <p:ph type="sldNum" sz="quarter" idx="12"/>
          </p:nvPr>
        </p:nvSpPr>
        <p:spPr/>
        <p:txBody>
          <a:bodyPr/>
          <a:lstStyle/>
          <a:p>
            <a:fld id="{07CE569E-9B7C-4CB9-AB80-C0841F922CFF}" type="slidenum">
              <a:rPr lang="en-US" smtClean="0"/>
              <a:t>41</a:t>
            </a:fld>
            <a:endParaRPr lang="en-US"/>
          </a:p>
        </p:txBody>
      </p:sp>
    </p:spTree>
    <p:extLst>
      <p:ext uri="{BB962C8B-B14F-4D97-AF65-F5344CB8AC3E}">
        <p14:creationId xmlns:p14="http://schemas.microsoft.com/office/powerpoint/2010/main" val="1497857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580A-EA63-EE5E-8593-B7DBD868ABB3}"/>
              </a:ext>
            </a:extLst>
          </p:cNvPr>
          <p:cNvSpPr>
            <a:spLocks noGrp="1"/>
          </p:cNvSpPr>
          <p:nvPr>
            <p:ph type="title"/>
          </p:nvPr>
        </p:nvSpPr>
        <p:spPr/>
        <p:txBody>
          <a:bodyPr/>
          <a:lstStyle/>
          <a:p>
            <a:r>
              <a:rPr lang="en-US" dirty="0"/>
              <a:t>Acknowledgements</a:t>
            </a:r>
            <a:endParaRPr lang="en-IL" dirty="0"/>
          </a:p>
        </p:txBody>
      </p:sp>
      <p:sp>
        <p:nvSpPr>
          <p:cNvPr id="3" name="Content Placeholder 2">
            <a:extLst>
              <a:ext uri="{FF2B5EF4-FFF2-40B4-BE49-F238E27FC236}">
                <a16:creationId xmlns:a16="http://schemas.microsoft.com/office/drawing/2014/main" id="{4176887E-58E1-FA7E-CB79-CFC727052CBF}"/>
              </a:ext>
            </a:extLst>
          </p:cNvPr>
          <p:cNvSpPr>
            <a:spLocks noGrp="1"/>
          </p:cNvSpPr>
          <p:nvPr>
            <p:ph idx="1"/>
          </p:nvPr>
        </p:nvSpPr>
        <p:spPr/>
        <p:txBody>
          <a:bodyPr/>
          <a:lstStyle/>
          <a:p>
            <a:pPr>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 Credit to Dr. Adi </a:t>
            </a:r>
            <a:r>
              <a:rPr lang="en-US" dirty="0" err="1">
                <a:latin typeface="Open Sans" panose="020B0606030504020204" pitchFamily="34" charset="0"/>
                <a:ea typeface="Open Sans" panose="020B0606030504020204" pitchFamily="34" charset="0"/>
                <a:cs typeface="Open Sans" panose="020B0606030504020204" pitchFamily="34" charset="0"/>
              </a:rPr>
              <a:t>Akavia</a:t>
            </a:r>
            <a:r>
              <a:rPr lang="en-US" dirty="0">
                <a:latin typeface="Open Sans" panose="020B0606030504020204" pitchFamily="34" charset="0"/>
                <a:ea typeface="Open Sans" panose="020B0606030504020204" pitchFamily="34" charset="0"/>
                <a:cs typeface="Open Sans" panose="020B0606030504020204" pitchFamily="34" charset="0"/>
              </a:rPr>
              <a:t>, privacy-preserving machine learning lab lecturer, for the project proposal</a:t>
            </a:r>
          </a:p>
          <a:p>
            <a:pPr>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 Meir Goldenberg, for his support and guidance throughout the process of creating this project</a:t>
            </a:r>
          </a:p>
          <a:p>
            <a:pPr>
              <a:buFont typeface="Wingdings" panose="05000000000000000000" pitchFamily="2" charset="2"/>
              <a:buChar char="q"/>
            </a:pPr>
            <a:r>
              <a:rPr lang="en-US" dirty="0">
                <a:effectLst/>
                <a:latin typeface="Open Sans" panose="020B0606030504020204" pitchFamily="34" charset="0"/>
                <a:ea typeface="Open Sans" panose="020B0606030504020204" pitchFamily="34" charset="0"/>
                <a:cs typeface="Open Sans" panose="020B0606030504020204" pitchFamily="34" charset="0"/>
              </a:rPr>
              <a:t> Collin P. </a:t>
            </a:r>
            <a:r>
              <a:rPr lang="en-US" dirty="0" err="1">
                <a:effectLst/>
                <a:latin typeface="Open Sans" panose="020B0606030504020204" pitchFamily="34" charset="0"/>
                <a:ea typeface="Open Sans" panose="020B0606030504020204" pitchFamily="34" charset="0"/>
                <a:cs typeface="Open Sans" panose="020B0606030504020204" pitchFamily="34" charset="0"/>
              </a:rPr>
              <a:t>Farrel</a:t>
            </a:r>
            <a:r>
              <a:rPr lang="en-US" dirty="0">
                <a:effectLst/>
                <a:latin typeface="Open Sans" panose="020B0606030504020204" pitchFamily="34" charset="0"/>
                <a:ea typeface="Open Sans" panose="020B0606030504020204" pitchFamily="34" charset="0"/>
                <a:cs typeface="Open Sans" panose="020B0606030504020204" pitchFamily="34" charset="0"/>
              </a:rPr>
              <a:t>, EPM Tutorial - Epigenetic PaceMaker [</a:t>
            </a:r>
            <a:r>
              <a:rPr lang="en-US" dirty="0">
                <a:effectLst/>
                <a:latin typeface="Open Sans" panose="020B0606030504020204" pitchFamily="34" charset="0"/>
                <a:ea typeface="Open Sans" panose="020B0606030504020204" pitchFamily="34" charset="0"/>
                <a:cs typeface="Open Sans" panose="020B0606030504020204" pitchFamily="34" charset="0"/>
                <a:hlinkClick r:id="rId2"/>
              </a:rPr>
              <a:t>epigeneticpacemaker.readthedocs.io/</a:t>
            </a:r>
            <a:r>
              <a:rPr lang="en-US" dirty="0">
                <a:effectLst/>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1A492D0F-6850-6867-F935-431B8FA58BD7}"/>
              </a:ext>
            </a:extLst>
          </p:cNvPr>
          <p:cNvSpPr>
            <a:spLocks noGrp="1"/>
          </p:cNvSpPr>
          <p:nvPr>
            <p:ph type="ftr" sz="quarter" idx="11"/>
          </p:nvPr>
        </p:nvSpPr>
        <p:spPr/>
        <p:txBody>
          <a:bodyPr/>
          <a:lstStyle/>
          <a:p>
            <a:r>
              <a:rPr lang="en-US"/>
              <a:t>Privacy-Preserving Aging Analytics</a:t>
            </a:r>
          </a:p>
        </p:txBody>
      </p:sp>
      <p:sp>
        <p:nvSpPr>
          <p:cNvPr id="5" name="Slide Number Placeholder 4">
            <a:extLst>
              <a:ext uri="{FF2B5EF4-FFF2-40B4-BE49-F238E27FC236}">
                <a16:creationId xmlns:a16="http://schemas.microsoft.com/office/drawing/2014/main" id="{9A6ED0C4-041D-896C-6DEB-152664B8A934}"/>
              </a:ext>
            </a:extLst>
          </p:cNvPr>
          <p:cNvSpPr>
            <a:spLocks noGrp="1"/>
          </p:cNvSpPr>
          <p:nvPr>
            <p:ph type="sldNum" sz="quarter" idx="12"/>
          </p:nvPr>
        </p:nvSpPr>
        <p:spPr/>
        <p:txBody>
          <a:bodyPr/>
          <a:lstStyle/>
          <a:p>
            <a:fld id="{07CE569E-9B7C-4CB9-AB80-C0841F922CFF}" type="slidenum">
              <a:rPr lang="en-US" smtClean="0"/>
              <a:t>42</a:t>
            </a:fld>
            <a:endParaRPr lang="en-US"/>
          </a:p>
        </p:txBody>
      </p:sp>
    </p:spTree>
    <p:extLst>
      <p:ext uri="{BB962C8B-B14F-4D97-AF65-F5344CB8AC3E}">
        <p14:creationId xmlns:p14="http://schemas.microsoft.com/office/powerpoint/2010/main" val="43902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0C37-89E0-BE46-3F34-74BCA2F6913D}"/>
              </a:ext>
            </a:extLst>
          </p:cNvPr>
          <p:cNvSpPr>
            <a:spLocks noGrp="1"/>
          </p:cNvSpPr>
          <p:nvPr>
            <p:ph type="title"/>
          </p:nvPr>
        </p:nvSpPr>
        <p:spPr/>
        <p:txBody>
          <a:bodyPr/>
          <a:lstStyle/>
          <a:p>
            <a:r>
              <a:rPr lang="en-US" dirty="0">
                <a:ea typeface="Open Sans" panose="020B0606030504020204" pitchFamily="34" charset="0"/>
                <a:cs typeface="Open Sans" panose="020B0606030504020204" pitchFamily="34" charset="0"/>
              </a:rPr>
              <a:t>Biological Explanation</a:t>
            </a:r>
          </a:p>
        </p:txBody>
      </p:sp>
      <p:sp>
        <p:nvSpPr>
          <p:cNvPr id="3" name="Content Placeholder 2">
            <a:extLst>
              <a:ext uri="{FF2B5EF4-FFF2-40B4-BE49-F238E27FC236}">
                <a16:creationId xmlns:a16="http://schemas.microsoft.com/office/drawing/2014/main" id="{3FFBD475-0484-D329-F69F-CB5EACCCA681}"/>
              </a:ext>
            </a:extLst>
          </p:cNvPr>
          <p:cNvSpPr>
            <a:spLocks noGrp="1"/>
          </p:cNvSpPr>
          <p:nvPr>
            <p:ph idx="1"/>
          </p:nvPr>
        </p:nvSpPr>
        <p:spPr/>
        <p:txBody>
          <a:bodyPr>
            <a:normAutofit/>
          </a:bodyPr>
          <a:lstStyle/>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Methylation is the process by which methyl (CH3) groups are added to the DNA molecule</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When a CpG site is methylated within the promoter region of a gene, its transcription is inhibited, resulting in a loss of gene expression</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DNA methylation has proven to be a remarkably accurate biomarker for human age, allowing the prediction of chronological age to within a couple of years</a:t>
            </a:r>
          </a:p>
          <a:p>
            <a:pPr lvl="1">
              <a:buFont typeface="Wingdings" panose="05000000000000000000" pitchFamily="2" charset="2"/>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Therefore, DNA Methylation levels can be used to accurately estimate the age of tissues and cell types, forming an accurate epigenetic clock.</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11E28613-29B7-D0D4-5183-D6BF99996085}"/>
              </a:ext>
            </a:extLst>
          </p:cNvPr>
          <p:cNvPicPr>
            <a:picLocks noChangeAspect="1"/>
          </p:cNvPicPr>
          <p:nvPr/>
        </p:nvPicPr>
        <p:blipFill>
          <a:blip r:embed="rId2"/>
          <a:stretch>
            <a:fillRect/>
          </a:stretch>
        </p:blipFill>
        <p:spPr>
          <a:xfrm>
            <a:off x="8915237" y="3857414"/>
            <a:ext cx="2451032" cy="2232426"/>
          </a:xfrm>
          <a:prstGeom prst="rect">
            <a:avLst/>
          </a:prstGeom>
        </p:spPr>
      </p:pic>
      <p:pic>
        <p:nvPicPr>
          <p:cNvPr id="7" name="Picture 6">
            <a:extLst>
              <a:ext uri="{FF2B5EF4-FFF2-40B4-BE49-F238E27FC236}">
                <a16:creationId xmlns:a16="http://schemas.microsoft.com/office/drawing/2014/main" id="{62E5A44F-AC1B-0B45-0F89-53021B142719}"/>
              </a:ext>
            </a:extLst>
          </p:cNvPr>
          <p:cNvPicPr>
            <a:picLocks noChangeAspect="1"/>
          </p:cNvPicPr>
          <p:nvPr/>
        </p:nvPicPr>
        <p:blipFill>
          <a:blip r:embed="rId3"/>
          <a:stretch>
            <a:fillRect/>
          </a:stretch>
        </p:blipFill>
        <p:spPr>
          <a:xfrm>
            <a:off x="316981" y="4135427"/>
            <a:ext cx="3506884" cy="1512078"/>
          </a:xfrm>
          <a:prstGeom prst="rect">
            <a:avLst/>
          </a:prstGeom>
        </p:spPr>
      </p:pic>
      <p:pic>
        <p:nvPicPr>
          <p:cNvPr id="9" name="Picture 8">
            <a:extLst>
              <a:ext uri="{FF2B5EF4-FFF2-40B4-BE49-F238E27FC236}">
                <a16:creationId xmlns:a16="http://schemas.microsoft.com/office/drawing/2014/main" id="{B33E8175-CB9F-DBD8-1D89-5D3198C8E4C1}"/>
              </a:ext>
            </a:extLst>
          </p:cNvPr>
          <p:cNvPicPr>
            <a:picLocks noChangeAspect="1"/>
          </p:cNvPicPr>
          <p:nvPr/>
        </p:nvPicPr>
        <p:blipFill>
          <a:blip r:embed="rId4"/>
          <a:stretch>
            <a:fillRect/>
          </a:stretch>
        </p:blipFill>
        <p:spPr>
          <a:xfrm>
            <a:off x="4034454" y="4053266"/>
            <a:ext cx="4429125" cy="1676400"/>
          </a:xfrm>
          <a:prstGeom prst="rect">
            <a:avLst/>
          </a:prstGeom>
        </p:spPr>
      </p:pic>
      <p:sp>
        <p:nvSpPr>
          <p:cNvPr id="4" name="Footer Placeholder 3">
            <a:extLst>
              <a:ext uri="{FF2B5EF4-FFF2-40B4-BE49-F238E27FC236}">
                <a16:creationId xmlns:a16="http://schemas.microsoft.com/office/drawing/2014/main" id="{A3B99DE2-672D-E2D3-E23E-E7E025C58612}"/>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B2F2BBC6-1FCC-F374-43A3-9BD5325A9093}"/>
              </a:ext>
            </a:extLst>
          </p:cNvPr>
          <p:cNvSpPr>
            <a:spLocks noGrp="1"/>
          </p:cNvSpPr>
          <p:nvPr>
            <p:ph type="sldNum" sz="quarter" idx="12"/>
          </p:nvPr>
        </p:nvSpPr>
        <p:spPr/>
        <p:txBody>
          <a:bodyPr/>
          <a:lstStyle/>
          <a:p>
            <a:fld id="{07CE569E-9B7C-4CB9-AB80-C0841F922CFF}" type="slidenum">
              <a:rPr lang="en-US" smtClean="0"/>
              <a:t>5</a:t>
            </a:fld>
            <a:endParaRPr lang="en-US"/>
          </a:p>
        </p:txBody>
      </p:sp>
    </p:spTree>
    <p:extLst>
      <p:ext uri="{BB962C8B-B14F-4D97-AF65-F5344CB8AC3E}">
        <p14:creationId xmlns:p14="http://schemas.microsoft.com/office/powerpoint/2010/main" val="232664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5181601" y="634946"/>
            <a:ext cx="6368142" cy="1450757"/>
          </a:xfrm>
        </p:spPr>
        <p:txBody>
          <a:bodyPr>
            <a:normAutofit/>
          </a:bodyPr>
          <a:lstStyle/>
          <a:p>
            <a:r>
              <a:rPr lang="en-US" dirty="0"/>
              <a:t>MC Model</a:t>
            </a:r>
            <a:endParaRPr lang="en-IL" dirty="0"/>
          </a:p>
        </p:txBody>
      </p:sp>
      <p:pic>
        <p:nvPicPr>
          <p:cNvPr id="5" name="Picture 4" descr="Colourful rulers and protractors">
            <a:extLst>
              <a:ext uri="{FF2B5EF4-FFF2-40B4-BE49-F238E27FC236}">
                <a16:creationId xmlns:a16="http://schemas.microsoft.com/office/drawing/2014/main" id="{BE21793B-9A4D-4A70-FC87-DC16395F00BC}"/>
              </a:ext>
            </a:extLst>
          </p:cNvPr>
          <p:cNvPicPr>
            <a:picLocks noChangeAspect="1"/>
          </p:cNvPicPr>
          <p:nvPr/>
        </p:nvPicPr>
        <p:blipFill rotWithShape="1">
          <a:blip r:embed="rId2"/>
          <a:srcRect l="27594" r="27356" b="2"/>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3EDAB9-9C66-08AA-40CE-50BD84229E27}"/>
              </a:ext>
            </a:extLst>
          </p:cNvPr>
          <p:cNvSpPr>
            <a:spLocks noGrp="1"/>
          </p:cNvSpPr>
          <p:nvPr>
            <p:ph idx="1"/>
          </p:nvPr>
        </p:nvSpPr>
        <p:spPr>
          <a:xfrm>
            <a:off x="5181601" y="2198914"/>
            <a:ext cx="6368142" cy="3670180"/>
          </a:xfrm>
        </p:spPr>
        <p:txBody>
          <a:bodyPr>
            <a:normAutofit/>
          </a:bodyPr>
          <a:lstStyle/>
          <a:p>
            <a:pPr marL="342900" lvl="0" indent="-342900" rtl="0">
              <a:buFont typeface="Symbol" panose="05050102010706020507" pitchFamily="18" charset="2"/>
              <a:buChar char=""/>
            </a:pPr>
            <a:r>
              <a:rPr lang="en-US" dirty="0">
                <a:effectLst/>
                <a:latin typeface="Open Sans" panose="020B0606030504020204" pitchFamily="34" charset="0"/>
                <a:ea typeface="Calibri" panose="020F0502020204030204" pitchFamily="34" charset="0"/>
                <a:cs typeface="Arial" panose="020B0604020202020204" pitchFamily="34" charset="0"/>
              </a:rPr>
              <a:t>First description of a robust epigenetic clock that worked across different tissues was presented by Steve Horvath and consisted of 353 CpG sites whose weighted sums yield and estimate of chronological age to within a couple of years</a:t>
            </a:r>
          </a:p>
          <a:p>
            <a:pPr marL="342900" lvl="0" indent="-342900" rtl="0">
              <a:buFont typeface="Symbol" panose="05050102010706020507" pitchFamily="18" charset="2"/>
              <a:buChar char=""/>
            </a:pPr>
            <a:r>
              <a:rPr lang="en-US" dirty="0">
                <a:latin typeface="Open Sans" panose="020B0606030504020204" pitchFamily="34" charset="0"/>
                <a:cs typeface="Arial" panose="020B0604020202020204" pitchFamily="34" charset="0"/>
              </a:rPr>
              <a:t>The Horvath epigenetic clock model uses a linear combination of the methylation status of several hundred sites to predict the age of an individual</a:t>
            </a:r>
            <a:endParaRPr lang="en-IL" dirty="0">
              <a:latin typeface="Open Sans" panose="020B0606030504020204" pitchFamily="34" charset="0"/>
              <a:cs typeface="Arial" panose="020B0604020202020204" pitchFamily="34" charset="0"/>
            </a:endParaRPr>
          </a:p>
          <a:p>
            <a:pPr marL="342900" lvl="0" indent="-342900">
              <a:buFont typeface="Symbol" panose="05050102010706020507" pitchFamily="18" charset="2"/>
              <a:buChar char=""/>
            </a:pPr>
            <a:r>
              <a:rPr lang="en-US" dirty="0">
                <a:effectLst/>
                <a:latin typeface="Open Sans" panose="020B0606030504020204" pitchFamily="34" charset="0"/>
                <a:ea typeface="Calibri" panose="020F0502020204030204" pitchFamily="34" charset="0"/>
                <a:cs typeface="Arial" panose="020B0604020202020204" pitchFamily="34" charset="0"/>
              </a:rPr>
              <a:t>The time linearity of the Horvath clock makes it the “epigenetic parallel” of the classical evolutionary version of the molecular clock (MC)</a:t>
            </a:r>
            <a:endParaRPr lang="en-IL"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533253D-4108-1311-37C3-7BE75AD83D37}"/>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A0C45FF5-4C47-7586-9606-D9DE0E3AF3B0}"/>
              </a:ext>
            </a:extLst>
          </p:cNvPr>
          <p:cNvSpPr>
            <a:spLocks noGrp="1"/>
          </p:cNvSpPr>
          <p:nvPr>
            <p:ph type="sldNum" sz="quarter" idx="12"/>
          </p:nvPr>
        </p:nvSpPr>
        <p:spPr/>
        <p:txBody>
          <a:bodyPr/>
          <a:lstStyle/>
          <a:p>
            <a:fld id="{07CE569E-9B7C-4CB9-AB80-C0841F922CFF}" type="slidenum">
              <a:rPr lang="en-US" smtClean="0"/>
              <a:t>6</a:t>
            </a:fld>
            <a:endParaRPr lang="en-US"/>
          </a:p>
        </p:txBody>
      </p:sp>
    </p:spTree>
    <p:extLst>
      <p:ext uri="{BB962C8B-B14F-4D97-AF65-F5344CB8AC3E}">
        <p14:creationId xmlns:p14="http://schemas.microsoft.com/office/powerpoint/2010/main" val="362043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8AEF-3621-03F3-9E22-ECDE822EBDE6}"/>
              </a:ext>
            </a:extLst>
          </p:cNvPr>
          <p:cNvSpPr>
            <a:spLocks noGrp="1"/>
          </p:cNvSpPr>
          <p:nvPr>
            <p:ph type="title"/>
          </p:nvPr>
        </p:nvSpPr>
        <p:spPr>
          <a:xfrm>
            <a:off x="1097280" y="286603"/>
            <a:ext cx="10058400" cy="1450757"/>
          </a:xfrm>
        </p:spPr>
        <p:txBody>
          <a:bodyPr>
            <a:normAutofit/>
          </a:bodyPr>
          <a:lstStyle/>
          <a:p>
            <a:r>
              <a:rPr lang="en-US"/>
              <a:t>Universal PaceMaker (UPM)</a:t>
            </a:r>
            <a:endParaRPr lang="en-IL" dirty="0"/>
          </a:p>
        </p:txBody>
      </p:sp>
      <p:graphicFrame>
        <p:nvGraphicFramePr>
          <p:cNvPr id="7" name="Content Placeholder 2">
            <a:extLst>
              <a:ext uri="{FF2B5EF4-FFF2-40B4-BE49-F238E27FC236}">
                <a16:creationId xmlns:a16="http://schemas.microsoft.com/office/drawing/2014/main" id="{E332364F-66CA-B8F6-8BF4-6AD36EE2C98B}"/>
              </a:ext>
            </a:extLst>
          </p:cNvPr>
          <p:cNvGraphicFramePr>
            <a:graphicFrameLocks noGrp="1"/>
          </p:cNvGraphicFramePr>
          <p:nvPr>
            <p:ph idx="1"/>
            <p:extLst>
              <p:ext uri="{D42A27DB-BD31-4B8C-83A1-F6EECF244321}">
                <p14:modId xmlns:p14="http://schemas.microsoft.com/office/powerpoint/2010/main" val="262708723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12E93B7-E9DC-F038-AFDC-E0B0C087ED4F}"/>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4FB6912D-5131-0393-2664-C899224B099F}"/>
              </a:ext>
            </a:extLst>
          </p:cNvPr>
          <p:cNvSpPr>
            <a:spLocks noGrp="1"/>
          </p:cNvSpPr>
          <p:nvPr>
            <p:ph type="sldNum" sz="quarter" idx="12"/>
          </p:nvPr>
        </p:nvSpPr>
        <p:spPr/>
        <p:txBody>
          <a:bodyPr/>
          <a:lstStyle/>
          <a:p>
            <a:fld id="{07CE569E-9B7C-4CB9-AB80-C0841F922CFF}" type="slidenum">
              <a:rPr lang="en-US" smtClean="0"/>
              <a:t>7</a:t>
            </a:fld>
            <a:endParaRPr lang="en-US"/>
          </a:p>
        </p:txBody>
      </p:sp>
    </p:spTree>
    <p:extLst>
      <p:ext uri="{BB962C8B-B14F-4D97-AF65-F5344CB8AC3E}">
        <p14:creationId xmlns:p14="http://schemas.microsoft.com/office/powerpoint/2010/main" val="208654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3092-D77F-3420-C58C-ECE8DB55E906}"/>
              </a:ext>
            </a:extLst>
          </p:cNvPr>
          <p:cNvSpPr>
            <a:spLocks noGrp="1"/>
          </p:cNvSpPr>
          <p:nvPr>
            <p:ph type="title"/>
          </p:nvPr>
        </p:nvSpPr>
        <p:spPr/>
        <p:txBody>
          <a:bodyPr/>
          <a:lstStyle/>
          <a:p>
            <a:r>
              <a:rPr lang="en-US" dirty="0"/>
              <a:t>MC Model vs. UPM Model</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EC74FB-674C-FFA5-21AF-135598F4BDCF}"/>
                  </a:ext>
                </a:extLst>
              </p:cNvPr>
              <p:cNvSpPr>
                <a:spLocks noGrp="1"/>
              </p:cNvSpPr>
              <p:nvPr>
                <p:ph sz="half" idx="1"/>
              </p:nvPr>
            </p:nvSpPr>
            <p:spPr/>
            <p:txBody>
              <a:bodyPr>
                <a:normAutofit/>
              </a:bodyPr>
              <a:lstStyle/>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In the MC model, site methylation rates are constant over time</a:t>
                </a:r>
              </a:p>
              <a:p>
                <a:pPr lvl="1">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Whereas under the UPM model; site methylation rates varies over time however the change proportion remains the same between any two sites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m:t>
                    </m:r>
                  </m:oMath>
                </a14:m>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IL"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64EC74FB-674C-FFA5-21AF-135598F4BDCF}"/>
                  </a:ext>
                </a:extLst>
              </p:cNvPr>
              <p:cNvSpPr>
                <a:spLocks noGrp="1" noRot="1" noChangeAspect="1" noMove="1" noResize="1" noEditPoints="1" noAdjustHandles="1" noChangeArrowheads="1" noChangeShapeType="1" noTextEdit="1"/>
              </p:cNvSpPr>
              <p:nvPr>
                <p:ph sz="half" idx="1"/>
              </p:nvPr>
            </p:nvSpPr>
            <p:spPr>
              <a:blipFill>
                <a:blip r:embed="rId2"/>
                <a:stretch>
                  <a:fillRect t="-1667"/>
                </a:stretch>
              </a:blipFill>
            </p:spPr>
            <p:txBody>
              <a:bodyPr/>
              <a:lstStyle/>
              <a:p>
                <a:r>
                  <a:rPr lang="en-IL">
                    <a:noFill/>
                  </a:rPr>
                  <a:t> </a:t>
                </a:r>
              </a:p>
            </p:txBody>
          </p:sp>
        </mc:Fallback>
      </mc:AlternateContent>
      <p:pic>
        <p:nvPicPr>
          <p:cNvPr id="5" name="Picture 2" descr="Molecular clock vs Universal PaceMaker. (a) Under the Molecular Clock (MC) model, methylation rates of sites differ among each other but are constant in time. (b) By contrast, under the Universal PaceMaker (UPM) model (right), rates may vary during with time but the pairwise ratio between sites rates remains constant.  ">
            <a:extLst>
              <a:ext uri="{FF2B5EF4-FFF2-40B4-BE49-F238E27FC236}">
                <a16:creationId xmlns:a16="http://schemas.microsoft.com/office/drawing/2014/main" id="{A2038F85-F52F-89D0-354E-26CBB1C5B0F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759339" y="1846263"/>
            <a:ext cx="3854922"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F7FBCEA-E5BF-345F-0120-6C3D53521208}"/>
              </a:ext>
            </a:extLst>
          </p:cNvPr>
          <p:cNvSpPr>
            <a:spLocks noGrp="1"/>
          </p:cNvSpPr>
          <p:nvPr>
            <p:ph type="ftr" sz="quarter" idx="11"/>
          </p:nvPr>
        </p:nvSpPr>
        <p:spPr/>
        <p:txBody>
          <a:bodyPr/>
          <a:lstStyle/>
          <a:p>
            <a:r>
              <a:rPr lang="en-US"/>
              <a:t>Privacy-Preserving Aging Analytics</a:t>
            </a:r>
          </a:p>
        </p:txBody>
      </p:sp>
      <p:sp>
        <p:nvSpPr>
          <p:cNvPr id="6" name="Slide Number Placeholder 5">
            <a:extLst>
              <a:ext uri="{FF2B5EF4-FFF2-40B4-BE49-F238E27FC236}">
                <a16:creationId xmlns:a16="http://schemas.microsoft.com/office/drawing/2014/main" id="{9809E853-28BE-8D2C-8B5E-D02C37B2B535}"/>
              </a:ext>
            </a:extLst>
          </p:cNvPr>
          <p:cNvSpPr>
            <a:spLocks noGrp="1"/>
          </p:cNvSpPr>
          <p:nvPr>
            <p:ph type="sldNum" sz="quarter" idx="12"/>
          </p:nvPr>
        </p:nvSpPr>
        <p:spPr/>
        <p:txBody>
          <a:bodyPr/>
          <a:lstStyle/>
          <a:p>
            <a:fld id="{07CE569E-9B7C-4CB9-AB80-C0841F922CFF}" type="slidenum">
              <a:rPr lang="en-US" smtClean="0"/>
              <a:t>8</a:t>
            </a:fld>
            <a:endParaRPr lang="en-US"/>
          </a:p>
        </p:txBody>
      </p:sp>
    </p:spTree>
    <p:extLst>
      <p:ext uri="{BB962C8B-B14F-4D97-AF65-F5344CB8AC3E}">
        <p14:creationId xmlns:p14="http://schemas.microsoft.com/office/powerpoint/2010/main" val="428237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ABE2-21F1-D3FC-B85A-5893DE37BEFD}"/>
              </a:ext>
            </a:extLst>
          </p:cNvPr>
          <p:cNvSpPr>
            <a:spLocks noGrp="1"/>
          </p:cNvSpPr>
          <p:nvPr>
            <p:ph type="title"/>
          </p:nvPr>
        </p:nvSpPr>
        <p:spPr/>
        <p:txBody>
          <a:bodyPr/>
          <a:lstStyle/>
          <a:p>
            <a:r>
              <a:rPr lang="en-US"/>
              <a:t>Epigenetic PaceMaker</a:t>
            </a:r>
            <a:endParaRPr lang="en-IL" dirty="0"/>
          </a:p>
        </p:txBody>
      </p:sp>
      <p:graphicFrame>
        <p:nvGraphicFramePr>
          <p:cNvPr id="15" name="Content Placeholder 2">
            <a:extLst>
              <a:ext uri="{FF2B5EF4-FFF2-40B4-BE49-F238E27FC236}">
                <a16:creationId xmlns:a16="http://schemas.microsoft.com/office/drawing/2014/main" id="{15299C67-F46F-3E79-D563-0FC0ADDC1B38}"/>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0C9CBC87-C8C7-E785-5021-69B4C03CF432}"/>
              </a:ext>
            </a:extLst>
          </p:cNvPr>
          <p:cNvSpPr>
            <a:spLocks noGrp="1"/>
          </p:cNvSpPr>
          <p:nvPr>
            <p:ph type="ftr" sz="quarter" idx="11"/>
          </p:nvPr>
        </p:nvSpPr>
        <p:spPr/>
        <p:txBody>
          <a:bodyPr/>
          <a:lstStyle/>
          <a:p>
            <a:r>
              <a:rPr lang="en-US"/>
              <a:t>Privacy-Preserving Aging Analytics</a:t>
            </a:r>
          </a:p>
        </p:txBody>
      </p:sp>
      <p:sp>
        <p:nvSpPr>
          <p:cNvPr id="4" name="Slide Number Placeholder 3">
            <a:extLst>
              <a:ext uri="{FF2B5EF4-FFF2-40B4-BE49-F238E27FC236}">
                <a16:creationId xmlns:a16="http://schemas.microsoft.com/office/drawing/2014/main" id="{BFEE958E-C703-8E70-9AB7-9F96A49EDD80}"/>
              </a:ext>
            </a:extLst>
          </p:cNvPr>
          <p:cNvSpPr>
            <a:spLocks noGrp="1"/>
          </p:cNvSpPr>
          <p:nvPr>
            <p:ph type="sldNum" sz="quarter" idx="12"/>
          </p:nvPr>
        </p:nvSpPr>
        <p:spPr/>
        <p:txBody>
          <a:bodyPr/>
          <a:lstStyle/>
          <a:p>
            <a:fld id="{07CE569E-9B7C-4CB9-AB80-C0841F922CFF}" type="slidenum">
              <a:rPr lang="en-US" smtClean="0"/>
              <a:t>9</a:t>
            </a:fld>
            <a:endParaRPr lang="en-US"/>
          </a:p>
        </p:txBody>
      </p:sp>
    </p:spTree>
    <p:extLst>
      <p:ext uri="{BB962C8B-B14F-4D97-AF65-F5344CB8AC3E}">
        <p14:creationId xmlns:p14="http://schemas.microsoft.com/office/powerpoint/2010/main" val="3262924208"/>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1395</TotalTime>
  <Words>4125</Words>
  <Application>Microsoft Office PowerPoint</Application>
  <PresentationFormat>Widescreen</PresentationFormat>
  <Paragraphs>319</Paragraphs>
  <Slides>42</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Calibri</vt:lpstr>
      <vt:lpstr>Calibri Light</vt:lpstr>
      <vt:lpstr>Cambria Math</vt:lpstr>
      <vt:lpstr>Open Sans</vt:lpstr>
      <vt:lpstr>Symbol</vt:lpstr>
      <vt:lpstr>Trebuchet MS</vt:lpstr>
      <vt:lpstr>Wingdings</vt:lpstr>
      <vt:lpstr>Wingdings 3</vt:lpstr>
      <vt:lpstr>Retrospect</vt:lpstr>
      <vt:lpstr>Facet</vt:lpstr>
      <vt:lpstr>PowerPoint Presentation</vt:lpstr>
      <vt:lpstr>Chapters</vt:lpstr>
      <vt:lpstr>Introduction</vt:lpstr>
      <vt:lpstr>Biological Explanation </vt:lpstr>
      <vt:lpstr>Biological Explanation</vt:lpstr>
      <vt:lpstr>MC Model</vt:lpstr>
      <vt:lpstr>Universal PaceMaker (UPM)</vt:lpstr>
      <vt:lpstr>MC Model vs. UPM Model</vt:lpstr>
      <vt:lpstr>Epigenetic PaceMaker</vt:lpstr>
      <vt:lpstr>MC Model Framework</vt:lpstr>
      <vt:lpstr>UPM Framework</vt:lpstr>
      <vt:lpstr>EPM System Overview</vt:lpstr>
      <vt:lpstr>Complete CEM-UPM Algorithm</vt:lpstr>
      <vt:lpstr>PowerPoint Presentation</vt:lpstr>
      <vt:lpstr>Linear Regression</vt:lpstr>
      <vt:lpstr>Linear Regression (CEM-UPM)</vt:lpstr>
      <vt:lpstr>Algorithm Complexity Reduction</vt:lpstr>
      <vt:lpstr>Linearly-Homomorphic Encryption (LHE)</vt:lpstr>
      <vt:lpstr>Linearly-Homomorphic Encryption (LHE)</vt:lpstr>
      <vt:lpstr>System Overview</vt:lpstr>
      <vt:lpstr>System Overview</vt:lpstr>
      <vt:lpstr>Linear Regression with only LHE Protocol Description</vt:lpstr>
      <vt:lpstr>Linear Regression with only LHE Protocol Description</vt:lpstr>
      <vt:lpstr>PowerPoint Presentation</vt:lpstr>
      <vt:lpstr>Linear Regression with only LHE Protocol Description</vt:lpstr>
      <vt:lpstr>The “masking trick”</vt:lpstr>
      <vt:lpstr>Implementation</vt:lpstr>
      <vt:lpstr>Implementation – Phase 1</vt:lpstr>
      <vt:lpstr>Implementation – Phase 1</vt:lpstr>
      <vt:lpstr>Implementation – Phase 2-A</vt:lpstr>
      <vt:lpstr>Implementation – Phase 2-A</vt:lpstr>
      <vt:lpstr>Implementation – Phase 2-B</vt:lpstr>
      <vt:lpstr>Implementation – Phase 2-B</vt:lpstr>
      <vt:lpstr>Implementation – Phase 2-B</vt:lpstr>
      <vt:lpstr>Implementation – Notes</vt:lpstr>
      <vt:lpstr>Implementation – Notes</vt:lpstr>
      <vt:lpstr>System Evaluation</vt:lpstr>
      <vt:lpstr>System Evaluation</vt:lpstr>
      <vt:lpstr>Conclusions</vt:lpstr>
      <vt:lpstr>Discussions</vt:lpstr>
      <vt:lpstr>Discussions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רן טולדו</dc:creator>
  <cp:lastModifiedBy>רן טולדו</cp:lastModifiedBy>
  <cp:revision>212</cp:revision>
  <dcterms:created xsi:type="dcterms:W3CDTF">2022-08-25T19:12:01Z</dcterms:created>
  <dcterms:modified xsi:type="dcterms:W3CDTF">2022-08-30T15:44:30Z</dcterms:modified>
</cp:coreProperties>
</file>