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4" r:id="rId3"/>
  </p:sldMasterIdLst>
  <p:notesMasterIdLst>
    <p:notesMasterId r:id="rId28"/>
  </p:notesMasterIdLst>
  <p:sldIdLst>
    <p:sldId id="339" r:id="rId4"/>
    <p:sldId id="291" r:id="rId5"/>
    <p:sldId id="341" r:id="rId6"/>
    <p:sldId id="374" r:id="rId7"/>
    <p:sldId id="355" r:id="rId8"/>
    <p:sldId id="356" r:id="rId9"/>
    <p:sldId id="357" r:id="rId10"/>
    <p:sldId id="358" r:id="rId11"/>
    <p:sldId id="359" r:id="rId12"/>
    <p:sldId id="360" r:id="rId13"/>
    <p:sldId id="361" r:id="rId14"/>
    <p:sldId id="362" r:id="rId15"/>
    <p:sldId id="363" r:id="rId16"/>
    <p:sldId id="375" r:id="rId17"/>
    <p:sldId id="377" r:id="rId18"/>
    <p:sldId id="366" r:id="rId19"/>
    <p:sldId id="367" r:id="rId20"/>
    <p:sldId id="368" r:id="rId21"/>
    <p:sldId id="369" r:id="rId22"/>
    <p:sldId id="370" r:id="rId23"/>
    <p:sldId id="371" r:id="rId24"/>
    <p:sldId id="372" r:id="rId25"/>
    <p:sldId id="373" r:id="rId26"/>
    <p:sldId id="347" r:id="rId2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660" autoAdjust="0"/>
  </p:normalViewPr>
  <p:slideViewPr>
    <p:cSldViewPr>
      <p:cViewPr varScale="1">
        <p:scale>
          <a:sx n="66" d="100"/>
          <a:sy n="66" d="100"/>
        </p:scale>
        <p:origin x="-1494" y="-114"/>
      </p:cViewPr>
      <p:guideLst>
        <p:guide orient="horz" pos="2137"/>
        <p:guide pos="290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7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9" Type="http://schemas.openxmlformats.org/officeDocument/2006/relationships/presProps" Target="presProps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/>
          <a:lstStyle>
            <a:lvl1pPr>
              <a:buFont typeface="Arial" pitchFamily="34" charset="0"/>
              <a:buNone/>
              <a:defRPr sz="1200" noProof="1">
                <a:latin typeface="Arial" pitchFamily="34" charset="0"/>
                <a:ea typeface="宋体" charset="-122"/>
              </a:defRPr>
            </a:lvl1pPr>
          </a:lstStyle>
          <a:p>
            <a:pPr>
              <a:defRPr/>
            </a:pPr>
          </a:p>
        </p:txBody>
      </p:sp>
      <p:sp>
        <p:nvSpPr>
          <p:cNvPr id="4099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/>
          <a:lstStyle>
            <a:lvl1pPr algn="r">
              <a:buFont typeface="Arial" pitchFamily="34" charset="0"/>
              <a:buNone/>
              <a:defRPr sz="1200" noProof="1">
                <a:latin typeface="Arial" pitchFamily="34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2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 lim="800000"/>
          </a:ln>
        </p:spPr>
      </p:sp>
      <p:sp>
        <p:nvSpPr>
          <p:cNvPr id="4101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buFontTx/>
              <a:buChar char="•"/>
              <a:defRPr/>
            </a:pPr>
            <a:r>
              <a:rPr lang="zh-CN" altLang="en-US" sz="1200">
                <a:latin typeface="Arial" pitchFamily="34" charset="0"/>
                <a:ea typeface="宋体" pitchFamily="2" charset="-122"/>
              </a:rPr>
              <a:t>单击此处编辑母版文本样式</a:t>
            </a:r>
            <a:endParaRPr lang="zh-CN" altLang="en-US" sz="1200">
              <a:latin typeface="Arial" pitchFamily="34" charset="0"/>
              <a:ea typeface="宋体" pitchFamily="2" charset="-122"/>
            </a:endParaRPr>
          </a:p>
          <a:p>
            <a:pPr>
              <a:buFontTx/>
              <a:buChar char="•"/>
              <a:defRPr/>
            </a:pPr>
            <a:r>
              <a:rPr lang="zh-CN" altLang="en-US" sz="1200">
                <a:latin typeface="Arial" pitchFamily="34" charset="0"/>
                <a:ea typeface="宋体" pitchFamily="2" charset="-122"/>
              </a:rPr>
              <a:t>第二级</a:t>
            </a:r>
            <a:endParaRPr lang="zh-CN" altLang="en-US" sz="1200">
              <a:latin typeface="Arial" pitchFamily="34" charset="0"/>
              <a:ea typeface="宋体" pitchFamily="2" charset="-122"/>
            </a:endParaRPr>
          </a:p>
          <a:p>
            <a:pPr>
              <a:buFontTx/>
              <a:buChar char="•"/>
              <a:defRPr/>
            </a:pPr>
            <a:r>
              <a:rPr lang="zh-CN" altLang="en-US" sz="1200">
                <a:latin typeface="Arial" pitchFamily="34" charset="0"/>
                <a:ea typeface="宋体" pitchFamily="2" charset="-122"/>
              </a:rPr>
              <a:t>第三级</a:t>
            </a:r>
            <a:endParaRPr lang="zh-CN" altLang="en-US" sz="1200">
              <a:latin typeface="Arial" pitchFamily="34" charset="0"/>
              <a:ea typeface="宋体" pitchFamily="2" charset="-122"/>
            </a:endParaRPr>
          </a:p>
          <a:p>
            <a:pPr>
              <a:buFontTx/>
              <a:buChar char="•"/>
              <a:defRPr/>
            </a:pPr>
            <a:r>
              <a:rPr lang="zh-CN" altLang="en-US" sz="1200">
                <a:latin typeface="Arial" pitchFamily="34" charset="0"/>
                <a:ea typeface="宋体" pitchFamily="2" charset="-122"/>
              </a:rPr>
              <a:t>第四级</a:t>
            </a:r>
            <a:endParaRPr lang="zh-CN" altLang="en-US" sz="1200">
              <a:latin typeface="Arial" pitchFamily="34" charset="0"/>
              <a:ea typeface="宋体" pitchFamily="2" charset="-122"/>
            </a:endParaRPr>
          </a:p>
          <a:p>
            <a:pPr>
              <a:buFontTx/>
              <a:buChar char="•"/>
              <a:defRPr/>
            </a:pPr>
            <a:r>
              <a:rPr lang="zh-CN" altLang="en-US" sz="1200">
                <a:latin typeface="Arial" pitchFamily="34" charset="0"/>
                <a:ea typeface="宋体" pitchFamily="2" charset="-122"/>
              </a:rPr>
              <a:t>第五级</a:t>
            </a:r>
          </a:p>
        </p:txBody>
      </p:sp>
      <p:sp>
        <p:nvSpPr>
          <p:cNvPr id="4102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b"/>
          <a:lstStyle>
            <a:lvl1pPr>
              <a:buFont typeface="Arial" pitchFamily="34" charset="0"/>
              <a:buNone/>
              <a:defRPr sz="1200" noProof="1">
                <a:latin typeface="Arial" pitchFamily="34" charset="0"/>
                <a:ea typeface="宋体" charset="-122"/>
              </a:defRPr>
            </a:lvl1pPr>
          </a:lstStyle>
          <a:p>
            <a:pPr>
              <a:defRPr/>
            </a:pPr>
          </a:p>
        </p:txBody>
      </p:sp>
      <p:sp>
        <p:nvSpPr>
          <p:cNvPr id="4103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itchFamily="34" charset="0"/>
              <a:buNone/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87484DA-CB6D-42E2-A507-9D0A294CE22D}" type="slidenum">
              <a:rPr lang="zh-CN" altLang="en-US"/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0"/>
      </a:spcBef>
      <a:spcAft>
        <a:spcPct val="0"/>
      </a:spcAft>
      <a:buChar char="•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lvl="1" algn="l" rtl="0" eaLnBrk="0" fontAlgn="base" hangingPunct="0">
      <a:spcBef>
        <a:spcPct val="0"/>
      </a:spcBef>
      <a:spcAft>
        <a:spcPct val="0"/>
      </a:spcAft>
      <a:buChar char="•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lvl="2" algn="l" rtl="0" eaLnBrk="0" fontAlgn="base" hangingPunct="0">
      <a:spcBef>
        <a:spcPct val="0"/>
      </a:spcBef>
      <a:spcAft>
        <a:spcPct val="0"/>
      </a:spcAft>
      <a:buChar char="•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lvl="3" algn="l" rtl="0" eaLnBrk="0" fontAlgn="base" hangingPunct="0">
      <a:spcBef>
        <a:spcPct val="0"/>
      </a:spcBef>
      <a:spcAft>
        <a:spcPct val="0"/>
      </a:spcAft>
      <a:buChar char="•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lvl="4" algn="l" rtl="0" eaLnBrk="0" fontAlgn="base" hangingPunct="0">
      <a:spcBef>
        <a:spcPct val="0"/>
      </a:spcBef>
      <a:spcAft>
        <a:spcPct val="0"/>
      </a:spcAft>
      <a:buChar char="•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lvl="5" indent="0">
      <a:defRPr sz="1200" kern="1200">
        <a:latin typeface="+mn-lt"/>
        <a:ea typeface="+mn-ea"/>
        <a:cs typeface="+mn-cs"/>
      </a:defRPr>
    </a:lvl6pPr>
    <a:lvl7pPr marL="2743200" lvl="6" indent="0">
      <a:defRPr sz="1200" kern="1200">
        <a:latin typeface="+mn-lt"/>
        <a:ea typeface="+mn-ea"/>
        <a:cs typeface="+mn-cs"/>
      </a:defRPr>
    </a:lvl7pPr>
    <a:lvl8pPr marL="3200400" lvl="7" indent="0">
      <a:defRPr sz="1200" kern="1200">
        <a:latin typeface="+mn-lt"/>
        <a:ea typeface="+mn-ea"/>
        <a:cs typeface="+mn-cs"/>
      </a:defRPr>
    </a:lvl8pPr>
    <a:lvl9pPr marL="3657600" lvl="8" indent="0">
      <a:defRPr sz="1200" kern="1200"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1878009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微软雅黑" pitchFamily="34" charset="-122"/>
                <a:ea typeface="微软雅黑" pitchFamily="34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46075"/>
            <a:ext cx="2057400" cy="5780088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46075"/>
            <a:ext cx="6052930" cy="5780088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71670" y="214290"/>
            <a:ext cx="6500858" cy="571480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000108"/>
            <a:ext cx="8286808" cy="5286412"/>
          </a:xfrm>
          <a:prstGeom prst="rect">
            <a:avLst/>
          </a:prstGeom>
        </p:spPr>
        <p:txBody>
          <a:bodyPr/>
          <a:lstStyle>
            <a:lvl1pPr>
              <a:defRPr sz="2600">
                <a:latin typeface="微软雅黑" pitchFamily="34" charset="-122"/>
                <a:ea typeface="微软雅黑" pitchFamily="34" charset="-122"/>
              </a:defRPr>
            </a:lvl1pPr>
            <a:lvl2pPr>
              <a:defRPr sz="22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71438"/>
            <a:ext cx="8229600" cy="785794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0034" y="1000108"/>
            <a:ext cx="3886200" cy="5286412"/>
          </a:xfrm>
          <a:prstGeom prst="rect">
            <a:avLst/>
          </a:prstGeom>
        </p:spPr>
        <p:txBody>
          <a:bodyPr/>
          <a:lstStyle>
            <a:lvl1pPr>
              <a:defRPr sz="2600">
                <a:latin typeface="微软雅黑" pitchFamily="34" charset="-122"/>
                <a:ea typeface="微软雅黑" pitchFamily="34" charset="-122"/>
              </a:defRPr>
            </a:lvl1pPr>
            <a:lvl2pPr>
              <a:defRPr sz="22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000108"/>
            <a:ext cx="3886200" cy="5286412"/>
          </a:xfrm>
          <a:prstGeom prst="rect">
            <a:avLst/>
          </a:prstGeom>
        </p:spPr>
        <p:txBody>
          <a:bodyPr/>
          <a:lstStyle>
            <a:lvl1pPr>
              <a:defRPr sz="2600">
                <a:latin typeface="微软雅黑" pitchFamily="34" charset="-122"/>
                <a:ea typeface="微软雅黑" pitchFamily="34" charset="-122"/>
              </a:defRPr>
            </a:lvl1pPr>
            <a:lvl2pPr>
              <a:defRPr sz="22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1000108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5227657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21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500">
                <a:latin typeface="微软雅黑" pitchFamily="34" charset="-122"/>
                <a:ea typeface="微软雅黑" pitchFamily="34" charset="-122"/>
              </a:defRPr>
            </a:lvl4pPr>
            <a:lvl5pPr>
              <a:defRPr sz="1500">
                <a:latin typeface="微软雅黑" pitchFamily="34" charset="-122"/>
                <a:ea typeface="微软雅黑" pitchFamily="34" charset="-122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714620"/>
            <a:ext cx="2949178" cy="3500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微软雅黑" pitchFamily="34" charset="-122"/>
                <a:ea typeface="微软雅黑" pitchFamily="34" charset="-122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image" Target="../media/image3.jpeg"/><Relationship Id="rId7" Type="http://schemas.openxmlformats.org/officeDocument/2006/relationships/image" Target="../media/image2.jpeg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7.GIF"/><Relationship Id="rId11" Type="http://schemas.openxmlformats.org/officeDocument/2006/relationships/image" Target="../media/image6.png"/><Relationship Id="rId10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9" Type="http://schemas.openxmlformats.org/officeDocument/2006/relationships/theme" Target="../theme/theme2.xml"/><Relationship Id="rId18" Type="http://schemas.openxmlformats.org/officeDocument/2006/relationships/image" Target="../media/image7.GIF"/><Relationship Id="rId17" Type="http://schemas.openxmlformats.org/officeDocument/2006/relationships/image" Target="../media/image6.png"/><Relationship Id="rId16" Type="http://schemas.openxmlformats.org/officeDocument/2006/relationships/image" Target="../media/image5.png"/><Relationship Id="rId15" Type="http://schemas.openxmlformats.org/officeDocument/2006/relationships/image" Target="../media/image4.png"/><Relationship Id="rId14" Type="http://schemas.openxmlformats.org/officeDocument/2006/relationships/image" Target="../media/image3.jpeg"/><Relationship Id="rId13" Type="http://schemas.openxmlformats.org/officeDocument/2006/relationships/image" Target="../media/image2.jpe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5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64318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 smtClean="0"/>
              <a:t>PHP_GD</a:t>
            </a:r>
            <a:r>
              <a:rPr lang="zh-CN" altLang="en-US" smtClean="0"/>
              <a:t>库图像处理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/>
  <p:txStyles>
    <p:titleStyle>
      <a:lvl1pPr algn="ctr" rtl="0" fontAlgn="base">
        <a:spcBef>
          <a:spcPct val="0"/>
        </a:spcBef>
        <a:spcAft>
          <a:spcPct val="0"/>
        </a:spcAft>
        <a:buFont typeface="Arial" charset="0"/>
        <a:defRPr sz="3600" kern="1200">
          <a:solidFill>
            <a:schemeClr val="tx2"/>
          </a:solidFill>
          <a:latin typeface="微软雅黑" pitchFamily="34" charset="-122"/>
          <a:ea typeface="微软雅黑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buFont typeface="Arial" charset="0"/>
        <a:defRPr sz="3600">
          <a:solidFill>
            <a:schemeClr val="tx2"/>
          </a:solidFill>
          <a:latin typeface="微软雅黑" pitchFamily="34" charset="-122"/>
          <a:ea typeface="微软雅黑" pitchFamily="34" charset="-122"/>
        </a:defRPr>
      </a:lvl2pPr>
      <a:lvl3pPr algn="ctr" rtl="0" fontAlgn="base">
        <a:spcBef>
          <a:spcPct val="0"/>
        </a:spcBef>
        <a:spcAft>
          <a:spcPct val="0"/>
        </a:spcAft>
        <a:buFont typeface="Arial" charset="0"/>
        <a:defRPr sz="3600">
          <a:solidFill>
            <a:schemeClr val="tx2"/>
          </a:solidFill>
          <a:latin typeface="微软雅黑" pitchFamily="34" charset="-122"/>
          <a:ea typeface="微软雅黑" pitchFamily="34" charset="-122"/>
        </a:defRPr>
      </a:lvl3pPr>
      <a:lvl4pPr algn="ctr" rtl="0" fontAlgn="base">
        <a:spcBef>
          <a:spcPct val="0"/>
        </a:spcBef>
        <a:spcAft>
          <a:spcPct val="0"/>
        </a:spcAft>
        <a:buFont typeface="Arial" charset="0"/>
        <a:defRPr sz="3600">
          <a:solidFill>
            <a:schemeClr val="tx2"/>
          </a:solidFill>
          <a:latin typeface="微软雅黑" pitchFamily="34" charset="-122"/>
          <a:ea typeface="微软雅黑" pitchFamily="34" charset="-122"/>
        </a:defRPr>
      </a:lvl4pPr>
      <a:lvl5pPr algn="ctr" rtl="0" fontAlgn="base">
        <a:spcBef>
          <a:spcPct val="0"/>
        </a:spcBef>
        <a:spcAft>
          <a:spcPct val="0"/>
        </a:spcAft>
        <a:buFont typeface="Arial" charset="0"/>
        <a:defRPr sz="3600">
          <a:solidFill>
            <a:schemeClr val="tx2"/>
          </a:solidFill>
          <a:latin typeface="微软雅黑" pitchFamily="34" charset="-122"/>
          <a:ea typeface="微软雅黑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buFont typeface="Arial" pitchFamily="34" charset="0"/>
        <a:defRPr sz="36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buFont typeface="Arial" pitchFamily="34" charset="0"/>
        <a:defRPr sz="36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buFont typeface="Arial" pitchFamily="34" charset="0"/>
        <a:defRPr sz="36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buFont typeface="Arial" pitchFamily="34" charset="0"/>
        <a:defRPr sz="36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100000"/>
        <a:buFont typeface="Arial" charset="0"/>
        <a:buBlip>
          <a:blip r:embed="rId7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SzPct val="100000"/>
        <a:buFont typeface="Arial" charset="0"/>
        <a:buBlip>
          <a:blip r:embed="rId8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SzPct val="100000"/>
        <a:buFont typeface="Arial" charset="0"/>
        <a:buBlip>
          <a:blip r:embed="rId9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SzPct val="100000"/>
        <a:buFont typeface="Arial" charset="0"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SzPct val="100000"/>
        <a:buFont typeface="Arial" charset="0"/>
        <a:buBlip>
          <a:blip r:embed="rId11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60325"/>
            <a:ext cx="8229600" cy="796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复习上节课内容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9"/>
          </p:nvPr>
        </p:nvSpPr>
        <p:spPr bwMode="auto">
          <a:xfrm>
            <a:off x="457200" y="1000125"/>
            <a:ext cx="8229600" cy="51260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hf sldNum="0" hdr="0"/>
  <p:txStyles>
    <p:titleStyle>
      <a:lvl1pPr algn="r" rtl="0" eaLnBrk="0" fontAlgn="base" hangingPunct="0">
        <a:spcBef>
          <a:spcPct val="0"/>
        </a:spcBef>
        <a:spcAft>
          <a:spcPct val="0"/>
        </a:spcAft>
        <a:buFont typeface="Arial" charset="0"/>
        <a:defRPr sz="2800" kern="1200">
          <a:solidFill>
            <a:schemeClr val="tx2"/>
          </a:solidFill>
          <a:latin typeface="微软雅黑" pitchFamily="34" charset="-122"/>
          <a:ea typeface="微软雅黑" pitchFamily="34" charset="-122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buFont typeface="Arial" charset="0"/>
        <a:defRPr sz="2800">
          <a:solidFill>
            <a:schemeClr val="tx2"/>
          </a:solidFill>
          <a:latin typeface="微软雅黑" pitchFamily="34" charset="-122"/>
          <a:ea typeface="微软雅黑" pitchFamily="34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buFont typeface="Arial" charset="0"/>
        <a:defRPr sz="2800">
          <a:solidFill>
            <a:schemeClr val="tx2"/>
          </a:solidFill>
          <a:latin typeface="微软雅黑" pitchFamily="34" charset="-122"/>
          <a:ea typeface="微软雅黑" pitchFamily="34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buFont typeface="Arial" charset="0"/>
        <a:defRPr sz="2800">
          <a:solidFill>
            <a:schemeClr val="tx2"/>
          </a:solidFill>
          <a:latin typeface="微软雅黑" pitchFamily="34" charset="-122"/>
          <a:ea typeface="微软雅黑" pitchFamily="34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buFont typeface="Arial" charset="0"/>
        <a:defRPr sz="2800">
          <a:solidFill>
            <a:schemeClr val="tx2"/>
          </a:solidFill>
          <a:latin typeface="微软雅黑" pitchFamily="34" charset="-122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buFont typeface="Arial" pitchFamily="34" charset="0"/>
        <a:defRPr sz="36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buFont typeface="Arial" pitchFamily="34" charset="0"/>
        <a:defRPr sz="36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buFont typeface="Arial" pitchFamily="34" charset="0"/>
        <a:defRPr sz="36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buFont typeface="Arial" pitchFamily="34" charset="0"/>
        <a:defRPr sz="36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Font typeface="Arial" charset="0"/>
        <a:buBlip>
          <a:blip r:embed="rId13"/>
        </a:buBlip>
        <a:defRPr sz="2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SzPct val="100000"/>
        <a:buFont typeface="Arial" charset="0"/>
        <a:buBlip>
          <a:blip r:embed="rId14"/>
        </a:buBlip>
        <a:defRPr sz="2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SzPct val="100000"/>
        <a:buFont typeface="Arial" charset="0"/>
        <a:buBlip>
          <a:blip r:embed="rId15"/>
        </a:buBlip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SzPct val="100000"/>
        <a:buFont typeface="Arial" charset="0"/>
        <a:buBlip>
          <a:blip r:embed="rId16"/>
        </a:buBlip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SzPct val="100000"/>
        <a:buFont typeface="Arial" charset="0"/>
        <a:buBlip>
          <a:blip r:embed="rId17"/>
        </a:buBlip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Blip>
          <a:blip r:embed="rId18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Blip>
          <a:blip r:embed="rId18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Blip>
          <a:blip r:embed="rId18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Blip>
          <a:blip r:embed="rId18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jpeg"/><Relationship Id="rId2" Type="http://schemas.openxmlformats.org/officeDocument/2006/relationships/image" Target="../media/image14.jpeg"/><Relationship Id="rId1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124375" y="117135"/>
            <a:ext cx="6500858" cy="571480"/>
          </a:xfrm>
        </p:spPr>
        <p:txBody>
          <a:bodyPr/>
          <a:lstStyle/>
          <a:p>
            <a:r>
              <a:rPr lang="en-US" altLang="zh-CN" dirty="0" smtClean="0">
                <a:latin typeface="微软雅黑" charset="0"/>
                <a:ea typeface="微软雅黑" charset="0"/>
              </a:rPr>
              <a:t>4 </a:t>
            </a:r>
            <a:r>
              <a:rPr lang="en-US" altLang="zh-CN" dirty="0" err="1" smtClean="0">
                <a:latin typeface="微软雅黑" charset="0"/>
                <a:ea typeface="微软雅黑" charset="0"/>
              </a:rPr>
              <a:t>PHP</a:t>
            </a:r>
            <a:r>
              <a:rPr lang="en-US" altLang="en-US" dirty="0" err="1" smtClean="0">
                <a:latin typeface="微软雅黑" charset="0"/>
                <a:ea typeface="微软雅黑" charset="0"/>
              </a:rPr>
              <a:t>和</a:t>
            </a:r>
            <a:r>
              <a:rPr lang="en-US" altLang="zh-CN" dirty="0" err="1" smtClean="0">
                <a:latin typeface="微软雅黑" charset="0"/>
                <a:ea typeface="微软雅黑" charset="0"/>
              </a:rPr>
              <a:t>MySQL</a:t>
            </a:r>
            <a:r>
              <a:rPr lang="zh-CN" altLang="en-US" dirty="0" smtClean="0">
                <a:latin typeface="微软雅黑" charset="0"/>
                <a:ea typeface="微软雅黑" charset="0"/>
              </a:rPr>
              <a:t>的合作方式</a:t>
            </a:r>
            <a:endParaRPr>
              <a:latin typeface="微软雅黑" charset="0"/>
              <a:ea typeface="微软雅黑" charset="0"/>
            </a:endParaRPr>
          </a:p>
        </p:txBody>
      </p:sp>
      <p:sp>
        <p:nvSpPr>
          <p:cNvPr id="11267" name="Rectangle 3"/>
          <p:cNvSpPr txBox="1">
            <a:spLocks noChangeArrowheads="1"/>
          </p:cNvSpPr>
          <p:nvPr/>
        </p:nvSpPr>
        <p:spPr bwMode="auto">
          <a:xfrm>
            <a:off x="214282" y="928670"/>
            <a:ext cx="8501093" cy="50816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0" indent="0">
              <a:lnSpc>
                <a:spcPct val="200000"/>
              </a:lnSpc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zh-CN" altLang="en-US" sz="24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在同一个</a:t>
            </a:r>
            <a:r>
              <a:rPr lang="en-US" altLang="zh-CN" sz="2400" dirty="0" err="1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数据库服务器中可以创建多个数据库，如果把每个数据库看成是一个“仓库”，则网站中的内容数据就存储在这个仓库中，而对数据库中数据的存取及维护等，都是通过数据库系统软件管理的。同一个数据库管理系统可以为不同的网站分别建立数据库，但为了使网站中的数据便于维护，备份及移植，最好为一个网站创建一个数据库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2620" y="117135"/>
            <a:ext cx="6500858" cy="571480"/>
          </a:xfrm>
        </p:spPr>
        <p:txBody>
          <a:bodyPr/>
          <a:lstStyle/>
          <a:p>
            <a:r>
              <a:rPr lang="en-US" altLang="zh-CN" dirty="0" smtClean="0">
                <a:latin typeface="微软雅黑" charset="0"/>
                <a:ea typeface="微软雅黑" charset="0"/>
              </a:rPr>
              <a:t>4 </a:t>
            </a:r>
            <a:r>
              <a:rPr lang="en-US" altLang="zh-CN" dirty="0" err="1" smtClean="0">
                <a:latin typeface="微软雅黑" charset="0"/>
                <a:ea typeface="微软雅黑" charset="0"/>
              </a:rPr>
              <a:t>PHP</a:t>
            </a:r>
            <a:r>
              <a:rPr lang="en-US" altLang="en-US" dirty="0" err="1" smtClean="0">
                <a:latin typeface="微软雅黑" charset="0"/>
                <a:ea typeface="微软雅黑" charset="0"/>
              </a:rPr>
              <a:t>和</a:t>
            </a:r>
            <a:r>
              <a:rPr lang="en-US" altLang="zh-CN" dirty="0" err="1" smtClean="0">
                <a:latin typeface="微软雅黑" charset="0"/>
                <a:ea typeface="微软雅黑" charset="0"/>
              </a:rPr>
              <a:t>MySQL</a:t>
            </a:r>
            <a:r>
              <a:rPr lang="zh-CN" altLang="en-US" dirty="0" smtClean="0">
                <a:latin typeface="微软雅黑" charset="0"/>
                <a:ea typeface="微软雅黑" charset="0"/>
              </a:rPr>
              <a:t>的合作方式</a:t>
            </a:r>
            <a:endParaRPr>
              <a:latin typeface="微软雅黑" charset="0"/>
              <a:ea typeface="微软雅黑" charset="0"/>
            </a:endParaRPr>
          </a:p>
        </p:txBody>
      </p:sp>
      <p:sp>
        <p:nvSpPr>
          <p:cNvPr id="12291" name="Rectangle 3"/>
          <p:cNvSpPr txBox="1">
            <a:spLocks noChangeArrowheads="1"/>
          </p:cNvSpPr>
          <p:nvPr/>
        </p:nvSpPr>
        <p:spPr bwMode="auto">
          <a:xfrm>
            <a:off x="0" y="785794"/>
            <a:ext cx="8858280" cy="54292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ct val="200000"/>
              </a:lnSpc>
              <a:buClr>
                <a:schemeClr val="accent2"/>
              </a:buClr>
              <a:buSzPct val="75000"/>
            </a:pPr>
            <a:r>
              <a:rPr lang="en-US" altLang="zh-CN" sz="2200" dirty="0" smtClean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200" dirty="0" err="1" smtClean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2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数据库管理系统是一种“客户机</a:t>
            </a:r>
            <a:r>
              <a:rPr lang="en-US" altLang="zh-CN" sz="22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2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服务器”体系结构的管理软件，所以必须同时使用数据库服务器和客户机两个程序才能使用</a:t>
            </a:r>
            <a:r>
              <a:rPr lang="en-US" altLang="zh-CN" sz="2200" dirty="0" err="1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2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。服务器程序用于监听客户机的请求，并根据这些请求访问数据库，以便向客户机提供它们所要求的数据。而客户机程序则必须通过网络连接到数据库服务器，才能向服务器提交数据操作请求。</a:t>
            </a:r>
            <a:r>
              <a:rPr lang="en-US" altLang="zh-CN" sz="22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22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脚本程序作为</a:t>
            </a:r>
            <a:r>
              <a:rPr lang="en-US" altLang="zh-CN" sz="2200" dirty="0" err="1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2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服务器的客户机程序，是通过</a:t>
            </a:r>
            <a:r>
              <a:rPr lang="en-US" altLang="zh-CN" sz="22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22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中的</a:t>
            </a:r>
            <a:r>
              <a:rPr lang="en-US" altLang="zh-CN" sz="2200" dirty="0" err="1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2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扩展函数，对</a:t>
            </a:r>
            <a:r>
              <a:rPr lang="en-US" altLang="zh-CN" sz="2200" dirty="0" err="1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2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服务器中存储的数据进行获取，插入，更新及删除等操作。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>
                <a:latin typeface="微软雅黑" charset="0"/>
                <a:ea typeface="微软雅黑" charset="0"/>
              </a:rPr>
              <a:t>5</a:t>
            </a:r>
            <a:r>
              <a:rPr lang="en-US" altLang="zh-CN" dirty="0" smtClean="0">
                <a:latin typeface="微软雅黑" charset="0"/>
                <a:ea typeface="微软雅黑" charset="0"/>
              </a:rPr>
              <a:t> </a:t>
            </a:r>
            <a:r>
              <a:rPr lang="zh-CN" altLang="en-US" dirty="0" smtClean="0">
                <a:latin typeface="微软雅黑" charset="0"/>
                <a:ea typeface="微软雅黑" charset="0"/>
              </a:rPr>
              <a:t>结构化查询语言</a:t>
            </a:r>
            <a:r>
              <a:rPr lang="en-US" altLang="zh-CN" dirty="0" smtClean="0">
                <a:latin typeface="微软雅黑" charset="0"/>
                <a:ea typeface="微软雅黑" charset="0"/>
              </a:rPr>
              <a:t>SQL</a:t>
            </a:r>
            <a:endParaRPr lang="zh-CN" altLang="en-US" dirty="0" smtClean="0">
              <a:latin typeface="微软雅黑" charset="0"/>
              <a:ea typeface="微软雅黑" charset="0"/>
            </a:endParaRPr>
          </a:p>
        </p:txBody>
      </p:sp>
      <p:sp>
        <p:nvSpPr>
          <p:cNvPr id="13315" name="Rectangle 3"/>
          <p:cNvSpPr txBox="1">
            <a:spLocks noChangeArrowheads="1"/>
          </p:cNvSpPr>
          <p:nvPr/>
        </p:nvSpPr>
        <p:spPr bwMode="auto">
          <a:xfrm>
            <a:off x="251520" y="836712"/>
            <a:ext cx="8501093" cy="53800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ct val="160000"/>
              </a:lnSpc>
              <a:buClr>
                <a:schemeClr val="accent2"/>
              </a:buClr>
              <a:buSzPct val="75000"/>
            </a:pPr>
            <a:r>
              <a:rPr lang="en-US" altLang="zh-CN" sz="2200" dirty="0" smtClean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200" dirty="0" smtClean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zh-CN" altLang="en-US" sz="22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数据库服务器中数据的管理，必须使用客户机程序成功连接以后，再通过必要的操作指令对其进行操作，这种数据库操作指令被称为</a:t>
            </a:r>
            <a:r>
              <a:rPr lang="en-US" altLang="zh-CN" sz="22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2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2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Structured Query Language</a:t>
            </a:r>
            <a:r>
              <a:rPr lang="zh-CN" altLang="en-US" sz="22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）语言，即结构化查询语言。</a:t>
            </a:r>
            <a:r>
              <a:rPr lang="en-US" altLang="zh-CN" sz="2200" dirty="0" err="1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2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支持</a:t>
            </a:r>
            <a:r>
              <a:rPr lang="en-US" altLang="zh-CN" sz="22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2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作为自己的数据库语言，</a:t>
            </a:r>
            <a:r>
              <a:rPr lang="en-US" altLang="zh-CN" sz="22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2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是一种专门用于查询和修改数据库里的数据，以及对数据库进行管理和维护的标准化语言。</a:t>
            </a:r>
            <a:endParaRPr lang="en-US" altLang="zh-CN" sz="2200" dirty="0">
              <a:solidFill>
                <a:srgbClr val="292929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60000"/>
              </a:lnSpc>
              <a:buClr>
                <a:schemeClr val="accent2"/>
              </a:buClr>
              <a:buSzPct val="75000"/>
            </a:pPr>
            <a:r>
              <a:rPr lang="en-US" altLang="zh-CN" sz="2200" dirty="0" smtClean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zh-CN" sz="2200" dirty="0" smtClean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2200" dirty="0" smtClean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QL</a:t>
            </a:r>
            <a:r>
              <a:rPr lang="zh-CN" altLang="en-US" sz="22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语言结构简洁，功能强大，简单易学，所以自从</a:t>
            </a:r>
            <a:r>
              <a:rPr lang="en-US" altLang="zh-CN" sz="22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IBM</a:t>
            </a:r>
            <a:r>
              <a:rPr lang="zh-CN" altLang="en-US" sz="22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公司</a:t>
            </a:r>
            <a:r>
              <a:rPr lang="en-US" altLang="zh-CN" sz="22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1981</a:t>
            </a:r>
            <a:r>
              <a:rPr lang="zh-CN" altLang="en-US" sz="22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年退出以来，</a:t>
            </a:r>
            <a:r>
              <a:rPr lang="en-US" altLang="zh-CN" sz="22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2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语言得到了广泛的应用。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124375" y="117135"/>
            <a:ext cx="6500858" cy="571480"/>
          </a:xfrm>
        </p:spPr>
        <p:txBody>
          <a:bodyPr/>
          <a:lstStyle/>
          <a:p>
            <a:r>
              <a:rPr lang="zh-CN" altLang="zh-CN" dirty="0" smtClean="0">
                <a:latin typeface="微软雅黑" charset="0"/>
                <a:ea typeface="微软雅黑" charset="0"/>
              </a:rPr>
              <a:t>5</a:t>
            </a:r>
            <a:r>
              <a:rPr lang="en-US" altLang="zh-CN" dirty="0" smtClean="0">
                <a:latin typeface="微软雅黑" charset="0"/>
                <a:ea typeface="微软雅黑" charset="0"/>
              </a:rPr>
              <a:t> </a:t>
            </a:r>
            <a:r>
              <a:rPr lang="zh-CN" altLang="en-US" dirty="0" smtClean="0">
                <a:latin typeface="微软雅黑" charset="0"/>
                <a:ea typeface="微软雅黑" charset="0"/>
              </a:rPr>
              <a:t>结构化查询语言</a:t>
            </a:r>
            <a:r>
              <a:rPr lang="en-US" altLang="zh-CN" dirty="0" smtClean="0">
                <a:latin typeface="微软雅黑" charset="0"/>
                <a:ea typeface="微软雅黑" charset="0"/>
              </a:rPr>
              <a:t>SQL</a:t>
            </a:r>
            <a:endParaRPr lang="zh-CN" altLang="en-US" dirty="0" smtClean="0">
              <a:latin typeface="微软雅黑" charset="0"/>
              <a:ea typeface="微软雅黑" charset="0"/>
            </a:endParaRPr>
          </a:p>
        </p:txBody>
      </p:sp>
      <p:sp>
        <p:nvSpPr>
          <p:cNvPr id="14339" name="Rectangle 3"/>
          <p:cNvSpPr txBox="1">
            <a:spLocks noChangeArrowheads="1"/>
          </p:cNvSpPr>
          <p:nvPr/>
        </p:nvSpPr>
        <p:spPr bwMode="auto">
          <a:xfrm>
            <a:off x="650240" y="989965"/>
            <a:ext cx="8066405" cy="5248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0" indent="0">
              <a:lnSpc>
                <a:spcPct val="160000"/>
              </a:lnSpc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zh-CN" altLang="en-US" sz="24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无论是</a:t>
            </a:r>
            <a:r>
              <a:rPr lang="en-US" altLang="zh-CN" sz="24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Oracle</a:t>
            </a:r>
            <a:r>
              <a:rPr lang="zh-CN" altLang="en-US" sz="24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Sybase</a:t>
            </a:r>
            <a:r>
              <a:rPr lang="zh-CN" altLang="en-US" sz="24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Informix</a:t>
            </a:r>
            <a:r>
              <a:rPr lang="zh-CN" altLang="en-US" sz="24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SQL Server</a:t>
            </a:r>
            <a:r>
              <a:rPr lang="zh-CN" altLang="en-US" sz="24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这些大型的数据库管理系统，还是像</a:t>
            </a:r>
            <a:r>
              <a:rPr lang="en-US" altLang="zh-CN" sz="24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Visual </a:t>
            </a:r>
            <a:r>
              <a:rPr lang="en-US" altLang="zh-CN" sz="2400" dirty="0" err="1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Foxpro</a:t>
            </a:r>
            <a:r>
              <a:rPr lang="zh-CN" altLang="en-US" sz="24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PowerBuilder</a:t>
            </a:r>
            <a:r>
              <a:rPr lang="zh-CN" altLang="en-US" sz="24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这些</a:t>
            </a:r>
            <a:r>
              <a:rPr lang="en-US" altLang="zh-CN" sz="24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sz="24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上常用的数据库开发系统，都支持</a:t>
            </a:r>
            <a:r>
              <a:rPr lang="en-US" altLang="zh-CN" sz="24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4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语言作为查询语言。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74913" y="71438"/>
            <a:ext cx="6286500" cy="631825"/>
          </a:xfrm>
        </p:spPr>
        <p:txBody>
          <a:bodyPr/>
          <a:lstStyle/>
          <a:p>
            <a:pPr algn="r"/>
            <a:r>
              <a:rPr lang="zh-CN" altLang="zh-CN" sz="2800" dirty="0" smtClean="0">
                <a:latin typeface="微软雅黑" charset="0"/>
                <a:ea typeface="微软雅黑" charset="0"/>
                <a:sym typeface="+mn-ea"/>
              </a:rPr>
              <a:t>5</a:t>
            </a:r>
            <a:r>
              <a:rPr lang="en-US" altLang="zh-CN" sz="2800" dirty="0" smtClean="0">
                <a:latin typeface="微软雅黑" charset="0"/>
                <a:ea typeface="微软雅黑" charset="0"/>
                <a:sym typeface="+mn-ea"/>
              </a:rPr>
              <a:t> </a:t>
            </a:r>
            <a:r>
              <a:rPr lang="zh-CN" altLang="en-US" sz="2800" dirty="0" smtClean="0">
                <a:latin typeface="微软雅黑" charset="0"/>
                <a:ea typeface="微软雅黑" charset="0"/>
                <a:sym typeface="+mn-ea"/>
              </a:rPr>
              <a:t>结构化查询语言</a:t>
            </a:r>
            <a:r>
              <a:rPr lang="en-US" altLang="zh-CN" sz="2800" dirty="0" smtClean="0">
                <a:latin typeface="微软雅黑" charset="0"/>
                <a:ea typeface="微软雅黑" charset="0"/>
                <a:sym typeface="+mn-ea"/>
              </a:rPr>
              <a:t>SQL</a:t>
            </a:r>
          </a:p>
        </p:txBody>
      </p:sp>
      <p:sp>
        <p:nvSpPr>
          <p:cNvPr id="7171" name="内容占位符 2"/>
          <p:cNvSpPr/>
          <p:nvPr/>
        </p:nvSpPr>
        <p:spPr>
          <a:xfrm>
            <a:off x="613410" y="1024890"/>
            <a:ext cx="7604125" cy="522795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marL="1905" indent="340995">
              <a:lnSpc>
                <a:spcPct val="150000"/>
              </a:lnSpc>
              <a:buClr>
                <a:srgbClr val="FFC000"/>
              </a:buClr>
              <a:buSzPct val="90000"/>
              <a:buFont typeface="Wingdings" charset="2"/>
              <a:buBlip>
                <a:blip r:embed="rId1"/>
              </a:buBlip>
              <a:defRPr/>
            </a:pPr>
            <a:r>
              <a:rPr lang="en-US" altLang="zh-CN" sz="2400" b="1" dirty="0">
                <a:solidFill>
                  <a:srgbClr val="292929"/>
                </a:solidFill>
                <a:latin typeface="微软雅黑" charset="0"/>
                <a:ea typeface="微软雅黑" charset="0"/>
                <a:sym typeface="+mn-ea"/>
              </a:rPr>
              <a:t>SQL</a:t>
            </a:r>
            <a:r>
              <a:rPr lang="zh-CN" altLang="en-US" sz="2400" b="1" dirty="0">
                <a:solidFill>
                  <a:srgbClr val="292929"/>
                </a:solidFill>
                <a:latin typeface="微软雅黑" charset="0"/>
                <a:ea typeface="微软雅黑" charset="0"/>
                <a:sym typeface="+mn-ea"/>
              </a:rPr>
              <a:t>语言包含四个部分：</a:t>
            </a:r>
            <a:endParaRPr lang="zh-CN" altLang="en-US" sz="2400" noProof="1" dirty="0" smtClean="0">
              <a:solidFill>
                <a:srgbClr val="000000"/>
              </a:solidFill>
              <a:latin typeface="微软雅黑" charset="0"/>
              <a:ea typeface="微软雅黑" charset="0"/>
              <a:cs typeface="+mn-ea"/>
              <a:sym typeface="+mn-ea"/>
            </a:endParaRPr>
          </a:p>
          <a:p>
            <a:pPr marL="459105" lvl="1" indent="340995">
              <a:lnSpc>
                <a:spcPct val="150000"/>
              </a:lnSpc>
              <a:buClr>
                <a:srgbClr val="FFC000"/>
              </a:buClr>
              <a:buSzPct val="90000"/>
              <a:buFont typeface="Wingdings" charset="2"/>
              <a:buBlip>
                <a:blip r:embed="rId1"/>
              </a:buBlip>
              <a:defRPr/>
            </a:pPr>
            <a:r>
              <a:rPr lang="zh-CN" altLang="en-US" sz="2200" b="1" dirty="0">
                <a:solidFill>
                  <a:srgbClr val="292929"/>
                </a:solidFill>
                <a:latin typeface="微软雅黑" charset="0"/>
                <a:ea typeface="微软雅黑" charset="0"/>
                <a:sym typeface="+mn-ea"/>
              </a:rPr>
              <a:t>数据定义语言</a:t>
            </a:r>
            <a:r>
              <a:rPr lang="zh-CN" altLang="en-US" sz="2200" b="1" dirty="0">
                <a:solidFill>
                  <a:srgbClr val="FF0000"/>
                </a:solidFill>
                <a:latin typeface="微软雅黑" charset="0"/>
                <a:ea typeface="微软雅黑" charset="0"/>
                <a:sym typeface="+mn-ea"/>
              </a:rPr>
              <a:t>（</a:t>
            </a:r>
            <a:r>
              <a:rPr lang="en-US" altLang="zh-CN" sz="2200" b="1" dirty="0">
                <a:solidFill>
                  <a:srgbClr val="FF0000"/>
                </a:solidFill>
                <a:latin typeface="微软雅黑" charset="0"/>
                <a:ea typeface="微软雅黑" charset="0"/>
                <a:sym typeface="+mn-ea"/>
              </a:rPr>
              <a:t>DDL</a:t>
            </a:r>
            <a:r>
              <a:rPr lang="zh-CN" altLang="en-US" sz="2200" b="1" dirty="0">
                <a:solidFill>
                  <a:srgbClr val="FF0000"/>
                </a:solidFill>
                <a:latin typeface="微软雅黑" charset="0"/>
                <a:ea typeface="微软雅黑" charset="0"/>
                <a:sym typeface="+mn-ea"/>
              </a:rPr>
              <a:t>）</a:t>
            </a:r>
            <a:r>
              <a:rPr lang="zh-CN" altLang="en-US" sz="2200" dirty="0">
                <a:solidFill>
                  <a:srgbClr val="292929"/>
                </a:solidFill>
                <a:latin typeface="微软雅黑" charset="0"/>
                <a:ea typeface="微软雅黑" charset="0"/>
                <a:sym typeface="+mn-ea"/>
              </a:rPr>
              <a:t>：用于定义和管理数据对象，包括数据库，数据表等。例如：</a:t>
            </a:r>
            <a:r>
              <a:rPr lang="en-US" altLang="zh-CN" sz="2200" dirty="0">
                <a:solidFill>
                  <a:srgbClr val="FF0000"/>
                </a:solidFill>
                <a:latin typeface="微软雅黑" charset="0"/>
                <a:ea typeface="微软雅黑" charset="0"/>
                <a:sym typeface="+mn-ea"/>
              </a:rPr>
              <a:t>CREATE</a:t>
            </a:r>
            <a:r>
              <a:rPr lang="zh-CN" altLang="en-US" sz="2200" dirty="0">
                <a:solidFill>
                  <a:srgbClr val="FF0000"/>
                </a:solidFill>
                <a:latin typeface="微软雅黑" charset="0"/>
                <a:ea typeface="微软雅黑" charset="0"/>
                <a:sym typeface="+mn-ea"/>
              </a:rPr>
              <a:t>，</a:t>
            </a:r>
            <a:r>
              <a:rPr lang="en-US" altLang="zh-CN" sz="2200" dirty="0">
                <a:solidFill>
                  <a:srgbClr val="FF0000"/>
                </a:solidFill>
                <a:latin typeface="微软雅黑" charset="0"/>
                <a:ea typeface="微软雅黑" charset="0"/>
                <a:sym typeface="+mn-ea"/>
              </a:rPr>
              <a:t>DROP</a:t>
            </a:r>
            <a:r>
              <a:rPr lang="zh-CN" altLang="en-US" sz="2200" dirty="0">
                <a:solidFill>
                  <a:srgbClr val="FF0000"/>
                </a:solidFill>
                <a:latin typeface="微软雅黑" charset="0"/>
                <a:ea typeface="微软雅黑" charset="0"/>
                <a:sym typeface="+mn-ea"/>
              </a:rPr>
              <a:t>，</a:t>
            </a:r>
            <a:r>
              <a:rPr lang="en-US" altLang="zh-CN" sz="2200" dirty="0">
                <a:solidFill>
                  <a:srgbClr val="FF0000"/>
                </a:solidFill>
                <a:latin typeface="微软雅黑" charset="0"/>
                <a:ea typeface="微软雅黑" charset="0"/>
                <a:sym typeface="+mn-ea"/>
              </a:rPr>
              <a:t>ALTER</a:t>
            </a:r>
            <a:r>
              <a:rPr lang="zh-CN" altLang="en-US" sz="2200" dirty="0">
                <a:solidFill>
                  <a:srgbClr val="292929"/>
                </a:solidFill>
                <a:latin typeface="微软雅黑" charset="0"/>
                <a:ea typeface="微软雅黑" charset="0"/>
                <a:sym typeface="+mn-ea"/>
              </a:rPr>
              <a:t>等。</a:t>
            </a:r>
            <a:endParaRPr lang="en-US" altLang="zh-CN" sz="2200" dirty="0" smtClean="0">
              <a:latin typeface="微软雅黑" charset="0"/>
              <a:ea typeface="微软雅黑" charset="0"/>
            </a:endParaRPr>
          </a:p>
          <a:p>
            <a:pPr marL="459105" lvl="1" indent="340995">
              <a:lnSpc>
                <a:spcPct val="150000"/>
              </a:lnSpc>
              <a:buClr>
                <a:srgbClr val="FFC000"/>
              </a:buClr>
              <a:buSzPct val="90000"/>
              <a:buFont typeface="Wingdings" charset="2"/>
              <a:buBlip>
                <a:blip r:embed="rId1"/>
              </a:buBlip>
              <a:defRPr/>
            </a:pPr>
            <a:r>
              <a:rPr lang="zh-CN" altLang="en-US" sz="2200" b="1" dirty="0">
                <a:solidFill>
                  <a:srgbClr val="292929"/>
                </a:solidFill>
                <a:latin typeface="微软雅黑" charset="0"/>
                <a:ea typeface="微软雅黑" charset="0"/>
                <a:sym typeface="+mn-ea"/>
              </a:rPr>
              <a:t>数据操作语言</a:t>
            </a:r>
            <a:r>
              <a:rPr lang="zh-CN" altLang="en-US" sz="2200" b="1" dirty="0">
                <a:solidFill>
                  <a:srgbClr val="FF0000"/>
                </a:solidFill>
                <a:latin typeface="微软雅黑" charset="0"/>
                <a:ea typeface="微软雅黑" charset="0"/>
                <a:sym typeface="+mn-ea"/>
              </a:rPr>
              <a:t>（</a:t>
            </a:r>
            <a:r>
              <a:rPr lang="en-US" altLang="zh-CN" sz="2200" b="1" dirty="0">
                <a:solidFill>
                  <a:srgbClr val="FF0000"/>
                </a:solidFill>
                <a:latin typeface="微软雅黑" charset="0"/>
                <a:ea typeface="微软雅黑" charset="0"/>
                <a:sym typeface="+mn-ea"/>
              </a:rPr>
              <a:t>DML</a:t>
            </a:r>
            <a:r>
              <a:rPr lang="zh-CN" altLang="en-US" sz="2200" b="1" dirty="0">
                <a:solidFill>
                  <a:srgbClr val="FF0000"/>
                </a:solidFill>
                <a:latin typeface="微软雅黑" charset="0"/>
                <a:ea typeface="微软雅黑" charset="0"/>
                <a:sym typeface="+mn-ea"/>
              </a:rPr>
              <a:t>）</a:t>
            </a:r>
            <a:r>
              <a:rPr lang="zh-CN" altLang="en-US" sz="2200" dirty="0">
                <a:solidFill>
                  <a:srgbClr val="292929"/>
                </a:solidFill>
                <a:latin typeface="微软雅黑" charset="0"/>
                <a:ea typeface="微软雅黑" charset="0"/>
                <a:sym typeface="+mn-ea"/>
              </a:rPr>
              <a:t>：用于操作数据库对象中所包含的数据。例如：</a:t>
            </a:r>
            <a:r>
              <a:rPr lang="en-US" altLang="zh-CN" sz="2200" dirty="0">
                <a:solidFill>
                  <a:srgbClr val="FF0000"/>
                </a:solidFill>
                <a:latin typeface="微软雅黑" charset="0"/>
                <a:ea typeface="微软雅黑" charset="0"/>
                <a:sym typeface="+mn-ea"/>
              </a:rPr>
              <a:t>INSERT</a:t>
            </a:r>
            <a:r>
              <a:rPr lang="zh-CN" altLang="en-US" sz="2200" dirty="0">
                <a:solidFill>
                  <a:srgbClr val="FF0000"/>
                </a:solidFill>
                <a:latin typeface="微软雅黑" charset="0"/>
                <a:ea typeface="微软雅黑" charset="0"/>
                <a:sym typeface="+mn-ea"/>
              </a:rPr>
              <a:t>，</a:t>
            </a:r>
            <a:r>
              <a:rPr lang="en-US" altLang="zh-CN" sz="2200" dirty="0">
                <a:solidFill>
                  <a:srgbClr val="FF0000"/>
                </a:solidFill>
                <a:latin typeface="微软雅黑" charset="0"/>
                <a:ea typeface="微软雅黑" charset="0"/>
                <a:sym typeface="+mn-ea"/>
              </a:rPr>
              <a:t>UPDATE</a:t>
            </a:r>
            <a:r>
              <a:rPr lang="zh-CN" altLang="en-US" sz="2200" dirty="0">
                <a:solidFill>
                  <a:srgbClr val="FF0000"/>
                </a:solidFill>
                <a:latin typeface="微软雅黑" charset="0"/>
                <a:ea typeface="微软雅黑" charset="0"/>
                <a:sym typeface="+mn-ea"/>
              </a:rPr>
              <a:t>，</a:t>
            </a:r>
            <a:r>
              <a:rPr lang="en-US" altLang="zh-CN" sz="2200" dirty="0">
                <a:solidFill>
                  <a:srgbClr val="FF0000"/>
                </a:solidFill>
                <a:latin typeface="微软雅黑" charset="0"/>
                <a:ea typeface="微软雅黑" charset="0"/>
                <a:sym typeface="+mn-ea"/>
              </a:rPr>
              <a:t>DELETE</a:t>
            </a:r>
            <a:r>
              <a:rPr lang="zh-CN" altLang="en-US" sz="2200" dirty="0">
                <a:solidFill>
                  <a:srgbClr val="292929"/>
                </a:solidFill>
                <a:latin typeface="微软雅黑" charset="0"/>
                <a:ea typeface="微软雅黑" charset="0"/>
                <a:sym typeface="+mn-ea"/>
              </a:rPr>
              <a:t>语句。</a:t>
            </a:r>
            <a:endParaRPr lang="zh-CN" altLang="en-US" sz="2200" dirty="0">
              <a:solidFill>
                <a:srgbClr val="292929"/>
              </a:solidFill>
              <a:latin typeface="微软雅黑" charset="0"/>
              <a:ea typeface="微软雅黑" charset="0"/>
              <a:sym typeface="+mn-ea"/>
            </a:endParaRPr>
          </a:p>
          <a:p>
            <a:pPr marL="459105" lvl="1" indent="340995">
              <a:lnSpc>
                <a:spcPct val="150000"/>
              </a:lnSpc>
              <a:buClr>
                <a:srgbClr val="FFC000"/>
              </a:buClr>
              <a:buSzPct val="90000"/>
              <a:buFont typeface="Wingdings" charset="2"/>
              <a:buBlip>
                <a:blip r:embed="rId1"/>
              </a:buBlip>
              <a:defRPr/>
            </a:pPr>
            <a:r>
              <a:rPr lang="zh-CN" altLang="en-US" sz="2200" b="1" dirty="0">
                <a:solidFill>
                  <a:srgbClr val="292929"/>
                </a:solidFill>
                <a:latin typeface="微软雅黑" charset="0"/>
                <a:ea typeface="微软雅黑" charset="0"/>
                <a:sym typeface="+mn-ea"/>
              </a:rPr>
              <a:t>数据查询语言</a:t>
            </a:r>
            <a:r>
              <a:rPr lang="zh-CN" altLang="en-US" sz="2200" b="1" dirty="0">
                <a:solidFill>
                  <a:srgbClr val="FF0000"/>
                </a:solidFill>
                <a:latin typeface="微软雅黑" charset="0"/>
                <a:ea typeface="微软雅黑" charset="0"/>
                <a:sym typeface="+mn-ea"/>
              </a:rPr>
              <a:t>（</a:t>
            </a:r>
            <a:r>
              <a:rPr lang="en-US" altLang="zh-CN" sz="2200" b="1" dirty="0">
                <a:solidFill>
                  <a:srgbClr val="FF0000"/>
                </a:solidFill>
                <a:latin typeface="微软雅黑" charset="0"/>
                <a:ea typeface="微软雅黑" charset="0"/>
                <a:sym typeface="+mn-ea"/>
              </a:rPr>
              <a:t>DQL</a:t>
            </a:r>
            <a:r>
              <a:rPr lang="zh-CN" altLang="en-US" sz="2200" b="1" dirty="0">
                <a:solidFill>
                  <a:srgbClr val="FF0000"/>
                </a:solidFill>
                <a:latin typeface="微软雅黑" charset="0"/>
                <a:ea typeface="微软雅黑" charset="0"/>
                <a:sym typeface="+mn-ea"/>
              </a:rPr>
              <a:t>）</a:t>
            </a:r>
            <a:r>
              <a:rPr lang="zh-CN" altLang="en-US" sz="2200" dirty="0">
                <a:solidFill>
                  <a:srgbClr val="292929"/>
                </a:solidFill>
                <a:latin typeface="微软雅黑" charset="0"/>
                <a:ea typeface="微软雅黑" charset="0"/>
                <a:sym typeface="+mn-ea"/>
              </a:rPr>
              <a:t>：用于查询数据库对象中所包含的数据，能够进行单表查询，连接查询，嵌套查询，以及集合查询等各种复杂程度不同的数据库查询，并将数据返回客户机中显示。例如：</a:t>
            </a:r>
            <a:r>
              <a:rPr lang="en-US" altLang="zh-CN" sz="2200" dirty="0" smtClean="0">
                <a:solidFill>
                  <a:srgbClr val="FF0000"/>
                </a:solidFill>
                <a:latin typeface="微软雅黑" charset="0"/>
                <a:ea typeface="微软雅黑" charset="0"/>
                <a:sym typeface="+mn-ea"/>
              </a:rPr>
              <a:t>SELETE</a:t>
            </a:r>
            <a:endParaRPr lang="en-US" altLang="zh-CN" sz="2200" dirty="0" smtClean="0">
              <a:solidFill>
                <a:srgbClr val="FF0000"/>
              </a:solidFill>
              <a:latin typeface="微软雅黑" charset="0"/>
              <a:ea typeface="微软雅黑" charset="0"/>
            </a:endParaRPr>
          </a:p>
          <a:p>
            <a:pPr marL="1905" indent="340995">
              <a:lnSpc>
                <a:spcPct val="150000"/>
              </a:lnSpc>
              <a:buClr>
                <a:srgbClr val="FFC000"/>
              </a:buClr>
              <a:buSzPct val="90000"/>
              <a:buFont typeface="Wingdings" charset="2"/>
              <a:buBlip>
                <a:blip r:embed="rId1"/>
              </a:buBlip>
              <a:defRPr/>
            </a:pPr>
            <a:endParaRPr lang="zh-CN" altLang="en-US" sz="2200" dirty="0" smtClean="0">
              <a:latin typeface="微软雅黑" charset="0"/>
              <a:ea typeface="微软雅黑" charset="0"/>
              <a:sym typeface="+mn-ea"/>
            </a:endParaRPr>
          </a:p>
          <a:p>
            <a:pPr marL="1905" indent="0">
              <a:lnSpc>
                <a:spcPct val="150000"/>
              </a:lnSpc>
              <a:buClr>
                <a:srgbClr val="FFC000"/>
              </a:buClr>
              <a:buSzPct val="90000"/>
              <a:buFont typeface="Wingdings" charset="2"/>
              <a:buNone/>
              <a:defRPr/>
            </a:pPr>
            <a:endParaRPr lang="zh-CN" altLang="en-US" sz="2000" dirty="0" smtClean="0">
              <a:latin typeface="微软雅黑" charset="0"/>
              <a:ea typeface="微软雅黑" charset="0"/>
              <a:sym typeface="+mn-ea"/>
            </a:endParaRPr>
          </a:p>
          <a:p>
            <a:pPr marL="1905" indent="-1905">
              <a:lnSpc>
                <a:spcPct val="150000"/>
              </a:lnSpc>
              <a:buClr>
                <a:srgbClr val="FFC000"/>
              </a:buClr>
              <a:buSzPct val="90000"/>
              <a:buFont typeface="Wingdings" charset="2"/>
              <a:buNone/>
              <a:defRPr/>
            </a:pPr>
            <a:endParaRPr lang="zh-CN" altLang="en-US" sz="2000" noProof="1" dirty="0" smtClean="0">
              <a:solidFill>
                <a:srgbClr val="000000"/>
              </a:solidFill>
              <a:latin typeface="微软雅黑" charset="0"/>
              <a:ea typeface="微软雅黑" charset="0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74913" y="71438"/>
            <a:ext cx="6286500" cy="631825"/>
          </a:xfrm>
        </p:spPr>
        <p:txBody>
          <a:bodyPr/>
          <a:lstStyle/>
          <a:p>
            <a:pPr algn="r"/>
            <a:r>
              <a:rPr lang="zh-CN" altLang="zh-CN" sz="2800" dirty="0" smtClean="0">
                <a:latin typeface="微软雅黑" charset="0"/>
                <a:ea typeface="微软雅黑" charset="0"/>
                <a:sym typeface="+mn-ea"/>
              </a:rPr>
              <a:t>5</a:t>
            </a:r>
            <a:r>
              <a:rPr lang="en-US" altLang="zh-CN" sz="2800" dirty="0" smtClean="0">
                <a:latin typeface="微软雅黑" charset="0"/>
                <a:ea typeface="微软雅黑" charset="0"/>
                <a:sym typeface="+mn-ea"/>
              </a:rPr>
              <a:t> </a:t>
            </a:r>
            <a:r>
              <a:rPr lang="zh-CN" altLang="en-US" sz="2800" dirty="0" smtClean="0">
                <a:latin typeface="微软雅黑" charset="0"/>
                <a:ea typeface="微软雅黑" charset="0"/>
                <a:sym typeface="+mn-ea"/>
              </a:rPr>
              <a:t>结构化查询语言</a:t>
            </a:r>
            <a:r>
              <a:rPr lang="en-US" altLang="zh-CN" sz="2800" dirty="0" smtClean="0">
                <a:latin typeface="微软雅黑" charset="0"/>
                <a:ea typeface="微软雅黑" charset="0"/>
                <a:sym typeface="+mn-ea"/>
              </a:rPr>
              <a:t>SQL</a:t>
            </a:r>
          </a:p>
        </p:txBody>
      </p:sp>
      <p:sp>
        <p:nvSpPr>
          <p:cNvPr id="7171" name="内容占位符 2"/>
          <p:cNvSpPr/>
          <p:nvPr/>
        </p:nvSpPr>
        <p:spPr>
          <a:xfrm>
            <a:off x="639445" y="1006475"/>
            <a:ext cx="7578090" cy="524700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marL="1905" indent="340995">
              <a:lnSpc>
                <a:spcPct val="150000"/>
              </a:lnSpc>
              <a:buClr>
                <a:srgbClr val="FFC000"/>
              </a:buClr>
              <a:buSzPct val="90000"/>
              <a:buFont typeface="Wingdings" charset="2"/>
              <a:buBlip>
                <a:blip r:embed="rId1"/>
              </a:buBlip>
              <a:defRPr/>
            </a:pPr>
            <a:r>
              <a:rPr lang="zh-CN" altLang="en-US" sz="2200" b="1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数据控制语言</a:t>
            </a:r>
            <a:r>
              <a:rPr lang="zh-CN" altLang="en-US" sz="2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（</a:t>
            </a:r>
            <a:r>
              <a:rPr lang="en-US" altLang="zh-CN" sz="2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DCL</a:t>
            </a:r>
            <a:r>
              <a:rPr lang="zh-CN" altLang="en-US" sz="2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）</a:t>
            </a:r>
            <a:r>
              <a:rPr lang="zh-CN" altLang="en-US" sz="22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：是用来管理数据库的语言，包括管理权限及数据更改。例如：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GRANT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，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REVOKE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，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COMMIT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，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ROLLBACK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等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。</a:t>
            </a:r>
            <a:endParaRPr lang="zh-CN" altLang="en-US" sz="2000" dirty="0" smtClean="0">
              <a:latin typeface="微软雅黑" charset="0"/>
              <a:ea typeface="微软雅黑" charset="0"/>
              <a:sym typeface="+mn-ea"/>
            </a:endParaRPr>
          </a:p>
          <a:p>
            <a:pPr marL="1905" indent="-1905">
              <a:lnSpc>
                <a:spcPct val="150000"/>
              </a:lnSpc>
              <a:buClr>
                <a:srgbClr val="FFC000"/>
              </a:buClr>
              <a:buSzPct val="90000"/>
              <a:buFont typeface="Wingdings" charset="2"/>
              <a:buNone/>
              <a:defRPr/>
            </a:pPr>
            <a:endParaRPr lang="zh-CN" altLang="en-US" sz="2000" noProof="1" dirty="0" smtClean="0">
              <a:solidFill>
                <a:srgbClr val="000000"/>
              </a:solidFill>
              <a:latin typeface="微软雅黑" charset="0"/>
              <a:ea typeface="微软雅黑" charset="0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2620" y="117135"/>
            <a:ext cx="6500858" cy="571480"/>
          </a:xfrm>
        </p:spPr>
        <p:txBody>
          <a:bodyPr/>
          <a:lstStyle/>
          <a:p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数据库的常见操作</a:t>
            </a:r>
          </a:p>
        </p:txBody>
      </p:sp>
      <p:sp>
        <p:nvSpPr>
          <p:cNvPr id="17411" name="Rectangle 3"/>
          <p:cNvSpPr txBox="1">
            <a:spLocks noChangeArrowheads="1"/>
          </p:cNvSpPr>
          <p:nvPr/>
        </p:nvSpPr>
        <p:spPr bwMode="auto">
          <a:xfrm>
            <a:off x="634365" y="975995"/>
            <a:ext cx="8081010" cy="52616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ct val="160000"/>
              </a:lnSpc>
              <a:buClr>
                <a:schemeClr val="accent2"/>
              </a:buClr>
              <a:buSzPct val="75000"/>
            </a:pP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数据库的连接与关闭</a:t>
            </a:r>
            <a:r>
              <a:rPr lang="zh-CN" altLang="zh-CN" sz="2400" b="1" dirty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60000"/>
              </a:lnSpc>
              <a:buClr>
                <a:schemeClr val="accent2"/>
              </a:buClr>
              <a:buSzPct val="75000"/>
            </a:pPr>
            <a:r>
              <a:rPr lang="en-US" altLang="zh-CN" sz="22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–h 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服务器主机地址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–u 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用户名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–p 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用户密码</a:t>
            </a:r>
            <a:endParaRPr lang="en-US" altLang="zh-CN" sz="2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60000"/>
              </a:lnSpc>
              <a:buClr>
                <a:schemeClr val="accent2"/>
              </a:buClr>
              <a:buSzPct val="75000"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只有客户机所在的主机被授予权限才能去连接</a:t>
            </a:r>
            <a:r>
              <a:rPr lang="en-US" altLang="zh-CN" sz="2200" dirty="0" err="1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服务器。</a:t>
            </a:r>
            <a:endParaRPr lang="zh-CN" altLang="en-US" sz="22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60000"/>
              </a:lnSpc>
              <a:buClr>
                <a:schemeClr val="accent2"/>
              </a:buClr>
              <a:buSzPct val="75000"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注意：</a:t>
            </a:r>
            <a:endParaRPr lang="en-US" altLang="zh-CN" sz="22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60000"/>
              </a:lnSpc>
              <a:buClr>
                <a:schemeClr val="accent2"/>
              </a:buClr>
              <a:buSzPct val="75000"/>
            </a:pPr>
            <a:r>
              <a:rPr lang="zh-CN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每个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命令都需要使用分号来完成</a:t>
            </a:r>
            <a:endParaRPr lang="en-US" altLang="zh-CN" sz="2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60000"/>
              </a:lnSpc>
              <a:buClr>
                <a:schemeClr val="accent2"/>
              </a:buClr>
              <a:buSzPct val="75000"/>
            </a:pPr>
            <a:r>
              <a:rPr lang="zh-CN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可以将一行命令拆成多行</a:t>
            </a:r>
            <a:endParaRPr lang="en-US" altLang="zh-CN" sz="2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60000"/>
              </a:lnSpc>
              <a:buClr>
                <a:schemeClr val="accent2"/>
              </a:buClr>
              <a:buSzPct val="75000"/>
            </a:pPr>
            <a:r>
              <a:rPr lang="zh-CN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可以通过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\c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来取消本行命令</a:t>
            </a:r>
            <a:endParaRPr lang="en-US" altLang="zh-CN" sz="2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60000"/>
              </a:lnSpc>
              <a:buClr>
                <a:schemeClr val="accent2"/>
              </a:buClr>
              <a:buSzPct val="75000"/>
            </a:pPr>
            <a:r>
              <a:rPr lang="zh-CN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可以通过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\q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exit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ctrl+c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或者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quit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来退出当前客户端</a:t>
            </a:r>
            <a:endParaRPr lang="en-US" altLang="zh-CN" sz="2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2620" y="117135"/>
            <a:ext cx="6500858" cy="571480"/>
          </a:xfrm>
        </p:spPr>
        <p:txBody>
          <a:bodyPr/>
          <a:lstStyle/>
          <a:p>
            <a:r>
              <a:rPr lang="zh-CN" altLang="zh-CN" dirty="0" smtClean="0">
                <a:latin typeface="微软雅黑" charset="0"/>
                <a:ea typeface="微软雅黑" charset="0"/>
              </a:rPr>
              <a:t>6</a:t>
            </a:r>
            <a:r>
              <a:rPr lang="en-US" altLang="zh-CN" dirty="0" smtClean="0">
                <a:latin typeface="微软雅黑" charset="0"/>
                <a:ea typeface="微软雅黑" charset="0"/>
              </a:rPr>
              <a:t> </a:t>
            </a:r>
            <a:r>
              <a:rPr lang="en-US" altLang="zh-CN" dirty="0" err="1" smtClean="0">
                <a:latin typeface="微软雅黑" charset="0"/>
                <a:ea typeface="微软雅黑" charset="0"/>
              </a:rPr>
              <a:t>MySQL</a:t>
            </a:r>
            <a:r>
              <a:rPr lang="zh-CN" altLang="en-US" dirty="0" smtClean="0">
                <a:latin typeface="微软雅黑" charset="0"/>
                <a:ea typeface="微软雅黑" charset="0"/>
              </a:rPr>
              <a:t>数据库的常见操作</a:t>
            </a:r>
            <a:endParaRPr>
              <a:latin typeface="微软雅黑" charset="0"/>
              <a:ea typeface="微软雅黑" charset="0"/>
            </a:endParaRPr>
          </a:p>
        </p:txBody>
      </p:sp>
      <p:sp>
        <p:nvSpPr>
          <p:cNvPr id="18435" name="Rectangle 3"/>
          <p:cNvSpPr txBox="1">
            <a:spLocks noChangeArrowheads="1"/>
          </p:cNvSpPr>
          <p:nvPr/>
        </p:nvSpPr>
        <p:spPr bwMode="auto">
          <a:xfrm>
            <a:off x="664845" y="1059815"/>
            <a:ext cx="8050530" cy="52273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lnSpc>
                <a:spcPct val="160000"/>
              </a:lnSpc>
              <a:buClr>
                <a:schemeClr val="accent2"/>
              </a:buClr>
              <a:buSzPct val="75000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我们可以使用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help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命令来查询快捷键：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60000"/>
              </a:lnSpc>
              <a:buClr>
                <a:schemeClr val="accent2"/>
              </a:buClr>
              <a:buSzPct val="75000"/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将查询后的数据立起来：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\G</a:t>
            </a:r>
            <a:endParaRPr lang="en-US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60000"/>
              </a:lnSpc>
              <a:buClr>
                <a:schemeClr val="accent2"/>
              </a:buClr>
              <a:buSzPct val="75000"/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取消当前未完成的操作：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\c</a:t>
            </a:r>
            <a:endParaRPr lang="en-US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60000"/>
              </a:lnSpc>
              <a:buClr>
                <a:schemeClr val="accent2"/>
              </a:buClr>
              <a:buSzPct val="75000"/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退出当前客户端：</a:t>
            </a:r>
            <a:r>
              <a:rPr lang="zh-CN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\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q</a:t>
            </a:r>
            <a:endParaRPr lang="en-US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60000"/>
              </a:lnSpc>
              <a:buClr>
                <a:schemeClr val="accent2"/>
              </a:buClr>
              <a:buSzPct val="75000"/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显示当前服务器状态：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\s</a:t>
            </a:r>
            <a:endParaRPr lang="en-US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60000"/>
              </a:lnSpc>
              <a:buClr>
                <a:schemeClr val="accent2"/>
              </a:buClr>
              <a:buSzPct val="75000"/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显示帮助信息：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\h(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同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help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60000"/>
              </a:lnSpc>
              <a:buClr>
                <a:schemeClr val="accent2"/>
              </a:buClr>
              <a:buSzPct val="75000"/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更改执行符：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\d</a:t>
            </a:r>
            <a:endParaRPr lang="en-US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60000"/>
              </a:lnSpc>
              <a:buClr>
                <a:schemeClr val="accent2"/>
              </a:buClr>
              <a:buSzPct val="75000"/>
            </a:pPr>
            <a:endParaRPr lang="en-US" altLang="zh-CN" sz="2400" b="1" dirty="0">
              <a:solidFill>
                <a:srgbClr val="FF0000"/>
              </a:solidFill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2620" y="117135"/>
            <a:ext cx="6500858" cy="571480"/>
          </a:xfrm>
        </p:spPr>
        <p:txBody>
          <a:bodyPr/>
          <a:lstStyle/>
          <a:p>
            <a:r>
              <a:rPr lang="en-US" altLang="zh-CN" dirty="0" smtClean="0">
                <a:latin typeface="微软雅黑" charset="0"/>
                <a:ea typeface="微软雅黑" charset="0"/>
              </a:rPr>
              <a:t>8.  </a:t>
            </a:r>
            <a:r>
              <a:rPr lang="zh-CN" altLang="en-US" dirty="0" smtClean="0">
                <a:latin typeface="微软雅黑" charset="0"/>
                <a:ea typeface="微软雅黑" charset="0"/>
              </a:rPr>
              <a:t>创建数据库</a:t>
            </a:r>
            <a:endParaRPr>
              <a:latin typeface="微软雅黑" charset="0"/>
              <a:ea typeface="微软雅黑" charset="0"/>
            </a:endParaRPr>
          </a:p>
        </p:txBody>
      </p:sp>
      <p:sp>
        <p:nvSpPr>
          <p:cNvPr id="19459" name="Rectangle 3"/>
          <p:cNvSpPr txBox="1">
            <a:spLocks noChangeArrowheads="1"/>
          </p:cNvSpPr>
          <p:nvPr/>
        </p:nvSpPr>
        <p:spPr bwMode="auto">
          <a:xfrm>
            <a:off x="651510" y="865505"/>
            <a:ext cx="8168640" cy="52781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lnSpc>
                <a:spcPct val="200000"/>
              </a:lnSpc>
              <a:buClr>
                <a:schemeClr val="accent2"/>
              </a:buClr>
              <a:buSzPct val="75000"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基本的建立数据库的语句命令比较简单：</a:t>
            </a:r>
            <a:endParaRPr lang="en-US" altLang="zh-CN" sz="22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Clr>
                <a:schemeClr val="accent2"/>
              </a:buClr>
              <a:buSzPct val="75000"/>
            </a:pPr>
            <a:r>
              <a:rPr lang="en-US" altLang="zh-CN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zh-CN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altLang="zh-CN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REATE 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DATABASE [IF NOT EXISTS] 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数据库名称；</a:t>
            </a:r>
            <a:endParaRPr lang="en-US" altLang="zh-CN" sz="2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Clr>
                <a:schemeClr val="accent2"/>
              </a:buClr>
              <a:buSzPct val="75000"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删除数据库：</a:t>
            </a:r>
            <a:endParaRPr lang="en-US" altLang="zh-CN" sz="22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Clr>
                <a:schemeClr val="accent2"/>
              </a:buClr>
              <a:buSzPct val="75000"/>
            </a:pPr>
            <a:r>
              <a:rPr lang="en-US" altLang="zh-CN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zh-CN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ROP 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DATABASE [IF EXISTS] 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数据库名称；</a:t>
            </a:r>
            <a:endParaRPr lang="en-US" altLang="zh-CN" sz="2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Clr>
                <a:schemeClr val="accent2"/>
              </a:buClr>
              <a:buSzPct val="75000"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显示当前数据库服务器下的所有数据库列表：</a:t>
            </a:r>
            <a:endParaRPr lang="en-US" altLang="zh-CN" sz="22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Clr>
                <a:schemeClr val="accent2"/>
              </a:buClr>
              <a:buSzPct val="75000"/>
            </a:pPr>
            <a:r>
              <a:rPr lang="en-US" altLang="zh-CN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zh-CN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HOW 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DATABASES;</a:t>
            </a:r>
            <a:endParaRPr lang="en-US" altLang="zh-CN" sz="2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Clr>
                <a:schemeClr val="accent2"/>
              </a:buClr>
              <a:buSzPct val="75000"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选择数据库：</a:t>
            </a:r>
            <a:endParaRPr lang="en-US" altLang="zh-CN" sz="22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Clr>
                <a:schemeClr val="accent2"/>
              </a:buClr>
              <a:buSzPct val="75000"/>
            </a:pPr>
            <a:r>
              <a:rPr lang="en-US" altLang="zh-CN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zh-CN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U</a:t>
            </a:r>
            <a:r>
              <a:rPr lang="en-US" altLang="zh-CN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SE 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数据库名称；</a:t>
            </a:r>
            <a:endParaRPr lang="en-US" altLang="zh-CN" sz="2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052620" y="117135"/>
            <a:ext cx="6500858" cy="571480"/>
          </a:xfrm>
        </p:spPr>
        <p:txBody>
          <a:bodyPr/>
          <a:lstStyle/>
          <a:p>
            <a:r>
              <a:rPr lang="en-US" altLang="zh-CN" dirty="0" smtClean="0">
                <a:latin typeface="微软雅黑" charset="0"/>
                <a:ea typeface="微软雅黑" charset="0"/>
              </a:rPr>
              <a:t>8 </a:t>
            </a:r>
            <a:r>
              <a:rPr lang="zh-CN" altLang="en-US" dirty="0" smtClean="0">
                <a:latin typeface="微软雅黑" charset="0"/>
                <a:ea typeface="微软雅黑" charset="0"/>
              </a:rPr>
              <a:t>创建数据库</a:t>
            </a:r>
            <a:endParaRPr>
              <a:latin typeface="微软雅黑" charset="0"/>
              <a:ea typeface="微软雅黑" charset="0"/>
            </a:endParaRPr>
          </a:p>
        </p:txBody>
      </p:sp>
      <p:sp>
        <p:nvSpPr>
          <p:cNvPr id="20483" name="Rectangle 3"/>
          <p:cNvSpPr txBox="1">
            <a:spLocks noChangeArrowheads="1"/>
          </p:cNvSpPr>
          <p:nvPr/>
        </p:nvSpPr>
        <p:spPr bwMode="auto">
          <a:xfrm>
            <a:off x="612140" y="1052830"/>
            <a:ext cx="8111490" cy="47510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lnSpc>
                <a:spcPct val="200000"/>
              </a:lnSpc>
              <a:buClr>
                <a:schemeClr val="accent2"/>
              </a:buClr>
              <a:buSzPct val="75000"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注意：</a:t>
            </a:r>
            <a:endParaRPr lang="en-US" altLang="zh-CN" sz="22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Clr>
                <a:schemeClr val="accent2"/>
              </a:buClr>
              <a:buSzPct val="75000"/>
            </a:pPr>
            <a:r>
              <a:rPr lang="zh-CN" altLang="zh-CN" sz="22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sz="2200" dirty="0" err="1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数据库中命令不区分大小写。</a:t>
            </a:r>
            <a:endParaRPr lang="en-US" altLang="zh-CN" sz="22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Clr>
                <a:schemeClr val="accent2"/>
              </a:buClr>
              <a:buSzPct val="75000"/>
            </a:pPr>
            <a:r>
              <a:rPr lang="zh-CN" altLang="zh-CN" sz="22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每创建一个数据库，就会在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data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目录下创建一个以此数据库名称命名的文件夹。</a:t>
            </a:r>
            <a:endParaRPr lang="en-US" altLang="zh-CN" sz="22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Clr>
                <a:schemeClr val="accent2"/>
              </a:buClr>
              <a:buSzPct val="75000"/>
            </a:pPr>
            <a:r>
              <a:rPr lang="zh-CN" altLang="zh-CN" sz="22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下，数据库名称也是不区分大小写的，但在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下，数据库名称严格区分大小写。</a:t>
            </a:r>
            <a:endParaRPr lang="en-US" altLang="zh-CN" sz="22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6145" descr="未标题-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33725" y="557213"/>
            <a:ext cx="2917825" cy="291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标题 1"/>
          <p:cNvSpPr>
            <a:spLocks noGrp="1" noChangeArrowheads="1"/>
          </p:cNvSpPr>
          <p:nvPr>
            <p:ph type="ctrTitle"/>
          </p:nvPr>
        </p:nvSpPr>
        <p:spPr>
          <a:xfrm>
            <a:off x="683895" y="3500438"/>
            <a:ext cx="7772400" cy="814387"/>
          </a:xfrm>
        </p:spPr>
        <p:txBody>
          <a:bodyPr lIns="90256" tIns="45128" rIns="90256" bIns="45128" anchor="ctr"/>
          <a:lstStyle/>
          <a:p>
            <a:r>
              <a:rPr sz="4000" dirty="0" smtClean="0">
                <a:solidFill>
                  <a:srgbClr val="3F3F3F"/>
                </a:solidFill>
                <a:sym typeface="微软雅黑" pitchFamily="34" charset="-122"/>
              </a:rPr>
              <a:t>MySQL数据库概述</a:t>
            </a:r>
            <a:endParaRPr sz="4000" dirty="0" smtClean="0">
              <a:solidFill>
                <a:srgbClr val="3F3F3F"/>
              </a:solidFill>
              <a:sym typeface="微软雅黑" pitchFamily="34" charset="-122"/>
            </a:endParaRPr>
          </a:p>
        </p:txBody>
      </p:sp>
      <p:sp>
        <p:nvSpPr>
          <p:cNvPr id="3076" name="副标题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481263" y="4572000"/>
            <a:ext cx="4535487" cy="1581150"/>
          </a:xfrm>
          <a:noFill/>
          <a:ln>
            <a:miter lim="800000"/>
          </a:ln>
        </p:spPr>
        <p:txBody>
          <a:bodyPr vert="horz" wrap="square" lIns="90256" tIns="45128" rIns="90256" bIns="45128" numCol="1" anchor="t" anchorCtr="0" compatLnSpc="1"/>
          <a:lstStyle/>
          <a:p>
            <a:pPr algn="l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3F3F3F"/>
                </a:solidFill>
                <a:sym typeface="微软雅黑" pitchFamily="34" charset="-122"/>
              </a:rPr>
              <a:t>主讲</a:t>
            </a:r>
            <a:r>
              <a:rPr lang="en-US" altLang="zh-CN" sz="2000" dirty="0" smtClean="0">
                <a:solidFill>
                  <a:srgbClr val="3F3F3F"/>
                </a:solidFill>
                <a:sym typeface="微软雅黑" pitchFamily="34" charset="-122"/>
              </a:rPr>
              <a:t>:</a:t>
            </a:r>
            <a:r>
              <a:rPr lang="zh-CN" altLang="en-US" sz="2000" dirty="0" smtClean="0">
                <a:solidFill>
                  <a:srgbClr val="3F3F3F"/>
                </a:solidFill>
                <a:sym typeface="微软雅黑" pitchFamily="34" charset="-122"/>
              </a:rPr>
              <a:t>  </a:t>
            </a:r>
            <a:endParaRPr lang="zh-CN" altLang="en-US" sz="2000" dirty="0" smtClean="0">
              <a:solidFill>
                <a:srgbClr val="3F3F3F"/>
              </a:solidFill>
              <a:sym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3F3F3F"/>
                </a:solidFill>
                <a:sym typeface="微软雅黑" pitchFamily="34" charset="-122"/>
              </a:rPr>
              <a:t>邮箱</a:t>
            </a:r>
            <a:r>
              <a:rPr lang="en-US" altLang="zh-CN" sz="2000" dirty="0" smtClean="0">
                <a:solidFill>
                  <a:srgbClr val="3F3F3F"/>
                </a:solidFill>
                <a:sym typeface="微软雅黑" pitchFamily="34" charset="-122"/>
              </a:rPr>
              <a:t>:</a:t>
            </a:r>
            <a:r>
              <a:rPr lang="zh-CN" altLang="en-US" sz="2000" dirty="0" smtClean="0">
                <a:solidFill>
                  <a:srgbClr val="3F3F3F"/>
                </a:solidFill>
                <a:sym typeface="微软雅黑" pitchFamily="34" charset="-122"/>
              </a:rPr>
              <a:t>  </a:t>
            </a:r>
            <a:endParaRPr lang="zh-CN" altLang="en-US" sz="2000" dirty="0" smtClean="0">
              <a:solidFill>
                <a:srgbClr val="3F3F3F"/>
              </a:solidFill>
              <a:sym typeface="微软雅黑" pitchFamily="34" charset="-122"/>
            </a:endParaRPr>
          </a:p>
          <a:p>
            <a:pPr algn="l"/>
            <a:endParaRPr lang="zh-CN" altLang="en-US" sz="2800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124375" y="117135"/>
            <a:ext cx="6500858" cy="571480"/>
          </a:xfrm>
        </p:spPr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9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创建数据表</a:t>
            </a:r>
          </a:p>
        </p:txBody>
      </p:sp>
      <p:sp>
        <p:nvSpPr>
          <p:cNvPr id="21507" name="Rectangle 3"/>
          <p:cNvSpPr txBox="1">
            <a:spLocks noChangeArrowheads="1"/>
          </p:cNvSpPr>
          <p:nvPr/>
        </p:nvSpPr>
        <p:spPr bwMode="auto">
          <a:xfrm>
            <a:off x="514985" y="962025"/>
            <a:ext cx="8307070" cy="52774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lnSpc>
                <a:spcPct val="200000"/>
              </a:lnSpc>
              <a:buClr>
                <a:schemeClr val="accent2"/>
              </a:buClr>
              <a:buSzPct val="75000"/>
            </a:pPr>
            <a:r>
              <a:rPr lang="zh-CN" altLang="en-US" sz="2200" dirty="0">
                <a:latin typeface="微软雅黑" charset="0"/>
                <a:ea typeface="微软雅黑" charset="0"/>
              </a:rPr>
              <a:t>简单的创建数据表语法：</a:t>
            </a:r>
            <a:endParaRPr lang="en-US" altLang="zh-CN" sz="2200" dirty="0">
              <a:latin typeface="微软雅黑" charset="0"/>
              <a:ea typeface="微软雅黑" charset="0"/>
            </a:endParaRPr>
          </a:p>
          <a:p>
            <a:pPr>
              <a:lnSpc>
                <a:spcPct val="200000"/>
              </a:lnSpc>
              <a:buClr>
                <a:schemeClr val="accent2"/>
              </a:buClr>
              <a:buSzPct val="75000"/>
            </a:pPr>
            <a:r>
              <a:rPr lang="zh-CN" altLang="zh-CN" sz="2200" dirty="0">
                <a:solidFill>
                  <a:srgbClr val="FF0000"/>
                </a:solidFill>
                <a:latin typeface="微软雅黑" charset="0"/>
                <a:ea typeface="微软雅黑" charset="0"/>
              </a:rPr>
              <a:t>C</a:t>
            </a:r>
            <a:r>
              <a:rPr lang="en-US" altLang="zh-CN" sz="2200" dirty="0">
                <a:solidFill>
                  <a:srgbClr val="FF0000"/>
                </a:solidFill>
                <a:latin typeface="微软雅黑" charset="0"/>
                <a:ea typeface="微软雅黑" charset="0"/>
              </a:rPr>
              <a:t>REATE TABLE [IF NOT EXISTS] </a:t>
            </a:r>
            <a:r>
              <a:rPr lang="zh-CN" altLang="en-US" sz="2200" dirty="0">
                <a:solidFill>
                  <a:srgbClr val="FF0000"/>
                </a:solidFill>
                <a:latin typeface="微软雅黑" charset="0"/>
                <a:ea typeface="微软雅黑" charset="0"/>
              </a:rPr>
              <a:t>表名称</a:t>
            </a:r>
            <a:r>
              <a:rPr lang="en-US" altLang="zh-CN" sz="2200" dirty="0">
                <a:solidFill>
                  <a:srgbClr val="FF0000"/>
                </a:solidFill>
                <a:latin typeface="微软雅黑" charset="0"/>
                <a:ea typeface="微软雅黑" charset="0"/>
              </a:rPr>
              <a:t>(</a:t>
            </a:r>
            <a:r>
              <a:rPr lang="zh-CN" altLang="en-US" sz="2200" dirty="0">
                <a:solidFill>
                  <a:srgbClr val="FF0000"/>
                </a:solidFill>
                <a:latin typeface="微软雅黑" charset="0"/>
                <a:ea typeface="微软雅黑" charset="0"/>
              </a:rPr>
              <a:t>字段</a:t>
            </a:r>
            <a:r>
              <a:rPr lang="en-US" altLang="zh-CN" sz="2200" dirty="0">
                <a:solidFill>
                  <a:srgbClr val="FF0000"/>
                </a:solidFill>
                <a:latin typeface="微软雅黑" charset="0"/>
                <a:ea typeface="微软雅黑" charset="0"/>
              </a:rPr>
              <a:t>1</a:t>
            </a:r>
            <a:r>
              <a:rPr lang="zh-CN" altLang="en-US" sz="2200" dirty="0">
                <a:solidFill>
                  <a:srgbClr val="FF0000"/>
                </a:solidFill>
                <a:latin typeface="微软雅黑" charset="0"/>
                <a:ea typeface="微软雅黑" charset="0"/>
              </a:rPr>
              <a:t>信息，字段</a:t>
            </a:r>
            <a:r>
              <a:rPr lang="en-US" altLang="zh-CN" sz="2200" dirty="0">
                <a:solidFill>
                  <a:srgbClr val="FF0000"/>
                </a:solidFill>
                <a:latin typeface="微软雅黑" charset="0"/>
                <a:ea typeface="微软雅黑" charset="0"/>
              </a:rPr>
              <a:t>2</a:t>
            </a:r>
            <a:r>
              <a:rPr lang="zh-CN" altLang="en-US" sz="2200" dirty="0">
                <a:solidFill>
                  <a:srgbClr val="FF0000"/>
                </a:solidFill>
                <a:latin typeface="微软雅黑" charset="0"/>
                <a:ea typeface="微软雅黑" charset="0"/>
              </a:rPr>
              <a:t>信息</a:t>
            </a:r>
            <a:r>
              <a:rPr lang="en-US" altLang="zh-CN" sz="2200" dirty="0">
                <a:solidFill>
                  <a:srgbClr val="FF0000"/>
                </a:solidFill>
                <a:latin typeface="微软雅黑" charset="0"/>
                <a:ea typeface="微软雅黑" charset="0"/>
              </a:rPr>
              <a:t>…</a:t>
            </a:r>
            <a:r>
              <a:rPr lang="zh-CN" altLang="en-US" sz="2200" dirty="0">
                <a:solidFill>
                  <a:srgbClr val="FF0000"/>
                </a:solidFill>
                <a:latin typeface="微软雅黑" charset="0"/>
                <a:ea typeface="微软雅黑" charset="0"/>
              </a:rPr>
              <a:t>字段</a:t>
            </a:r>
            <a:r>
              <a:rPr lang="en-US" altLang="zh-CN" sz="2200" dirty="0">
                <a:solidFill>
                  <a:srgbClr val="FF0000"/>
                </a:solidFill>
                <a:latin typeface="微软雅黑" charset="0"/>
                <a:ea typeface="微软雅黑" charset="0"/>
              </a:rPr>
              <a:t>N</a:t>
            </a:r>
            <a:r>
              <a:rPr lang="zh-CN" altLang="en-US" sz="2200" dirty="0">
                <a:solidFill>
                  <a:srgbClr val="FF0000"/>
                </a:solidFill>
                <a:latin typeface="微软雅黑" charset="0"/>
                <a:ea typeface="微软雅黑" charset="0"/>
              </a:rPr>
              <a:t>信息</a:t>
            </a:r>
            <a:r>
              <a:rPr lang="en-US" altLang="zh-CN" sz="2200" dirty="0">
                <a:solidFill>
                  <a:srgbClr val="FF0000"/>
                </a:solidFill>
                <a:latin typeface="微软雅黑" charset="0"/>
                <a:ea typeface="微软雅黑" charset="0"/>
              </a:rPr>
              <a:t>)[ENGINE=</a:t>
            </a:r>
            <a:r>
              <a:rPr lang="en-US" altLang="zh-CN" sz="2200" dirty="0" err="1">
                <a:solidFill>
                  <a:srgbClr val="FF0000"/>
                </a:solidFill>
                <a:latin typeface="微软雅黑" charset="0"/>
                <a:ea typeface="微软雅黑" charset="0"/>
              </a:rPr>
              <a:t>MyISAM</a:t>
            </a:r>
            <a:r>
              <a:rPr lang="en-US" altLang="zh-CN" sz="2200" dirty="0">
                <a:solidFill>
                  <a:srgbClr val="FF0000"/>
                </a:solidFill>
                <a:latin typeface="微软雅黑" charset="0"/>
                <a:ea typeface="微软雅黑" charset="0"/>
              </a:rPr>
              <a:t> DEFAULT CHARSET=UTF8];</a:t>
            </a:r>
            <a:endParaRPr lang="en-US" altLang="zh-CN" sz="2200" dirty="0">
              <a:solidFill>
                <a:srgbClr val="FF0000"/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200000"/>
              </a:lnSpc>
              <a:buClr>
                <a:schemeClr val="accent2"/>
              </a:buClr>
              <a:buSzPct val="75000"/>
            </a:pPr>
            <a:r>
              <a:rPr lang="zh-CN" altLang="en-US" sz="2200" dirty="0">
                <a:latin typeface="微软雅黑" charset="0"/>
                <a:ea typeface="微软雅黑" charset="0"/>
              </a:rPr>
              <a:t>删除数据表：</a:t>
            </a:r>
            <a:endParaRPr lang="en-US" altLang="zh-CN" sz="2200" dirty="0">
              <a:latin typeface="微软雅黑" charset="0"/>
              <a:ea typeface="微软雅黑" charset="0"/>
            </a:endParaRPr>
          </a:p>
          <a:p>
            <a:pPr>
              <a:lnSpc>
                <a:spcPct val="200000"/>
              </a:lnSpc>
              <a:buClr>
                <a:schemeClr val="accent2"/>
              </a:buClr>
              <a:buSzPct val="75000"/>
            </a:pPr>
            <a:r>
              <a:rPr lang="zh-CN" altLang="zh-CN" sz="2200" dirty="0">
                <a:solidFill>
                  <a:srgbClr val="FF0000"/>
                </a:solidFill>
                <a:latin typeface="微软雅黑" charset="0"/>
                <a:ea typeface="微软雅黑" charset="0"/>
              </a:rPr>
              <a:t>D</a:t>
            </a:r>
            <a:r>
              <a:rPr lang="en-US" altLang="zh-CN" sz="2200" dirty="0">
                <a:solidFill>
                  <a:srgbClr val="FF0000"/>
                </a:solidFill>
                <a:latin typeface="微软雅黑" charset="0"/>
                <a:ea typeface="微软雅黑" charset="0"/>
              </a:rPr>
              <a:t>ROP TABLE [IF EXISTS] </a:t>
            </a:r>
            <a:r>
              <a:rPr lang="zh-CN" altLang="en-US" sz="2200" dirty="0">
                <a:solidFill>
                  <a:srgbClr val="FF0000"/>
                </a:solidFill>
                <a:latin typeface="微软雅黑" charset="0"/>
                <a:ea typeface="微软雅黑" charset="0"/>
              </a:rPr>
              <a:t>数据表名称；</a:t>
            </a:r>
            <a:endParaRPr lang="en-US" altLang="zh-CN" sz="2200" dirty="0">
              <a:solidFill>
                <a:srgbClr val="FF0000"/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200000"/>
              </a:lnSpc>
              <a:buClr>
                <a:schemeClr val="accent2"/>
              </a:buClr>
              <a:buSzPct val="75000"/>
            </a:pPr>
            <a:r>
              <a:rPr lang="zh-CN" altLang="en-US" sz="2200" dirty="0">
                <a:latin typeface="微软雅黑" charset="0"/>
                <a:ea typeface="微软雅黑" charset="0"/>
              </a:rPr>
              <a:t>修改表结构：</a:t>
            </a:r>
            <a:endParaRPr lang="en-US" altLang="zh-CN" sz="2200" dirty="0">
              <a:latin typeface="微软雅黑" charset="0"/>
              <a:ea typeface="微软雅黑" charset="0"/>
            </a:endParaRPr>
          </a:p>
          <a:p>
            <a:pPr>
              <a:lnSpc>
                <a:spcPct val="200000"/>
              </a:lnSpc>
              <a:buClr>
                <a:schemeClr val="accent2"/>
              </a:buClr>
              <a:buSzPct val="75000"/>
            </a:pPr>
            <a:r>
              <a:rPr lang="zh-CN" altLang="zh-CN" sz="2200" dirty="0">
                <a:solidFill>
                  <a:srgbClr val="FF0000"/>
                </a:solidFill>
                <a:latin typeface="微软雅黑" charset="0"/>
                <a:ea typeface="微软雅黑" charset="0"/>
              </a:rPr>
              <a:t>A</a:t>
            </a:r>
            <a:r>
              <a:rPr lang="en-US" altLang="zh-CN" sz="2200" dirty="0">
                <a:solidFill>
                  <a:srgbClr val="FF0000"/>
                </a:solidFill>
                <a:latin typeface="微软雅黑" charset="0"/>
                <a:ea typeface="微软雅黑" charset="0"/>
              </a:rPr>
              <a:t>LTER TABLE </a:t>
            </a:r>
            <a:r>
              <a:rPr lang="zh-CN" altLang="en-US" sz="2200" dirty="0">
                <a:solidFill>
                  <a:srgbClr val="FF0000"/>
                </a:solidFill>
                <a:latin typeface="微软雅黑" charset="0"/>
                <a:ea typeface="微软雅黑" charset="0"/>
              </a:rPr>
              <a:t>数据表名称</a:t>
            </a:r>
            <a:r>
              <a:rPr lang="en-US" altLang="zh-CN" sz="2200" dirty="0">
                <a:solidFill>
                  <a:srgbClr val="FF0000"/>
                </a:solidFill>
                <a:latin typeface="微软雅黑" charset="0"/>
                <a:ea typeface="微软雅黑" charset="0"/>
              </a:rPr>
              <a:t> </a:t>
            </a:r>
            <a:r>
              <a:rPr lang="zh-CN" altLang="en-US" sz="2200" dirty="0">
                <a:solidFill>
                  <a:srgbClr val="FF0000"/>
                </a:solidFill>
                <a:latin typeface="微软雅黑" charset="0"/>
                <a:ea typeface="微软雅黑" charset="0"/>
              </a:rPr>
              <a:t>相关操作；</a:t>
            </a:r>
            <a:endParaRPr lang="en-US" altLang="zh-CN" sz="2200" dirty="0">
              <a:solidFill>
                <a:srgbClr val="FF0000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124375" y="117135"/>
            <a:ext cx="6500858" cy="571480"/>
          </a:xfrm>
        </p:spPr>
        <p:txBody>
          <a:bodyPr/>
          <a:lstStyle/>
          <a:p>
            <a:r>
              <a:rPr lang="zh-CN" altLang="zh-CN" dirty="0" smtClean="0">
                <a:latin typeface="微软雅黑" charset="0"/>
                <a:ea typeface="微软雅黑" charset="0"/>
              </a:rPr>
              <a:t>1</a:t>
            </a:r>
            <a:r>
              <a:rPr lang="en-US" altLang="zh-CN" dirty="0" smtClean="0">
                <a:latin typeface="微软雅黑" charset="0"/>
                <a:ea typeface="微软雅黑" charset="0"/>
              </a:rPr>
              <a:t>0  </a:t>
            </a:r>
            <a:r>
              <a:rPr lang="zh-CN" altLang="en-US" dirty="0" smtClean="0">
                <a:latin typeface="微软雅黑" charset="0"/>
                <a:ea typeface="微软雅黑" charset="0"/>
              </a:rPr>
              <a:t>数据表内容的简单管理</a:t>
            </a:r>
            <a:endParaRPr>
              <a:latin typeface="微软雅黑" charset="0"/>
              <a:ea typeface="微软雅黑" charset="0"/>
            </a:endParaRPr>
          </a:p>
        </p:txBody>
      </p:sp>
      <p:sp>
        <p:nvSpPr>
          <p:cNvPr id="22531" name="Rectangle 3"/>
          <p:cNvSpPr txBox="1">
            <a:spLocks noChangeArrowheads="1"/>
          </p:cNvSpPr>
          <p:nvPr/>
        </p:nvSpPr>
        <p:spPr bwMode="auto">
          <a:xfrm>
            <a:off x="464820" y="873125"/>
            <a:ext cx="8317230" cy="5270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lnSpc>
                <a:spcPct val="200000"/>
              </a:lnSpc>
              <a:buClr>
                <a:schemeClr val="accent2"/>
              </a:buClr>
              <a:buSzPct val="75000"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插入数据：</a:t>
            </a:r>
            <a:endParaRPr lang="en-US" altLang="zh-CN" sz="22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Clr>
                <a:schemeClr val="accent2"/>
              </a:buClr>
              <a:buSzPct val="75000"/>
            </a:pP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INSERT INTO 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表名称</a:t>
            </a:r>
            <a:r>
              <a:rPr lang="zh-CN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[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(字段名称</a:t>
            </a:r>
            <a:r>
              <a:rPr lang="zh-CN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] VALUE(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前面字段对应的值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2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Clr>
                <a:schemeClr val="accent2"/>
              </a:buClr>
              <a:buSzPct val="75000"/>
            </a:pPr>
            <a:r>
              <a:rPr lang="zh-CN" altLang="en-US" sz="2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查询数据：</a:t>
            </a:r>
            <a:endParaRPr lang="en-US" altLang="zh-CN" sz="22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Clr>
                <a:schemeClr val="accent2"/>
              </a:buClr>
              <a:buSzPct val="75000"/>
            </a:pPr>
            <a:r>
              <a:rPr lang="zh-CN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ELECT 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字段名称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，字段名称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… FROM 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表名称</a:t>
            </a:r>
            <a:endParaRPr lang="en-US" altLang="zh-CN" sz="2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Clr>
                <a:schemeClr val="accent2"/>
              </a:buClr>
              <a:buSzPct val="75000"/>
            </a:pPr>
            <a:r>
              <a:rPr lang="zh-CN" altLang="en-US" sz="2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更改数据：</a:t>
            </a:r>
            <a:endParaRPr lang="en-US" altLang="zh-CN" sz="22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Clr>
                <a:schemeClr val="accent2"/>
              </a:buClr>
              <a:buSzPct val="75000"/>
            </a:pPr>
            <a:r>
              <a:rPr lang="zh-CN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U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PDATE 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数据表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set 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字段名称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新修改的值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[WHERE 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条件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endParaRPr lang="en-US" altLang="zh-CN" sz="2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Clr>
                <a:schemeClr val="accent2"/>
              </a:buClr>
              <a:buSzPct val="75000"/>
            </a:pPr>
            <a:r>
              <a:rPr lang="zh-CN" altLang="en-US" sz="2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删除数据：</a:t>
            </a:r>
            <a:endParaRPr lang="en-US" altLang="zh-CN" sz="22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Clr>
                <a:schemeClr val="accent2"/>
              </a:buClr>
              <a:buSzPct val="75000"/>
            </a:pPr>
            <a:r>
              <a:rPr lang="zh-CN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ELETE FROM 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表名称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[WHERE 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条件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]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124375" y="117135"/>
            <a:ext cx="6500858" cy="571480"/>
          </a:xfrm>
        </p:spPr>
        <p:txBody>
          <a:bodyPr/>
          <a:lstStyle/>
          <a:p>
            <a:r>
              <a:rPr lang="zh-CN" altLang="en-US" dirty="0" smtClean="0">
                <a:latin typeface="+mj-ea"/>
              </a:rPr>
              <a:t>创建新用户并授权</a:t>
            </a:r>
          </a:p>
        </p:txBody>
      </p:sp>
      <p:sp>
        <p:nvSpPr>
          <p:cNvPr id="23555" name="Rectangle 3"/>
          <p:cNvSpPr txBox="1">
            <a:spLocks noChangeArrowheads="1"/>
          </p:cNvSpPr>
          <p:nvPr/>
        </p:nvSpPr>
        <p:spPr bwMode="auto">
          <a:xfrm>
            <a:off x="467678" y="1052513"/>
            <a:ext cx="8424862" cy="4968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lnSpc>
                <a:spcPct val="150000"/>
              </a:lnSpc>
              <a:buClr>
                <a:schemeClr val="accent2"/>
              </a:buClr>
              <a:buSzPct val="75000"/>
            </a:pPr>
            <a:r>
              <a:rPr lang="zh-CN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G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RANT 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权限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ON 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数据库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数据表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TO 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用户名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@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登录主机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IDENTIFIED BY “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密码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endParaRPr lang="en-US" altLang="zh-CN" sz="2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accent2"/>
              </a:buClr>
              <a:buSzPct val="75000"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例如：</a:t>
            </a:r>
            <a:endParaRPr lang="en-US" altLang="zh-CN" sz="22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accent2"/>
              </a:buClr>
              <a:buSzPct val="75000"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添加一个新用户名为</a:t>
            </a:r>
            <a:r>
              <a:rPr lang="en-US" altLang="zh-CN" sz="2200" dirty="0" err="1">
                <a:latin typeface="微软雅黑" pitchFamily="34" charset="-122"/>
                <a:ea typeface="微软雅黑" pitchFamily="34" charset="-122"/>
              </a:rPr>
              <a:t>lijie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，密码为字符串“</a:t>
            </a:r>
            <a:r>
              <a:rPr lang="en-US" altLang="zh-CN" sz="2200" dirty="0" err="1">
                <a:latin typeface="微软雅黑" pitchFamily="34" charset="-122"/>
                <a:ea typeface="微软雅黑" pitchFamily="34" charset="-122"/>
              </a:rPr>
              <a:t>jiege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”。让他可以在任何主机上登录，并对所有数据库有查询、插入、修改、删除的权限。首先要以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root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用户登录，然后输入以下命令：</a:t>
            </a:r>
            <a:endParaRPr lang="en-US" altLang="zh-CN" sz="22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accent2"/>
              </a:buClr>
              <a:buSzPct val="75000"/>
            </a:pPr>
            <a:r>
              <a:rPr lang="zh-CN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G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RANT SELECT,INSERT,UPDATE,DELETE ON 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TO </a:t>
            </a:r>
            <a:r>
              <a:rPr lang="en-US" altLang="zh-CN" sz="22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lisi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@”%” IDENTIFIED BY “123”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总  结</a:t>
            </a: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567690" y="1061720"/>
            <a:ext cx="8005445" cy="5224780"/>
          </a:xfrm>
        </p:spPr>
        <p:txBody>
          <a:bodyPr/>
          <a:lstStyle/>
          <a:p>
            <a:pPr>
              <a:lnSpc>
                <a:spcPts val="3800"/>
              </a:lnSpc>
            </a:pPr>
            <a:r>
              <a:rPr lang="zh-CN" altLang="en-US" dirty="0" smtClean="0"/>
              <a:t>本章必须掌握的知识点：</a:t>
            </a:r>
            <a:endParaRPr lang="zh-CN" altLang="en-US" dirty="0" smtClean="0"/>
          </a:p>
          <a:p>
            <a:pPr lvl="1">
              <a:lnSpc>
                <a:spcPct val="200000"/>
              </a:lnSpc>
              <a:buClr>
                <a:srgbClr val="FF0000"/>
              </a:buClr>
            </a:pPr>
            <a:r>
              <a:rPr lang="en-US" altLang="zh-CN" sz="2400" dirty="0" err="1" smtClean="0"/>
              <a:t>MySQL</a:t>
            </a:r>
            <a:r>
              <a:rPr lang="zh-CN" altLang="en-US" sz="2400" dirty="0" smtClean="0"/>
              <a:t>数据库的连接与关闭</a:t>
            </a:r>
            <a:endParaRPr lang="en-US" altLang="zh-CN" sz="2400" dirty="0" smtClean="0"/>
          </a:p>
          <a:p>
            <a:pPr lvl="1">
              <a:lnSpc>
                <a:spcPct val="200000"/>
              </a:lnSpc>
              <a:buClr>
                <a:srgbClr val="FF0000"/>
              </a:buClr>
            </a:pPr>
            <a:r>
              <a:rPr lang="zh-CN" altLang="en-US" sz="2400" dirty="0" smtClean="0"/>
              <a:t>创建新用户并授权</a:t>
            </a:r>
            <a:endParaRPr lang="en-US" altLang="zh-CN" sz="2400" dirty="0" smtClean="0"/>
          </a:p>
          <a:p>
            <a:pPr lvl="1">
              <a:lnSpc>
                <a:spcPct val="200000"/>
              </a:lnSpc>
              <a:buClr>
                <a:srgbClr val="FF0000"/>
              </a:buClr>
            </a:pPr>
            <a:r>
              <a:rPr lang="zh-CN" altLang="en-US" sz="2400" dirty="0" smtClean="0"/>
              <a:t>创建数据库</a:t>
            </a:r>
            <a:endParaRPr lang="en-US" altLang="zh-CN" sz="2400" dirty="0" smtClean="0"/>
          </a:p>
          <a:p>
            <a:pPr lvl="1">
              <a:lnSpc>
                <a:spcPct val="200000"/>
              </a:lnSpc>
              <a:buClr>
                <a:srgbClr val="FF0000"/>
              </a:buClr>
            </a:pPr>
            <a:r>
              <a:rPr lang="zh-CN" altLang="en-US" sz="2400" dirty="0" smtClean="0"/>
              <a:t>创建数据表</a:t>
            </a:r>
            <a:endParaRPr lang="en-US" altLang="zh-CN" sz="2400" dirty="0" smtClean="0"/>
          </a:p>
          <a:p>
            <a:pPr lvl="1">
              <a:lnSpc>
                <a:spcPct val="200000"/>
              </a:lnSpc>
              <a:buClr>
                <a:srgbClr val="FF0000"/>
              </a:buClr>
            </a:pPr>
            <a:r>
              <a:rPr lang="zh-CN" altLang="en-US" sz="2400" dirty="0" smtClean="0"/>
              <a:t>数据表内容的简单管理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12289" descr="qrcode_for_gh_bd9ff3308872_1280(2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6013" y="957263"/>
            <a:ext cx="4356100" cy="435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内容占位符 2"/>
          <p:cNvSpPr>
            <a:spLocks noChangeArrowheads="1"/>
          </p:cNvSpPr>
          <p:nvPr/>
        </p:nvSpPr>
        <p:spPr bwMode="auto">
          <a:xfrm>
            <a:off x="2411413" y="5230813"/>
            <a:ext cx="4521200" cy="5572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1905" indent="-1905">
              <a:lnSpc>
                <a:spcPct val="150000"/>
              </a:lnSpc>
              <a:buClr>
                <a:srgbClr val="FFC000"/>
              </a:buClr>
              <a:buSzPct val="90000"/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兄弟连官方网址</a:t>
            </a: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：</a:t>
            </a:r>
            <a:r>
              <a:rPr lang="en-US" altLang="zh-CN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http://</a:t>
            </a: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www.</a:t>
            </a:r>
            <a:r>
              <a:rPr lang="en-US" altLang="zh-CN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itxdl.cn</a:t>
            </a:r>
            <a:endParaRPr lang="zh-CN" altLang="en-US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  <a:p>
            <a:pPr marL="1905" lvl="1" indent="455930">
              <a:lnSpc>
                <a:spcPct val="150000"/>
              </a:lnSpc>
              <a:buClr>
                <a:srgbClr val="FFC000"/>
              </a:buClr>
              <a:buSzPct val="90000"/>
            </a:pPr>
            <a:endParaRPr lang="zh-CN" altLang="en-US" sz="2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  <a:p>
            <a:pPr marL="1905" lvl="1" indent="455930">
              <a:lnSpc>
                <a:spcPct val="150000"/>
              </a:lnSpc>
              <a:buClr>
                <a:srgbClr val="FFC000"/>
              </a:buClr>
              <a:buSzPct val="90000"/>
              <a:buFont typeface="Wingdings" pitchFamily="2" charset="2"/>
              <a:buBlip>
                <a:blip r:embed="rId3"/>
              </a:buBlip>
            </a:pP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pPr marL="1905" lvl="1" indent="455930">
              <a:lnSpc>
                <a:spcPct val="150000"/>
              </a:lnSpc>
              <a:buClr>
                <a:srgbClr val="FFC000"/>
              </a:buClr>
              <a:buSzPct val="90000"/>
              <a:buFont typeface="Wingdings" pitchFamily="2" charset="2"/>
              <a:buBlip>
                <a:blip r:embed="rId3"/>
              </a:buBlip>
            </a:pPr>
            <a:endParaRPr lang="en-US" altLang="zh-CN" sz="2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74913" y="71438"/>
            <a:ext cx="6286500" cy="631825"/>
          </a:xfrm>
        </p:spPr>
        <p:txBody>
          <a:bodyPr/>
          <a:lstStyle/>
          <a:p>
            <a:pPr algn="r"/>
            <a:r>
              <a:rPr lang="zh-CN" altLang="en-US" sz="2800" smtClean="0"/>
              <a:t>回顾</a:t>
            </a:r>
          </a:p>
        </p:txBody>
      </p:sp>
      <p:sp>
        <p:nvSpPr>
          <p:cNvPr id="7171" name="内容占位符 2"/>
          <p:cNvSpPr/>
          <p:nvPr/>
        </p:nvSpPr>
        <p:spPr>
          <a:xfrm>
            <a:off x="612775" y="1024255"/>
            <a:ext cx="7459980" cy="454850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marL="1905" indent="340995">
              <a:lnSpc>
                <a:spcPct val="150000"/>
              </a:lnSpc>
              <a:buClr>
                <a:srgbClr val="FFC000"/>
              </a:buClr>
              <a:buSzPct val="90000"/>
              <a:buFont typeface="Wingdings" charset="2"/>
              <a:buBlip>
                <a:blip r:embed="rId1"/>
              </a:buBlip>
              <a:defRPr/>
            </a:pPr>
            <a:r>
              <a:rPr lang="zh-CN" altLang="en-US" sz="2600" dirty="0" smtClean="0">
                <a:latin typeface="微软雅黑" charset="0"/>
                <a:ea typeface="微软雅黑" charset="0"/>
                <a:sym typeface="+mn-ea"/>
              </a:rPr>
              <a:t>文件上传</a:t>
            </a:r>
            <a:endParaRPr lang="zh-CN" altLang="en-US" sz="2600" noProof="1" dirty="0" smtClean="0">
              <a:solidFill>
                <a:srgbClr val="000000"/>
              </a:solidFill>
              <a:latin typeface="微软雅黑" charset="0"/>
              <a:ea typeface="微软雅黑" charset="0"/>
              <a:cs typeface="+mn-ea"/>
              <a:sym typeface="+mn-ea"/>
            </a:endParaRPr>
          </a:p>
          <a:p>
            <a:pPr marL="1905" indent="340995">
              <a:lnSpc>
                <a:spcPct val="150000"/>
              </a:lnSpc>
              <a:buClr>
                <a:srgbClr val="FFC000"/>
              </a:buClr>
              <a:buSzPct val="90000"/>
              <a:buFont typeface="Wingdings" charset="2"/>
              <a:buBlip>
                <a:blip r:embed="rId1"/>
              </a:buBlip>
              <a:defRPr/>
            </a:pPr>
            <a:endParaRPr lang="zh-CN" altLang="en-US" sz="2600" noProof="1" dirty="0" smtClean="0">
              <a:solidFill>
                <a:srgbClr val="000000"/>
              </a:solidFill>
              <a:latin typeface="微软雅黑" charset="0"/>
              <a:ea typeface="微软雅黑" charset="0"/>
              <a:cs typeface="+mn-ea"/>
              <a:sym typeface="+mn-ea"/>
            </a:endParaRPr>
          </a:p>
          <a:p>
            <a:pPr marL="1905" indent="340995">
              <a:lnSpc>
                <a:spcPct val="150000"/>
              </a:lnSpc>
              <a:buClr>
                <a:srgbClr val="FFC000"/>
              </a:buClr>
              <a:buSzPct val="90000"/>
              <a:buFont typeface="Wingdings" charset="2"/>
              <a:buBlip>
                <a:blip r:embed="rId1"/>
              </a:buBlip>
              <a:defRPr/>
            </a:pPr>
            <a:r>
              <a:rPr lang="zh-CN" altLang="en-US" sz="2600" dirty="0" smtClean="0">
                <a:latin typeface="微软雅黑" charset="0"/>
                <a:ea typeface="微软雅黑" charset="0"/>
                <a:sym typeface="+mn-ea"/>
              </a:rPr>
              <a:t>多文件上传</a:t>
            </a:r>
            <a:endParaRPr lang="zh-CN" altLang="en-US" sz="2600" dirty="0" smtClean="0">
              <a:latin typeface="微软雅黑" charset="0"/>
              <a:ea typeface="微软雅黑" charset="0"/>
              <a:sym typeface="+mn-ea"/>
            </a:endParaRPr>
          </a:p>
          <a:p>
            <a:pPr marL="1905" indent="0">
              <a:lnSpc>
                <a:spcPct val="150000"/>
              </a:lnSpc>
              <a:buClr>
                <a:srgbClr val="FFC000"/>
              </a:buClr>
              <a:buSzPct val="90000"/>
              <a:buFont typeface="Wingdings" charset="2"/>
              <a:buNone/>
              <a:defRPr/>
            </a:pPr>
            <a:endParaRPr lang="zh-CN" altLang="en-US" sz="2600" dirty="0" smtClean="0">
              <a:latin typeface="微软雅黑" charset="0"/>
              <a:ea typeface="微软雅黑" charset="0"/>
              <a:sym typeface="+mn-ea"/>
            </a:endParaRPr>
          </a:p>
          <a:p>
            <a:pPr marL="1905" indent="340995">
              <a:lnSpc>
                <a:spcPct val="150000"/>
              </a:lnSpc>
              <a:buClr>
                <a:srgbClr val="FFC000"/>
              </a:buClr>
              <a:buSzPct val="90000"/>
              <a:buFont typeface="Wingdings" charset="2"/>
              <a:buBlip>
                <a:blip r:embed="rId1"/>
              </a:buBlip>
              <a:defRPr/>
            </a:pPr>
            <a:r>
              <a:rPr lang="zh-CN" altLang="en-US" sz="2600" dirty="0" smtClean="0">
                <a:latin typeface="微软雅黑" charset="0"/>
                <a:ea typeface="微软雅黑" charset="0"/>
                <a:sym typeface="+mn-ea"/>
              </a:rPr>
              <a:t>文件下载</a:t>
            </a:r>
            <a:endParaRPr lang="zh-CN" altLang="en-US" sz="2600" dirty="0" smtClean="0">
              <a:latin typeface="微软雅黑" charset="0"/>
              <a:ea typeface="微软雅黑" charset="0"/>
              <a:sym typeface="+mn-ea"/>
            </a:endParaRPr>
          </a:p>
          <a:p>
            <a:pPr marL="1905" indent="-1905">
              <a:lnSpc>
                <a:spcPct val="150000"/>
              </a:lnSpc>
              <a:buClr>
                <a:srgbClr val="FFC000"/>
              </a:buClr>
              <a:buSzPct val="90000"/>
              <a:buFont typeface="Wingdings" charset="2"/>
              <a:buNone/>
              <a:defRPr/>
            </a:pPr>
            <a:endParaRPr lang="zh-CN" altLang="en-US" sz="2600" noProof="1" dirty="0" smtClean="0">
              <a:solidFill>
                <a:srgbClr val="000000"/>
              </a:solidFill>
              <a:latin typeface="微软雅黑" charset="0"/>
              <a:ea typeface="微软雅黑" charset="0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74913" y="71438"/>
            <a:ext cx="6286500" cy="631825"/>
          </a:xfrm>
        </p:spPr>
        <p:txBody>
          <a:bodyPr/>
          <a:lstStyle/>
          <a:p>
            <a:pPr algn="r"/>
            <a:r>
              <a:rPr lang="zh-CN" altLang="en-US" sz="2800" dirty="0" smtClean="0">
                <a:latin typeface="+mj-ea"/>
                <a:sym typeface="+mn-ea"/>
              </a:rPr>
              <a:t>预 习 检 查</a:t>
            </a:r>
          </a:p>
        </p:txBody>
      </p:sp>
      <p:sp>
        <p:nvSpPr>
          <p:cNvPr id="7171" name="内容占位符 2"/>
          <p:cNvSpPr/>
          <p:nvPr/>
        </p:nvSpPr>
        <p:spPr>
          <a:xfrm>
            <a:off x="612775" y="1024255"/>
            <a:ext cx="7459980" cy="454850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marL="1905" indent="340995">
              <a:lnSpc>
                <a:spcPct val="150000"/>
              </a:lnSpc>
              <a:buClr>
                <a:srgbClr val="FFC000"/>
              </a:buClr>
              <a:buSzPct val="90000"/>
              <a:buFont typeface="Wingdings" charset="2"/>
              <a:buBlip>
                <a:blip r:embed="rId1"/>
              </a:buBlip>
              <a:defRPr/>
            </a:pPr>
            <a:r>
              <a:rPr lang="en-US" altLang="zh-CN" sz="2400" dirty="0" err="1" smtClean="0">
                <a:latin typeface="微软雅黑" charset="0"/>
                <a:ea typeface="微软雅黑" charset="0"/>
                <a:sym typeface="+mn-ea"/>
              </a:rPr>
              <a:t>MySQL</a:t>
            </a:r>
            <a:r>
              <a:rPr lang="zh-CN" altLang="en-US" sz="2400" dirty="0" smtClean="0">
                <a:latin typeface="微软雅黑" charset="0"/>
                <a:ea typeface="微软雅黑" charset="0"/>
                <a:sym typeface="+mn-ea"/>
              </a:rPr>
              <a:t>数据库的基本操作</a:t>
            </a:r>
            <a:endParaRPr lang="zh-CN" altLang="en-US" sz="2400" noProof="1" dirty="0" smtClean="0">
              <a:solidFill>
                <a:srgbClr val="000000"/>
              </a:solidFill>
              <a:latin typeface="微软雅黑" charset="0"/>
              <a:ea typeface="微软雅黑" charset="0"/>
              <a:cs typeface="+mn-ea"/>
              <a:sym typeface="+mn-ea"/>
            </a:endParaRPr>
          </a:p>
          <a:p>
            <a:pPr marL="1905" indent="340995">
              <a:lnSpc>
                <a:spcPct val="150000"/>
              </a:lnSpc>
              <a:buClr>
                <a:srgbClr val="FFC000"/>
              </a:buClr>
              <a:buSzPct val="90000"/>
              <a:buFont typeface="Wingdings" charset="2"/>
              <a:buBlip>
                <a:blip r:embed="rId1"/>
              </a:buBlip>
              <a:defRPr/>
            </a:pPr>
            <a:endParaRPr lang="zh-CN" altLang="en-US" sz="2400" noProof="1" dirty="0" smtClean="0">
              <a:solidFill>
                <a:srgbClr val="000000"/>
              </a:solidFill>
              <a:latin typeface="微软雅黑" charset="0"/>
              <a:ea typeface="微软雅黑" charset="0"/>
              <a:cs typeface="+mn-ea"/>
              <a:sym typeface="+mn-ea"/>
            </a:endParaRPr>
          </a:p>
          <a:p>
            <a:pPr marL="1905" indent="340995">
              <a:lnSpc>
                <a:spcPct val="150000"/>
              </a:lnSpc>
              <a:buClr>
                <a:srgbClr val="FFC000"/>
              </a:buClr>
              <a:buSzPct val="90000"/>
              <a:buFont typeface="Wingdings" charset="2"/>
              <a:buBlip>
                <a:blip r:embed="rId1"/>
              </a:buBlip>
              <a:defRPr/>
            </a:pPr>
            <a:r>
              <a:rPr lang="zh-CN" altLang="en-US" sz="2400" dirty="0" smtClean="0">
                <a:latin typeface="微软雅黑" charset="0"/>
                <a:ea typeface="微软雅黑" charset="0"/>
                <a:sym typeface="+mn-ea"/>
              </a:rPr>
              <a:t>怎样连接</a:t>
            </a:r>
            <a:r>
              <a:rPr lang="en-US" altLang="zh-CN" sz="2400" dirty="0" err="1" smtClean="0">
                <a:latin typeface="微软雅黑" charset="0"/>
                <a:ea typeface="微软雅黑" charset="0"/>
                <a:sym typeface="+mn-ea"/>
              </a:rPr>
              <a:t>MySQL</a:t>
            </a:r>
            <a:r>
              <a:rPr lang="zh-CN" altLang="en-US" sz="2400" dirty="0" smtClean="0">
                <a:latin typeface="微软雅黑" charset="0"/>
                <a:ea typeface="微软雅黑" charset="0"/>
                <a:sym typeface="+mn-ea"/>
              </a:rPr>
              <a:t>数据库的服务器</a:t>
            </a:r>
            <a:endParaRPr lang="zh-CN" altLang="en-US" sz="2400" dirty="0" smtClean="0">
              <a:latin typeface="微软雅黑" charset="0"/>
              <a:ea typeface="微软雅黑" charset="0"/>
              <a:sym typeface="+mn-ea"/>
            </a:endParaRPr>
          </a:p>
          <a:p>
            <a:pPr marL="1905" indent="0">
              <a:lnSpc>
                <a:spcPct val="150000"/>
              </a:lnSpc>
              <a:buClr>
                <a:srgbClr val="FFC000"/>
              </a:buClr>
              <a:buSzPct val="90000"/>
              <a:buFont typeface="Wingdings" charset="2"/>
              <a:buNone/>
              <a:defRPr/>
            </a:pPr>
            <a:endParaRPr lang="en-US" altLang="zh-CN" sz="2400" dirty="0" smtClean="0">
              <a:latin typeface="微软雅黑" charset="0"/>
              <a:ea typeface="微软雅黑" charset="0"/>
            </a:endParaRPr>
          </a:p>
          <a:p>
            <a:pPr marL="1905" indent="340995">
              <a:lnSpc>
                <a:spcPct val="150000"/>
              </a:lnSpc>
              <a:buClr>
                <a:srgbClr val="FFC000"/>
              </a:buClr>
              <a:buSzPct val="90000"/>
              <a:buFont typeface="Wingdings" charset="2"/>
              <a:buBlip>
                <a:blip r:embed="rId1"/>
              </a:buBlip>
              <a:defRPr/>
            </a:pPr>
            <a:r>
              <a:rPr lang="zh-CN" altLang="zh-CN" sz="2400" dirty="0" smtClean="0">
                <a:latin typeface="微软雅黑" charset="0"/>
                <a:ea typeface="微软雅黑" charset="0"/>
                <a:sym typeface="+mn-ea"/>
              </a:rPr>
              <a:t>P</a:t>
            </a:r>
            <a:r>
              <a:rPr lang="en-US" altLang="zh-CN" sz="2400" dirty="0" smtClean="0">
                <a:latin typeface="微软雅黑" charset="0"/>
                <a:ea typeface="微软雅黑" charset="0"/>
                <a:sym typeface="+mn-ea"/>
              </a:rPr>
              <a:t>HP</a:t>
            </a:r>
            <a:r>
              <a:rPr lang="zh-CN" altLang="en-US" sz="2400" dirty="0" smtClean="0">
                <a:latin typeface="微软雅黑" charset="0"/>
                <a:ea typeface="微软雅黑" charset="0"/>
                <a:sym typeface="+mn-ea"/>
              </a:rPr>
              <a:t>使用</a:t>
            </a:r>
            <a:r>
              <a:rPr lang="en-US" altLang="zh-CN" sz="2400" dirty="0" err="1" smtClean="0">
                <a:latin typeface="微软雅黑" charset="0"/>
                <a:ea typeface="微软雅黑" charset="0"/>
                <a:sym typeface="+mn-ea"/>
              </a:rPr>
              <a:t>MySQL</a:t>
            </a:r>
            <a:r>
              <a:rPr lang="zh-CN" altLang="en-US" sz="2400" dirty="0" smtClean="0">
                <a:latin typeface="微软雅黑" charset="0"/>
                <a:ea typeface="微软雅黑" charset="0"/>
                <a:sym typeface="+mn-ea"/>
              </a:rPr>
              <a:t>的前提条件</a:t>
            </a:r>
            <a:endParaRPr lang="zh-CN" altLang="en-US" sz="2400" dirty="0" smtClean="0">
              <a:latin typeface="微软雅黑" charset="0"/>
              <a:ea typeface="微软雅黑" charset="0"/>
              <a:sym typeface="+mn-ea"/>
            </a:endParaRPr>
          </a:p>
          <a:p>
            <a:pPr marL="1905" indent="0">
              <a:lnSpc>
                <a:spcPct val="150000"/>
              </a:lnSpc>
              <a:buClr>
                <a:srgbClr val="FFC000"/>
              </a:buClr>
              <a:buSzPct val="90000"/>
              <a:buFont typeface="Wingdings" charset="2"/>
              <a:buNone/>
              <a:defRPr/>
            </a:pPr>
            <a:endParaRPr lang="zh-CN" altLang="en-US" sz="2400" dirty="0" smtClean="0">
              <a:latin typeface="微软雅黑" charset="0"/>
              <a:ea typeface="微软雅黑" charset="0"/>
              <a:sym typeface="+mn-ea"/>
            </a:endParaRPr>
          </a:p>
          <a:p>
            <a:pPr marL="1905" indent="340995">
              <a:lnSpc>
                <a:spcPct val="150000"/>
              </a:lnSpc>
              <a:buClr>
                <a:srgbClr val="FFC000"/>
              </a:buClr>
              <a:buSzPct val="90000"/>
              <a:buFont typeface="Wingdings" charset="2"/>
              <a:buBlip>
                <a:blip r:embed="rId1"/>
              </a:buBlip>
              <a:defRPr/>
            </a:pPr>
            <a:r>
              <a:rPr lang="zh-CN" altLang="zh-CN" sz="2400" dirty="0" smtClean="0">
                <a:latin typeface="微软雅黑" charset="0"/>
                <a:ea typeface="微软雅黑" charset="0"/>
                <a:sym typeface="+mn-ea"/>
              </a:rPr>
              <a:t>S</a:t>
            </a:r>
            <a:r>
              <a:rPr lang="en-US" altLang="zh-CN" sz="2400" dirty="0" smtClean="0">
                <a:latin typeface="微软雅黑" charset="0"/>
                <a:ea typeface="微软雅黑" charset="0"/>
                <a:sym typeface="+mn-ea"/>
              </a:rPr>
              <a:t>QL</a:t>
            </a:r>
            <a:r>
              <a:rPr lang="zh-CN" altLang="en-US" sz="2400" dirty="0" smtClean="0">
                <a:latin typeface="微软雅黑" charset="0"/>
                <a:ea typeface="微软雅黑" charset="0"/>
                <a:sym typeface="+mn-ea"/>
              </a:rPr>
              <a:t>语句分几种</a:t>
            </a:r>
            <a:endParaRPr lang="zh-CN" altLang="en-US" sz="2400" dirty="0" smtClean="0">
              <a:latin typeface="微软雅黑" charset="0"/>
              <a:ea typeface="微软雅黑" charset="0"/>
              <a:sym typeface="+mn-ea"/>
            </a:endParaRPr>
          </a:p>
          <a:p>
            <a:pPr marL="1905" indent="0">
              <a:lnSpc>
                <a:spcPct val="150000"/>
              </a:lnSpc>
              <a:buClr>
                <a:srgbClr val="FFC000"/>
              </a:buClr>
              <a:buSzPct val="90000"/>
              <a:buFont typeface="Wingdings" charset="2"/>
              <a:buNone/>
              <a:defRPr/>
            </a:pPr>
            <a:endParaRPr lang="zh-CN" altLang="en-US" sz="2400" dirty="0" smtClean="0">
              <a:latin typeface="微软雅黑" charset="0"/>
              <a:ea typeface="微软雅黑" charset="0"/>
              <a:sym typeface="+mn-ea"/>
            </a:endParaRPr>
          </a:p>
          <a:p>
            <a:pPr marL="1905" indent="-1905">
              <a:lnSpc>
                <a:spcPct val="150000"/>
              </a:lnSpc>
              <a:buClr>
                <a:srgbClr val="FFC000"/>
              </a:buClr>
              <a:buSzPct val="90000"/>
              <a:buFont typeface="Wingdings" charset="2"/>
              <a:buNone/>
              <a:defRPr/>
            </a:pPr>
            <a:endParaRPr lang="zh-CN" altLang="en-US" sz="2400" noProof="1" dirty="0" smtClean="0">
              <a:solidFill>
                <a:srgbClr val="000000"/>
              </a:solidFill>
              <a:latin typeface="微软雅黑" charset="0"/>
              <a:ea typeface="微软雅黑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2124375" y="117135"/>
            <a:ext cx="6500858" cy="571480"/>
          </a:xfrm>
        </p:spPr>
        <p:txBody>
          <a:bodyPr/>
          <a:lstStyle/>
          <a:p>
            <a:pPr algn="r"/>
            <a:r>
              <a:rPr lang="zh-CN" altLang="en-US" dirty="0" smtClean="0">
                <a:latin typeface="+mj-ea"/>
              </a:rPr>
              <a:t>本章任务</a:t>
            </a:r>
            <a:endParaRPr lang="zh-CN" altLang="en-US" dirty="0" smtClean="0">
              <a:latin typeface="+mj-ea"/>
            </a:endParaRP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684530" y="966470"/>
            <a:ext cx="7887970" cy="5320030"/>
          </a:xfrm>
        </p:spPr>
        <p:txBody>
          <a:bodyPr>
            <a:noAutofit/>
          </a:bodyPr>
          <a:lstStyle/>
          <a:p>
            <a:pPr marL="0" indent="0">
              <a:lnSpc>
                <a:spcPts val="3600"/>
              </a:lnSpc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1.	  </a:t>
            </a:r>
            <a:r>
              <a:rPr lang="en-US" altLang="en-US" sz="2400" dirty="0" err="1" smtClean="0">
                <a:latin typeface="微软雅黑" pitchFamily="34" charset="-122"/>
                <a:ea typeface="微软雅黑" pitchFamily="34" charset="-122"/>
              </a:rPr>
              <a:t>数据库应用</a:t>
            </a:r>
            <a:endParaRPr lang="en-US" altLang="en-US" sz="2400" dirty="0" err="1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ts val="3600"/>
              </a:lnSpc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2.	  </a:t>
            </a:r>
            <a:r>
              <a:rPr lang="en-US" altLang="en-US" sz="2400" dirty="0" err="1" smtClean="0">
                <a:latin typeface="微软雅黑" pitchFamily="34" charset="-122"/>
                <a:ea typeface="微软雅黑" pitchFamily="34" charset="-122"/>
              </a:rPr>
              <a:t>数据库在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en-US" altLang="en-US" sz="2400" dirty="0" err="1" smtClean="0">
                <a:latin typeface="微软雅黑" pitchFamily="34" charset="-122"/>
                <a:ea typeface="微软雅黑" pitchFamily="34" charset="-122"/>
              </a:rPr>
              <a:t>开发中的重要地位</a:t>
            </a:r>
            <a:endParaRPr lang="en-US" altLang="en-US" sz="2400" dirty="0" err="1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ts val="3600"/>
              </a:lnSpc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3.    </a:t>
            </a:r>
            <a:r>
              <a:rPr lang="en-US" altLang="en-US" sz="2400" dirty="0" err="1" smtClean="0">
                <a:latin typeface="微软雅黑" pitchFamily="34" charset="-122"/>
                <a:ea typeface="微软雅黑" pitchFamily="34" charset="-122"/>
              </a:rPr>
              <a:t>为什么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en-US" altLang="en-US" sz="2400" dirty="0" err="1" smtClean="0">
                <a:latin typeface="微软雅黑" pitchFamily="34" charset="-122"/>
                <a:ea typeface="微软雅黑" pitchFamily="34" charset="-122"/>
              </a:rPr>
              <a:t>会选择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en-US" altLang="en-US" sz="2400" dirty="0" err="1" smtClean="0">
                <a:latin typeface="微软雅黑" pitchFamily="34" charset="-122"/>
                <a:ea typeface="微软雅黑" pitchFamily="34" charset="-122"/>
              </a:rPr>
              <a:t>作为自己的黄金搭档</a:t>
            </a:r>
            <a:endParaRPr lang="en-US" altLang="en-US" sz="2400" dirty="0" err="1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ts val="3600"/>
              </a:lnSpc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4.	  PHP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的合作方式</a:t>
            </a: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ts val="3600"/>
              </a:lnSpc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5.    </a:t>
            </a:r>
            <a:r>
              <a:rPr lang="en-US" altLang="en-US" sz="2400" dirty="0" smtClean="0">
                <a:latin typeface="微软雅黑" pitchFamily="34" charset="-122"/>
                <a:ea typeface="微软雅黑" pitchFamily="34" charset="-122"/>
              </a:rPr>
              <a:t>结构化查询语言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SQL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ts val="3600"/>
              </a:lnSpc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6.	 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en-US" altLang="en-US" sz="2400" dirty="0" err="1" smtClean="0">
                <a:latin typeface="微软雅黑" pitchFamily="34" charset="-122"/>
                <a:ea typeface="微软雅黑" pitchFamily="34" charset="-122"/>
              </a:rPr>
              <a:t>数据库的连接与关闭</a:t>
            </a:r>
            <a:endParaRPr lang="en-US" altLang="en-US" sz="2400" dirty="0" err="1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ts val="3600"/>
              </a:lnSpc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7.	  </a:t>
            </a:r>
            <a:r>
              <a:rPr lang="en-US" altLang="en-US" sz="2400" dirty="0" err="1" smtClean="0">
                <a:latin typeface="微软雅黑" pitchFamily="34" charset="-122"/>
                <a:ea typeface="微软雅黑" pitchFamily="34" charset="-122"/>
              </a:rPr>
              <a:t>创建新用户并授权</a:t>
            </a:r>
            <a:endParaRPr lang="en-US" altLang="en-US" sz="2400" dirty="0" err="1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ts val="3600"/>
              </a:lnSpc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8.	  </a:t>
            </a:r>
            <a:r>
              <a:rPr lang="en-US" altLang="en-US" sz="2400" dirty="0" err="1" smtClean="0">
                <a:latin typeface="微软雅黑" pitchFamily="34" charset="-122"/>
                <a:ea typeface="微软雅黑" pitchFamily="34" charset="-122"/>
              </a:rPr>
              <a:t>创建数据库</a:t>
            </a:r>
            <a:endParaRPr lang="en-US" altLang="en-US" sz="2400" dirty="0" err="1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ts val="3600"/>
              </a:lnSpc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9.	  </a:t>
            </a:r>
            <a:r>
              <a:rPr lang="en-US" altLang="en-US" sz="2400" dirty="0" err="1" smtClean="0">
                <a:latin typeface="微软雅黑" pitchFamily="34" charset="-122"/>
                <a:ea typeface="微软雅黑" pitchFamily="34" charset="-122"/>
              </a:rPr>
              <a:t>创建数据表</a:t>
            </a:r>
            <a:endParaRPr lang="en-US" altLang="en-US" sz="2400" dirty="0" err="1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ts val="3600"/>
              </a:lnSpc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10.  </a:t>
            </a:r>
            <a:r>
              <a:rPr lang="en-US" altLang="en-US" sz="2400" dirty="0" err="1" smtClean="0">
                <a:latin typeface="微软雅黑" pitchFamily="34" charset="-122"/>
                <a:ea typeface="微软雅黑" pitchFamily="34" charset="-122"/>
              </a:rPr>
              <a:t>数据表内容的简单管理</a:t>
            </a:r>
            <a:endParaRPr lang="en-US" altLang="en-US" sz="2400" dirty="0" err="1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2052620" y="117135"/>
            <a:ext cx="6500858" cy="571480"/>
          </a:xfrm>
        </p:spPr>
        <p:txBody>
          <a:bodyPr/>
          <a:lstStyle/>
          <a:p>
            <a:r>
              <a:rPr lang="en-US" altLang="zh-CN" dirty="0" smtClean="0">
                <a:latin typeface="微软雅黑" charset="0"/>
                <a:ea typeface="微软雅黑" charset="0"/>
              </a:rPr>
              <a:t>1. </a:t>
            </a:r>
            <a:r>
              <a:rPr lang="en-US" altLang="en-US" dirty="0" err="1" smtClean="0">
                <a:latin typeface="微软雅黑" charset="0"/>
                <a:ea typeface="微软雅黑" charset="0"/>
              </a:rPr>
              <a:t>数据库的应用</a:t>
            </a:r>
            <a:endParaRPr lang="zh-CN" altLang="en-US" dirty="0" smtClean="0">
              <a:latin typeface="微软雅黑" charset="0"/>
              <a:ea typeface="微软雅黑" charset="0"/>
            </a:endParaRP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273050" y="940435"/>
            <a:ext cx="8483600" cy="4928870"/>
          </a:xfrm>
        </p:spPr>
        <p:txBody>
          <a:bodyPr/>
          <a:lstStyle/>
          <a:p>
            <a:pPr indent="0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dirty="0" smtClean="0"/>
              <a:t>数据库是计算机应用系统中的一种专门管理数据资源的系统。数据库就是一组经过计算机整理后的数据，存储在一个或者多个文件中，而管理这个数据库的软件就称为数据库管理系统。</a:t>
            </a:r>
            <a:endParaRPr lang="en-US" altLang="zh-CN" sz="2400" dirty="0" smtClean="0"/>
          </a:p>
          <a:p>
            <a:pPr indent="0">
              <a:lnSpc>
                <a:spcPct val="150000"/>
              </a:lnSpc>
              <a:buFont typeface="Wingdings" pitchFamily="2" charset="2"/>
              <a:buNone/>
            </a:pPr>
            <a:endParaRPr lang="zh-CN" altLang="en-US" sz="2400" dirty="0" smtClean="0"/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042988" y="3860478"/>
            <a:ext cx="1800225" cy="1871662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kumimoji="1"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数据库系统</a:t>
            </a:r>
            <a:endParaRPr kumimoji="1" lang="en-US" altLang="zh-CN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kumimoji="1" lang="zh-CN" altLang="zh-CN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1" lang="en-US" altLang="zh-CN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Database system</a:t>
            </a:r>
            <a:r>
              <a:rPr kumimoji="1"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cxnSp>
        <p:nvCxnSpPr>
          <p:cNvPr id="9" name="直线箭头连接符 8"/>
          <p:cNvCxnSpPr>
            <a:cxnSpLocks noChangeShapeType="1"/>
          </p:cNvCxnSpPr>
          <p:nvPr/>
        </p:nvCxnSpPr>
        <p:spPr bwMode="auto">
          <a:xfrm>
            <a:off x="2843213" y="4292278"/>
            <a:ext cx="1296987" cy="0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12" name="直线箭头连接符 11"/>
          <p:cNvCxnSpPr>
            <a:cxnSpLocks noChangeShapeType="1"/>
          </p:cNvCxnSpPr>
          <p:nvPr/>
        </p:nvCxnSpPr>
        <p:spPr bwMode="auto">
          <a:xfrm>
            <a:off x="2843213" y="5371778"/>
            <a:ext cx="1296987" cy="0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4140200" y="3789040"/>
            <a:ext cx="3384550" cy="935038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kumimoji="1"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数据库</a:t>
            </a:r>
            <a:endParaRPr kumimoji="1" lang="en-US" altLang="zh-CN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kumimoji="1" lang="zh-CN" altLang="zh-CN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1" lang="en-US" altLang="zh-CN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Database</a:t>
            </a:r>
            <a:r>
              <a:rPr kumimoji="1"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4140200" y="4939978"/>
            <a:ext cx="3384550" cy="936625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kumimoji="1"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数据库管理系统</a:t>
            </a:r>
            <a:endParaRPr kumimoji="1" lang="en-US" altLang="zh-CN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kumimoji="1" lang="zh-CN" altLang="zh-CN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1" lang="en-US" altLang="zh-CN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Database Management system</a:t>
            </a:r>
            <a:r>
              <a:rPr kumimoji="1"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微软雅黑" charset="0"/>
                <a:ea typeface="微软雅黑" charset="0"/>
              </a:rPr>
              <a:t>1.1 </a:t>
            </a:r>
            <a:r>
              <a:rPr lang="en-US" altLang="en-US" dirty="0" err="1" smtClean="0">
                <a:latin typeface="微软雅黑" charset="0"/>
                <a:ea typeface="微软雅黑" charset="0"/>
              </a:rPr>
              <a:t>数据库的应用</a:t>
            </a:r>
            <a:endParaRPr lang="zh-CN" altLang="en-US" dirty="0" smtClean="0">
              <a:latin typeface="微软雅黑" charset="0"/>
              <a:ea typeface="微软雅黑" charset="0"/>
            </a:endParaRPr>
          </a:p>
        </p:txBody>
      </p:sp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485775" y="1142984"/>
            <a:ext cx="8229600" cy="48831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ct val="160000"/>
              </a:lnSpc>
              <a:buClr>
                <a:schemeClr val="accent2"/>
              </a:buClr>
              <a:buSzPct val="75000"/>
            </a:pPr>
            <a:r>
              <a:rPr lang="en-US" altLang="zh-CN" sz="2400" dirty="0" smtClean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dirty="0" smtClean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主流</a:t>
            </a:r>
            <a:r>
              <a:rPr lang="zh-CN" altLang="en-US" sz="24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的软件开发中应用数据库有</a:t>
            </a:r>
            <a:r>
              <a:rPr lang="en-US" altLang="zh-CN" sz="24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IBM</a:t>
            </a:r>
            <a:r>
              <a:rPr lang="zh-CN" altLang="en-US" sz="24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DB2</a:t>
            </a:r>
            <a:r>
              <a:rPr lang="zh-CN" altLang="en-US" sz="24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Oracle</a:t>
            </a:r>
            <a:r>
              <a:rPr lang="zh-CN" altLang="en-US" sz="24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Informix</a:t>
            </a:r>
            <a:r>
              <a:rPr lang="zh-CN" altLang="en-US" sz="24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Sybase</a:t>
            </a:r>
            <a:r>
              <a:rPr lang="zh-CN" altLang="en-US" sz="24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SQL Server</a:t>
            </a:r>
            <a:r>
              <a:rPr lang="zh-CN" altLang="en-US" sz="24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 err="1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PostgreSQL</a:t>
            </a:r>
            <a:r>
              <a:rPr lang="zh-CN" altLang="en-US" sz="24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Access</a:t>
            </a:r>
            <a:r>
              <a:rPr lang="zh-CN" altLang="en-US" sz="24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FoxPro</a:t>
            </a:r>
            <a:r>
              <a:rPr lang="zh-CN" altLang="en-US" sz="24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err="1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Teradata</a:t>
            </a:r>
            <a:r>
              <a:rPr lang="zh-CN" altLang="en-US" sz="24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等。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2620" y="117135"/>
            <a:ext cx="6500858" cy="571480"/>
          </a:xfrm>
        </p:spPr>
        <p:txBody>
          <a:bodyPr/>
          <a:lstStyle/>
          <a:p>
            <a:r>
              <a:rPr lang="zh-CN" altLang="zh-CN" dirty="0" smtClean="0">
                <a:latin typeface="微软雅黑" charset="0"/>
                <a:ea typeface="微软雅黑" charset="0"/>
              </a:rPr>
              <a:t>2</a:t>
            </a:r>
            <a:r>
              <a:rPr lang="en-US" altLang="zh-CN" dirty="0" smtClean="0">
                <a:latin typeface="微软雅黑" charset="0"/>
                <a:ea typeface="微软雅黑" charset="0"/>
              </a:rPr>
              <a:t> </a:t>
            </a:r>
            <a:r>
              <a:rPr lang="en-US" altLang="en-US" dirty="0" err="1" smtClean="0">
                <a:latin typeface="微软雅黑" charset="0"/>
                <a:ea typeface="微软雅黑" charset="0"/>
              </a:rPr>
              <a:t>数据库在</a:t>
            </a:r>
            <a:r>
              <a:rPr lang="en-US" altLang="zh-CN" dirty="0" err="1" smtClean="0">
                <a:latin typeface="微软雅黑" charset="0"/>
                <a:ea typeface="微软雅黑" charset="0"/>
              </a:rPr>
              <a:t>Web</a:t>
            </a:r>
            <a:r>
              <a:rPr lang="en-US" altLang="en-US" dirty="0" err="1" smtClean="0">
                <a:latin typeface="微软雅黑" charset="0"/>
                <a:ea typeface="微软雅黑" charset="0"/>
              </a:rPr>
              <a:t>开发中的重要地位</a:t>
            </a:r>
            <a:endParaRPr lang="zh-CN" altLang="en-US" dirty="0" smtClean="0">
              <a:latin typeface="微软雅黑" charset="0"/>
              <a:ea typeface="微软雅黑" charset="0"/>
            </a:endParaRPr>
          </a:p>
        </p:txBody>
      </p:sp>
      <p:sp>
        <p:nvSpPr>
          <p:cNvPr id="9219" name="Rectangle 3"/>
          <p:cNvSpPr txBox="1">
            <a:spLocks noChangeArrowheads="1"/>
          </p:cNvSpPr>
          <p:nvPr/>
        </p:nvSpPr>
        <p:spPr bwMode="auto">
          <a:xfrm>
            <a:off x="251520" y="908720"/>
            <a:ext cx="8229600" cy="495460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ct val="160000"/>
              </a:lnSpc>
              <a:buClr>
                <a:schemeClr val="accent2"/>
              </a:buClr>
              <a:buSzPct val="75000"/>
            </a:pPr>
            <a:r>
              <a:rPr lang="en-US" altLang="zh-CN" sz="2200" dirty="0" smtClean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200" dirty="0" smtClean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动态</a:t>
            </a:r>
            <a:r>
              <a:rPr lang="zh-CN" altLang="en-US" sz="22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网站都是对数据进行操作，我们平时浏览网页时，会发现网页的内容会经常变化，而页面的主体结构框架没变，</a:t>
            </a:r>
            <a:r>
              <a:rPr lang="en-US" altLang="zh-CN" sz="22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2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系统的开发基本上都离不开数据库，因为任何东西都要存放在数据库中。所谓的动态网站就是基于数据库开发的系统，最重要的就是数据管理，或者说我们在开发时都是在围绕数据库在写程序。我们再来回顾下</a:t>
            </a:r>
            <a:r>
              <a:rPr lang="en-US" altLang="zh-CN" sz="22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2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工作原理：</a:t>
            </a: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539750" y="4786322"/>
            <a:ext cx="1439863" cy="936625"/>
          </a:xfrm>
          <a:prstGeom prst="rect">
            <a:avLst/>
          </a:prstGeom>
          <a:gradFill rotWithShape="1">
            <a:gsLst>
              <a:gs pos="0">
                <a:srgbClr val="E9E9F7"/>
              </a:gs>
              <a:gs pos="64999">
                <a:srgbClr val="C5C5E9"/>
              </a:gs>
              <a:gs pos="100000">
                <a:srgbClr val="ACACE1"/>
              </a:gs>
            </a:gsLst>
            <a:lin ang="5400000" scaled="1"/>
          </a:gradFill>
          <a:ln w="9525">
            <a:solidFill>
              <a:srgbClr val="292989"/>
            </a:solidFill>
            <a:miter lim="800000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kumimoji="1" lang="en-US" altLang="zh-CN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kumimoji="1"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浏览器</a:t>
            </a:r>
          </a:p>
        </p:txBody>
      </p:sp>
      <p:cxnSp>
        <p:nvCxnSpPr>
          <p:cNvPr id="6" name="直线箭头连接符 5"/>
          <p:cNvCxnSpPr>
            <a:cxnSpLocks noChangeShapeType="1"/>
            <a:stCxn id="2" idx="3"/>
          </p:cNvCxnSpPr>
          <p:nvPr/>
        </p:nvCxnSpPr>
        <p:spPr bwMode="auto">
          <a:xfrm flipV="1">
            <a:off x="1979613" y="5218122"/>
            <a:ext cx="1512887" cy="36513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 type="arrow" w="med" len="med"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9222" name="文本框 7"/>
          <p:cNvSpPr txBox="1">
            <a:spLocks noChangeArrowheads="1"/>
          </p:cNvSpPr>
          <p:nvPr/>
        </p:nvSpPr>
        <p:spPr bwMode="auto">
          <a:xfrm>
            <a:off x="2051050" y="4808547"/>
            <a:ext cx="1416050" cy="338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1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用户请求数据</a:t>
            </a:r>
          </a:p>
        </p:txBody>
      </p:sp>
      <p:sp>
        <p:nvSpPr>
          <p:cNvPr id="9223" name="文本框 9"/>
          <p:cNvSpPr txBox="1">
            <a:spLocks noChangeArrowheads="1"/>
          </p:cNvSpPr>
          <p:nvPr/>
        </p:nvSpPr>
        <p:spPr bwMode="auto">
          <a:xfrm>
            <a:off x="2051050" y="5311785"/>
            <a:ext cx="1416050" cy="3381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1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返回响应数据</a:t>
            </a: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3492500" y="4857760"/>
            <a:ext cx="1800225" cy="720725"/>
          </a:xfrm>
          <a:prstGeom prst="rect">
            <a:avLst/>
          </a:prstGeom>
          <a:gradFill rotWithShape="1">
            <a:gsLst>
              <a:gs pos="0">
                <a:srgbClr val="E9E9F7"/>
              </a:gs>
              <a:gs pos="64999">
                <a:srgbClr val="C5C5E9"/>
              </a:gs>
              <a:gs pos="100000">
                <a:srgbClr val="ACACE1"/>
              </a:gs>
            </a:gsLst>
            <a:lin ang="5400000" scaled="1"/>
          </a:gradFill>
          <a:ln w="9525">
            <a:solidFill>
              <a:srgbClr val="292989"/>
            </a:solidFill>
            <a:miter lim="800000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kumimoji="1" lang="en-US" altLang="zh-CN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kumimoji="1"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服务器脚本</a:t>
            </a:r>
          </a:p>
        </p:txBody>
      </p:sp>
      <p:cxnSp>
        <p:nvCxnSpPr>
          <p:cNvPr id="12" name="直线箭头连接符 11"/>
          <p:cNvCxnSpPr>
            <a:cxnSpLocks noChangeShapeType="1"/>
          </p:cNvCxnSpPr>
          <p:nvPr/>
        </p:nvCxnSpPr>
        <p:spPr bwMode="auto">
          <a:xfrm flipV="1">
            <a:off x="5292725" y="5218122"/>
            <a:ext cx="1511300" cy="36513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 type="arrow" w="med" len="med"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9226" name="文本框 12"/>
          <p:cNvSpPr txBox="1">
            <a:spLocks noChangeArrowheads="1"/>
          </p:cNvSpPr>
          <p:nvPr/>
        </p:nvSpPr>
        <p:spPr bwMode="auto">
          <a:xfrm>
            <a:off x="5292725" y="4857760"/>
            <a:ext cx="1395413" cy="339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1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发送</a:t>
            </a:r>
            <a:r>
              <a:rPr kumimoji="1" lang="en-US" altLang="zh-CN" sz="1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kumimoji="1" lang="zh-CN" altLang="en-US" sz="1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查询</a:t>
            </a:r>
          </a:p>
        </p:txBody>
      </p:sp>
      <p:sp>
        <p:nvSpPr>
          <p:cNvPr id="9227" name="文本框 13"/>
          <p:cNvSpPr txBox="1">
            <a:spLocks noChangeArrowheads="1"/>
          </p:cNvSpPr>
          <p:nvPr/>
        </p:nvSpPr>
        <p:spPr bwMode="auto">
          <a:xfrm>
            <a:off x="5292725" y="5311785"/>
            <a:ext cx="1414463" cy="3381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1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返回查询结果</a:t>
            </a:r>
          </a:p>
        </p:txBody>
      </p:sp>
      <p:sp>
        <p:nvSpPr>
          <p:cNvPr id="11" name="罐形 10"/>
          <p:cNvSpPr>
            <a:spLocks noChangeArrowheads="1"/>
          </p:cNvSpPr>
          <p:nvPr/>
        </p:nvSpPr>
        <p:spPr bwMode="auto">
          <a:xfrm>
            <a:off x="6804025" y="4786322"/>
            <a:ext cx="2016125" cy="8636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E9E9F7"/>
              </a:gs>
              <a:gs pos="64999">
                <a:srgbClr val="C5C5E9"/>
              </a:gs>
              <a:gs pos="100000">
                <a:srgbClr val="ACACE1"/>
              </a:gs>
            </a:gsLst>
            <a:lin ang="5400000" scaled="1"/>
          </a:gradFill>
          <a:ln w="9525">
            <a:solidFill>
              <a:srgbClr val="292989"/>
            </a:solidFill>
            <a:rou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kumimoji="1" lang="en-US" altLang="zh-CN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kumimoji="1"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数据库管理系统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200" dirty="0" smtClean="0">
                <a:latin typeface="微软雅黑" charset="0"/>
                <a:ea typeface="微软雅黑" charset="0"/>
              </a:rPr>
              <a:t>3 </a:t>
            </a:r>
            <a:r>
              <a:rPr lang="zh-CN" altLang="en-US" sz="2200" dirty="0" smtClean="0">
                <a:latin typeface="微软雅黑" charset="0"/>
                <a:ea typeface="微软雅黑" charset="0"/>
              </a:rPr>
              <a:t>为什么</a:t>
            </a:r>
            <a:r>
              <a:rPr lang="en-US" altLang="zh-CN" sz="2200" dirty="0" smtClean="0">
                <a:latin typeface="微软雅黑" charset="0"/>
                <a:ea typeface="微软雅黑" charset="0"/>
              </a:rPr>
              <a:t>PHP</a:t>
            </a:r>
            <a:r>
              <a:rPr lang="zh-CN" altLang="en-US" sz="2200" dirty="0" smtClean="0">
                <a:latin typeface="微软雅黑" charset="0"/>
                <a:ea typeface="微软雅黑" charset="0"/>
              </a:rPr>
              <a:t>会选择</a:t>
            </a:r>
            <a:r>
              <a:rPr lang="en-US" altLang="zh-CN" sz="2200" dirty="0" err="1" smtClean="0">
                <a:latin typeface="微软雅黑" charset="0"/>
                <a:ea typeface="微软雅黑" charset="0"/>
              </a:rPr>
              <a:t>MySQL</a:t>
            </a:r>
            <a:r>
              <a:rPr lang="zh-CN" altLang="en-US" sz="2200" dirty="0" smtClean="0">
                <a:latin typeface="微软雅黑" charset="0"/>
                <a:ea typeface="微软雅黑" charset="0"/>
              </a:rPr>
              <a:t>作为自己的黄金搭档</a:t>
            </a:r>
            <a:endParaRPr lang="zh-CN" altLang="en-US" sz="2200" dirty="0" smtClean="0">
              <a:latin typeface="微软雅黑" charset="0"/>
              <a:ea typeface="微软雅黑" charset="0"/>
            </a:endParaRPr>
          </a:p>
        </p:txBody>
      </p:sp>
      <p:sp>
        <p:nvSpPr>
          <p:cNvPr id="10243" name="Rectangle 3"/>
          <p:cNvSpPr txBox="1">
            <a:spLocks noChangeArrowheads="1"/>
          </p:cNvSpPr>
          <p:nvPr/>
        </p:nvSpPr>
        <p:spPr bwMode="auto">
          <a:xfrm>
            <a:off x="0" y="928670"/>
            <a:ext cx="8786874" cy="52371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ct val="200000"/>
              </a:lnSpc>
              <a:buClr>
                <a:schemeClr val="accent2"/>
              </a:buClr>
              <a:buSzPct val="75000"/>
            </a:pPr>
            <a:r>
              <a:rPr lang="en-US" altLang="zh-CN" sz="2200" dirty="0" smtClean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	PHP</a:t>
            </a:r>
            <a:r>
              <a:rPr lang="zh-CN" altLang="en-US" sz="22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几乎可以使用现有的所有的数据库系统，</a:t>
            </a:r>
            <a:r>
              <a:rPr lang="en-US" altLang="zh-CN" sz="2200" dirty="0" err="1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2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与其他的大型数据库例如</a:t>
            </a:r>
            <a:r>
              <a:rPr lang="en-US" altLang="zh-CN" sz="22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Oracle</a:t>
            </a:r>
            <a:r>
              <a:rPr lang="zh-CN" altLang="en-US" sz="22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2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DB2</a:t>
            </a:r>
            <a:r>
              <a:rPr lang="zh-CN" altLang="en-US" sz="22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2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SQL Server</a:t>
            </a:r>
            <a:r>
              <a:rPr lang="zh-CN" altLang="en-US" sz="22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等相比，自有它的不足之处，如规模小，功能有限，但是丝毫没有影响它受欢迎的程度。对于一般的个人使用者和中小型企业来说，</a:t>
            </a:r>
            <a:r>
              <a:rPr lang="en-US" altLang="zh-CN" sz="2200" dirty="0" err="1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2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提供的功能已经绰绰有余，而且由于</a:t>
            </a:r>
            <a:r>
              <a:rPr lang="en-US" altLang="zh-CN" sz="2200" dirty="0" err="1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2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是开放源码软件，因此可以大大降低总体拥有成本。</a:t>
            </a:r>
            <a:r>
              <a:rPr lang="en-US" altLang="zh-CN" sz="22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LAMP</a:t>
            </a:r>
            <a:r>
              <a:rPr lang="zh-CN" altLang="en-US" sz="22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2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LNMP</a:t>
            </a:r>
            <a:r>
              <a:rPr lang="zh-CN" altLang="en-US" sz="22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中的其他三个软件也都是免费的，所以我们可以不花一分钱就可以建立起一个稳定，免费的网站系统。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HP_2016_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_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_2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PHP_2016_模板</Template>
  <TotalTime>0</TotalTime>
  <Words>3276</Words>
  <Application>Kingsoft Office WPP</Application>
  <PresentationFormat>全屏显示(4:3)</PresentationFormat>
  <Paragraphs>193</Paragraphs>
  <Slides>24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26" baseType="lpstr">
      <vt:lpstr>PHP_2016_模板</vt:lpstr>
      <vt:lpstr>自定义设计方案_2</vt:lpstr>
      <vt:lpstr>PowerPoint 演示文稿</vt:lpstr>
      <vt:lpstr>PHP的函数应用</vt:lpstr>
      <vt:lpstr>回顾</vt:lpstr>
      <vt:lpstr>预 习 检 查</vt:lpstr>
      <vt:lpstr>本章任务</vt:lpstr>
      <vt:lpstr>1. 数据库的应用</vt:lpstr>
      <vt:lpstr>1.1 数据库的应用</vt:lpstr>
      <vt:lpstr>2 数据库在Web开发中的重要地位</vt:lpstr>
      <vt:lpstr>3 为什么PHP会选择MySQL作为自己的黄金搭档</vt:lpstr>
      <vt:lpstr>4 PHP和MySQL的合作方式</vt:lpstr>
      <vt:lpstr>4 PHP和MySQL的合作方式</vt:lpstr>
      <vt:lpstr>5 结构化查询语言SQL</vt:lpstr>
      <vt:lpstr>5 结构化查询语言SQL</vt:lpstr>
      <vt:lpstr>5 结构化查询语言SQL</vt:lpstr>
      <vt:lpstr>5 结构化查询语言SQL</vt:lpstr>
      <vt:lpstr>6 MySQL数据库的常见操作</vt:lpstr>
      <vt:lpstr>6 MySQL数据库的常见操作</vt:lpstr>
      <vt:lpstr>8.  创建数据库</vt:lpstr>
      <vt:lpstr>8 创建数据库</vt:lpstr>
      <vt:lpstr>9 创建数据表</vt:lpstr>
      <vt:lpstr>10  数据表内容的简单管理</vt:lpstr>
      <vt:lpstr>创建新用户并授权</vt:lpstr>
      <vt:lpstr>总  结</vt:lpstr>
      <vt:lpstr>PowerPoint 演示文稿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Windows 用户</dc:creator>
  <cp:lastModifiedBy>Administrator</cp:lastModifiedBy>
  <cp:revision>46</cp:revision>
  <dcterms:created xsi:type="dcterms:W3CDTF">2015-12-14T15:02:00Z</dcterms:created>
  <dcterms:modified xsi:type="dcterms:W3CDTF">2015-12-17T09:32:48Z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2052-10.1.0.5399</vt:lpwstr>
  </property>
</Properties>
</file>