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3"/>
  </p:sldMasterIdLst>
  <p:notesMasterIdLst>
    <p:notesMasterId r:id="rId44"/>
  </p:notesMasterIdLst>
  <p:sldIdLst>
    <p:sldId id="339" r:id="rId4"/>
    <p:sldId id="291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90" r:id="rId22"/>
    <p:sldId id="391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47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4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6"/>
        <p:guide pos="21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7484DA-CB6D-42E2-A507-9D0A294CE22D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800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780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75"/>
            <a:ext cx="6052930" cy="57800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500858" cy="57148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86808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785794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00010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52276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714620"/>
            <a:ext cx="2949178" cy="350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jpeg"/><Relationship Id="rId7" Type="http://schemas.openxmlformats.org/officeDocument/2006/relationships/image" Target="../media/image2.jpe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7.GIF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9" Type="http://schemas.openxmlformats.org/officeDocument/2006/relationships/theme" Target="../theme/theme2.xml"/><Relationship Id="rId18" Type="http://schemas.openxmlformats.org/officeDocument/2006/relationships/image" Target="../media/image7.GIF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4318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PHP_GD</a:t>
            </a:r>
            <a:r>
              <a:rPr lang="zh-CN" altLang="en-US" smtClean="0"/>
              <a:t>库图像处理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buFont typeface="Arial" charset="0"/>
        <a:defRPr sz="3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325"/>
            <a:ext cx="822960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复习上节课内容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3"/>
        </a:buBlip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4"/>
        </a:buBlip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5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6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7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zh-CN" dirty="0" err="1" smtClean="0">
                <a:latin typeface="微软雅黑" charset="0"/>
                <a:ea typeface="微软雅黑" charset="0"/>
              </a:rPr>
              <a:t>数值类数据列类型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69265" y="1068070"/>
            <a:ext cx="8093075" cy="4897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整型注意事项：</a:t>
            </a:r>
            <a:endParaRPr kumimoji="1" lang="zh-CN" altLang="en-US" sz="2400" dirty="0" smtClean="0"/>
          </a:p>
          <a:p>
            <a:pPr lvl="1">
              <a:lnSpc>
                <a:spcPct val="150000"/>
              </a:lnSpc>
            </a:pPr>
            <a:r>
              <a:rPr kumimoji="1" lang="zh-CN" altLang="zh-CN" dirty="0" smtClean="0"/>
              <a:t>I</a:t>
            </a:r>
            <a:r>
              <a:rPr kumimoji="1" lang="en-US" altLang="zh-CN" dirty="0" smtClean="0"/>
              <a:t>NT(3)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SMALLINT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）等整型后面的数字不会影响数值的存储范围，只会影响显示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整型后面的数字只有配合零填充的时候才有实际意义。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整型后面的数字可以省略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en-US" altLang="zh-CN" dirty="0" err="1" smtClean="0">
                <a:latin typeface="微软雅黑" charset="0"/>
                <a:ea typeface="微软雅黑" charset="0"/>
              </a:rPr>
              <a:t>数值类数据列类型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541655" y="966470"/>
            <a:ext cx="8021955" cy="4912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en-US" sz="2400" dirty="0" err="1" smtClean="0">
                <a:latin typeface="微软雅黑" pitchFamily="34" charset="-122"/>
                <a:ea typeface="微软雅黑" pitchFamily="34" charset="-122"/>
              </a:rPr>
              <a:t>浮点型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注意事项：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浮点型后面的数字会将存入的数字四舍五入，例如：把一个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1.234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存入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FLOAT(6,1)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数据列中，结果是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1.2,6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代表显示长度，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代表小数位长度，会四舍五入。</a:t>
            </a:r>
            <a:endParaRPr kumimoji="1"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类数据列类型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251778" y="980440"/>
          <a:ext cx="8505821" cy="501081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00810"/>
                <a:gridCol w="1254922"/>
                <a:gridCol w="3695047"/>
                <a:gridCol w="1255042"/>
              </a:tblGrid>
              <a:tr h="369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数据列类型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存储空间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说明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取值范围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>
                    <a:solidFill>
                      <a:srgbClr val="3399FF"/>
                    </a:solidFill>
                  </a:tcPr>
                </a:tc>
              </a:tr>
              <a:tr h="491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CHAR[(M)]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M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定长字符串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M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</a:tr>
              <a:tr h="4466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VARCHAR[(M)]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>
                          <a:latin typeface="微软雅黑" charset="0"/>
                          <a:ea typeface="微软雅黑" charset="0"/>
                        </a:rPr>
                        <a:t>L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+1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可变字符串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M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</a:tr>
              <a:tr h="638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TINYBLOB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，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TINYTEXT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>
                          <a:latin typeface="微软雅黑" charset="0"/>
                          <a:ea typeface="微软雅黑" charset="0"/>
                        </a:rPr>
                        <a:t>L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+1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非常小的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BLOB(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二进制大对象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)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和文本串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微软雅黑" charset="0"/>
                          <a:ea typeface="微软雅黑" charset="0"/>
                        </a:rPr>
                        <a:t>8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-1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</a:tr>
              <a:tr h="50245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>
                          <a:latin typeface="微软雅黑" charset="0"/>
                          <a:ea typeface="微软雅黑" charset="0"/>
                        </a:rPr>
                        <a:t>B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LOB,TEXT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>
                          <a:latin typeface="微软雅黑" charset="0"/>
                          <a:ea typeface="微软雅黑" charset="0"/>
                        </a:rPr>
                        <a:t>L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+2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小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BLOB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和文本串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微软雅黑" charset="0"/>
                          <a:ea typeface="微软雅黑" charset="0"/>
                        </a:rPr>
                        <a:t>16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-1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</a:tr>
              <a:tr h="638049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>
                          <a:latin typeface="微软雅黑" charset="0"/>
                          <a:ea typeface="微软雅黑" charset="0"/>
                        </a:rPr>
                        <a:t>M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EDIUMBLOB,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MEDIUMTEXT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>
                          <a:latin typeface="微软雅黑" charset="0"/>
                          <a:ea typeface="微软雅黑" charset="0"/>
                        </a:rPr>
                        <a:t>L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+3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中等的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BLOB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和文本串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微软雅黑" charset="0"/>
                          <a:ea typeface="微软雅黑" charset="0"/>
                        </a:rPr>
                        <a:t>24</a:t>
                      </a:r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-1</a:t>
                      </a:r>
                      <a:r>
                        <a:rPr lang="zh-CN" altLang="en-US" sz="1800" baseline="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en-US" altLang="zh-CN" sz="1800" baseline="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</a:tr>
              <a:tr h="638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LONGBLOB,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LONGTEXT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>
                          <a:latin typeface="微软雅黑" charset="0"/>
                          <a:ea typeface="微软雅黑" charset="0"/>
                        </a:rPr>
                        <a:t>L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+4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大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BLOB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和文本串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微软雅黑" charset="0"/>
                          <a:ea typeface="微软雅黑" charset="0"/>
                        </a:rPr>
                        <a:t>32</a:t>
                      </a:r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-1</a:t>
                      </a:r>
                      <a:r>
                        <a:rPr lang="zh-CN" altLang="en-US" sz="1800" baseline="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en-US" altLang="zh-CN" sz="1800" baseline="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</a:tr>
              <a:tr h="638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ENUM(‘value1’,’value2’…)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或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枚举：可赋予某个枚举成员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65535</a:t>
                      </a:r>
                      <a:r>
                        <a:rPr lang="zh-CN" altLang="en-US" sz="1800" baseline="0" dirty="0" smtClean="0">
                          <a:latin typeface="微软雅黑" charset="0"/>
                          <a:ea typeface="微软雅黑" charset="0"/>
                        </a:rPr>
                        <a:t>个成员</a:t>
                      </a:r>
                      <a:endParaRPr lang="en-US" altLang="zh-CN" sz="1800" baseline="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</a:tr>
              <a:tr h="638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SET(‘value1’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，‘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value2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’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…)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1,2,3,4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或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8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集合：可赋予多个集合成员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64</a:t>
                      </a:r>
                      <a:r>
                        <a:rPr lang="zh-CN" altLang="en-US" sz="1800" baseline="0" dirty="0" smtClean="0">
                          <a:latin typeface="微软雅黑" charset="0"/>
                          <a:ea typeface="微软雅黑" charset="0"/>
                        </a:rPr>
                        <a:t>个成员</a:t>
                      </a:r>
                      <a:endParaRPr lang="en-US" altLang="zh-CN" sz="1800" baseline="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93875" marR="938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字符串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类数据列类型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554355" y="1023620"/>
            <a:ext cx="7994015" cy="47675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字符串类型注意事项：</a:t>
            </a:r>
            <a:endParaRPr kumimoji="1"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类型的长度范围都在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0~255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之间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类型时，当我们传入的实际的值的长度大于指定的长度，字符串会被截取至指定长度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类型时，如果我们传入的值的长度小于指定长度，实际长度会使用空格补至指定长度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kumimoji="1" lang="zh-CN" altLang="zh-CN" sz="20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ARCHAR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类型时，如果我们传入的值的长度小于指定长度，实际长度即为传入字符串的长度，不会使用空格填补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HAR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要比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效率更高，当占用空间较大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字符串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类数据列类型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584835" y="996315"/>
            <a:ext cx="7978775" cy="46526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sz="2400" dirty="0" smtClean="0"/>
              <a:t>字符串类型注意事项：</a:t>
            </a:r>
            <a:endParaRPr kumimoji="1" lang="zh-CN" altLang="en-US" sz="2400" dirty="0" smtClean="0"/>
          </a:p>
          <a:p>
            <a:pPr lvl="1">
              <a:lnSpc>
                <a:spcPct val="200000"/>
              </a:lnSpc>
            </a:pPr>
            <a:r>
              <a:rPr kumimoji="1" lang="en-US" altLang="zh-CN" sz="2000" dirty="0" smtClean="0"/>
              <a:t>BLOB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TEXT</a:t>
            </a:r>
            <a:r>
              <a:rPr kumimoji="1" lang="zh-CN" altLang="en-US" sz="2000" dirty="0" smtClean="0"/>
              <a:t>类型是可以存放任意大数据的数据类型</a:t>
            </a:r>
            <a:endParaRPr kumimoji="1" lang="en-US" altLang="zh-CN" sz="2000" dirty="0" smtClean="0"/>
          </a:p>
          <a:p>
            <a:pPr lvl="1">
              <a:lnSpc>
                <a:spcPct val="200000"/>
              </a:lnSpc>
            </a:pPr>
            <a:r>
              <a:rPr kumimoji="1" lang="zh-CN" altLang="zh-CN" sz="2000" dirty="0" smtClean="0"/>
              <a:t>B</a:t>
            </a:r>
            <a:r>
              <a:rPr kumimoji="1" lang="en-US" altLang="zh-CN" sz="2000" dirty="0" smtClean="0"/>
              <a:t>LOB</a:t>
            </a:r>
            <a:r>
              <a:rPr kumimoji="1" lang="zh-CN" altLang="en-US" sz="2000" dirty="0" smtClean="0"/>
              <a:t>区分大小写，</a:t>
            </a:r>
            <a:r>
              <a:rPr kumimoji="1" lang="en-US" altLang="zh-CN" sz="2000" dirty="0" smtClean="0"/>
              <a:t>TEXT</a:t>
            </a:r>
            <a:r>
              <a:rPr kumimoji="1" lang="zh-CN" altLang="en-US" sz="2000" dirty="0" smtClean="0"/>
              <a:t>不区分大小写</a:t>
            </a:r>
            <a:endParaRPr kumimoji="1" lang="en-US" altLang="zh-CN" sz="2000" dirty="0" smtClean="0"/>
          </a:p>
          <a:p>
            <a:pPr lvl="1">
              <a:lnSpc>
                <a:spcPct val="200000"/>
              </a:lnSpc>
            </a:pPr>
            <a:r>
              <a:rPr kumimoji="1" lang="en-US" altLang="zh-CN" sz="2000" dirty="0" smtClean="0"/>
              <a:t>ENUM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类型是特殊的的串类型，其列值必须从固定的串集中选择</a:t>
            </a:r>
            <a:endParaRPr kumimoji="1" lang="en-US" altLang="zh-CN" sz="2000" dirty="0" smtClean="0"/>
          </a:p>
          <a:p>
            <a:pPr lvl="1">
              <a:lnSpc>
                <a:spcPct val="200000"/>
              </a:lnSpc>
            </a:pPr>
            <a:r>
              <a:rPr kumimoji="1" lang="en-US" altLang="zh-CN" sz="2000" dirty="0" smtClean="0"/>
              <a:t>ENUM</a:t>
            </a:r>
            <a:r>
              <a:rPr kumimoji="1" lang="zh-CN" altLang="en-US" sz="2000" dirty="0" smtClean="0"/>
              <a:t>只能选择其中一个值，</a:t>
            </a:r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可以选择多个值</a:t>
            </a:r>
            <a:endParaRPr kumimoji="1"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en-US" altLang="en-US" dirty="0" err="1" smtClean="0">
                <a:latin typeface="微软雅黑" charset="0"/>
                <a:ea typeface="微软雅黑" charset="0"/>
              </a:rPr>
              <a:t>日期和时间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类数据列类型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323533" y="1196975"/>
          <a:ext cx="8505854" cy="342441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64201"/>
                <a:gridCol w="1254927"/>
                <a:gridCol w="3346471"/>
                <a:gridCol w="2440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数据列类型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存储空间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说明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取值范围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>
                    <a:solidFill>
                      <a:srgbClr val="3399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DATE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>
                          <a:latin typeface="微软雅黑" charset="0"/>
                          <a:ea typeface="微软雅黑" charset="0"/>
                        </a:rPr>
                        <a:t>3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“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YYYY-MM-DD”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格式表示的日期值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000-01-01~9999-12-31</a:t>
                      </a:r>
                      <a:endParaRPr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</a:tr>
              <a:tr h="493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TIME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3 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“</a:t>
                      </a:r>
                      <a:r>
                        <a:rPr lang="en-US" altLang="zh-CN" sz="1800" dirty="0" err="1" smtClean="0">
                          <a:latin typeface="微软雅黑" charset="0"/>
                          <a:ea typeface="微软雅黑" charset="0"/>
                        </a:rPr>
                        <a:t>hh:mm:ss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”格式表示的时间值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-838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: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59:59-838:59:59</a:t>
                      </a:r>
                      <a:endParaRPr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</a:tr>
              <a:tr h="493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DATETIME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8 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“YYYY-MM-DD </a:t>
                      </a:r>
                      <a:r>
                        <a:rPr lang="en-US" altLang="zh-CN" sz="1800" dirty="0" err="1" smtClean="0">
                          <a:latin typeface="微软雅黑" charset="0"/>
                          <a:ea typeface="微软雅黑" charset="0"/>
                        </a:rPr>
                        <a:t>hh:mm:ss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”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格式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1000-01-01 00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：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00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：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00~9999-12-31</a:t>
                      </a:r>
                      <a:endParaRPr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</a:tr>
              <a:tr h="493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TIMESTAMP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4 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“</a:t>
                      </a:r>
                      <a:r>
                        <a:rPr lang="en-US" altLang="zh-CN" sz="1800" dirty="0" err="1" smtClean="0">
                          <a:latin typeface="微软雅黑" charset="0"/>
                          <a:ea typeface="微软雅黑" charset="0"/>
                        </a:rPr>
                        <a:t>YYYYMMDDhhmmss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”格式表示的时间戳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19700101000000-2037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年的某个时刻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</a:tr>
              <a:tr h="493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YEAR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 </a:t>
                      </a:r>
                      <a:r>
                        <a:rPr lang="zh-CN" altLang="en-US" sz="1800" baseline="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“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YYYY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”格式的年份值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1901~2155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9617" marR="8961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2196130" y="117135"/>
            <a:ext cx="6500858" cy="571480"/>
          </a:xfrm>
        </p:spPr>
        <p:txBody>
          <a:bodyPr/>
          <a:lstStyle/>
          <a:p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日期和时间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类数据列类型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568960" y="952500"/>
            <a:ext cx="7777480" cy="417703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en-US" sz="2400" dirty="0" err="1" smtClean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类型注意事项：</a:t>
            </a:r>
            <a:endParaRPr kumimoji="1"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存储日期时，我们可以使用整型来进行存储时间戳，这样做便于我们进行日期的计算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zh-CN" dirty="0" err="1" smtClean="0">
                <a:latin typeface="微软雅黑" charset="0"/>
                <a:ea typeface="微软雅黑" charset="0"/>
              </a:rPr>
              <a:t>NULL</a:t>
            </a:r>
            <a:r>
              <a:rPr lang="en-US" altLang="en-US" dirty="0" err="1" smtClean="0">
                <a:latin typeface="微软雅黑" charset="0"/>
                <a:ea typeface="微软雅黑" charset="0"/>
              </a:rPr>
              <a:t>值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511810" y="1023620"/>
            <a:ext cx="8021320" cy="482473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 sz="2400" dirty="0" smtClean="0"/>
              <a:t>NULL</a:t>
            </a:r>
            <a:r>
              <a:rPr kumimoji="1" lang="zh-CN" altLang="en-US" sz="2400" dirty="0" smtClean="0"/>
              <a:t>值注意事项：</a:t>
            </a:r>
            <a:endParaRPr kumimoji="1" lang="zh-CN" altLang="en-US" sz="2400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sz="2000" dirty="0" smtClean="0"/>
              <a:t>N</a:t>
            </a:r>
            <a:r>
              <a:rPr kumimoji="1" lang="en-US" altLang="zh-CN" sz="2000" dirty="0" smtClean="0"/>
              <a:t>ULL</a:t>
            </a:r>
            <a:r>
              <a:rPr kumimoji="1" lang="zh-CN" altLang="en-US" sz="2000" dirty="0" smtClean="0"/>
              <a:t>意味着“没有值”或“未知值”</a:t>
            </a:r>
            <a:endParaRPr kumimoji="1" lang="en-US" altLang="zh-CN" sz="2000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sz="2000" dirty="0" smtClean="0"/>
              <a:t>可以测试某个值是否为</a:t>
            </a:r>
            <a:r>
              <a:rPr kumimoji="1" lang="en-US" altLang="zh-CN" sz="2000" dirty="0" smtClean="0"/>
              <a:t>NULL</a:t>
            </a:r>
            <a:endParaRPr kumimoji="1" lang="en-US" altLang="zh-CN" sz="2000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sz="2000" dirty="0" smtClean="0"/>
              <a:t>不能对</a:t>
            </a:r>
            <a:r>
              <a:rPr kumimoji="1" lang="en-US" altLang="zh-CN" sz="2000" dirty="0" smtClean="0"/>
              <a:t>NULL</a:t>
            </a:r>
            <a:r>
              <a:rPr kumimoji="1" lang="zh-CN" altLang="en-US" sz="2000" dirty="0" smtClean="0"/>
              <a:t>值进行算术计算</a:t>
            </a:r>
            <a:endParaRPr kumimoji="1" lang="en-US" altLang="zh-CN" sz="2000" dirty="0" smtClean="0"/>
          </a:p>
          <a:p>
            <a:pPr lvl="1">
              <a:lnSpc>
                <a:spcPct val="200000"/>
              </a:lnSpc>
            </a:pPr>
            <a:r>
              <a:rPr kumimoji="1" lang="zh-CN" altLang="en-US" sz="2000" dirty="0" smtClean="0"/>
              <a:t>对</a:t>
            </a:r>
            <a:r>
              <a:rPr kumimoji="1" lang="en-US" altLang="zh-CN" sz="2000" dirty="0" smtClean="0"/>
              <a:t>NULL</a:t>
            </a:r>
            <a:r>
              <a:rPr kumimoji="1" lang="zh-CN" altLang="en-US" sz="2000" dirty="0" smtClean="0"/>
              <a:t>值进行算术运算，其结果还是</a:t>
            </a:r>
            <a:r>
              <a:rPr kumimoji="1" lang="en-US" altLang="zh-CN" sz="2000" dirty="0" smtClean="0"/>
              <a:t>NULL</a:t>
            </a:r>
            <a:endParaRPr kumimoji="1" lang="en-US" altLang="zh-CN" sz="2000" dirty="0" smtClean="0"/>
          </a:p>
          <a:p>
            <a:pPr lvl="1">
              <a:lnSpc>
                <a:spcPct val="200000"/>
              </a:lnSpc>
            </a:pPr>
            <a:r>
              <a:rPr kumimoji="1" lang="zh-CN" altLang="zh-CN" sz="2000" dirty="0" smtClean="0"/>
              <a:t>0</a:t>
            </a:r>
            <a:r>
              <a:rPr kumimoji="1" lang="zh-CN" altLang="en-US" sz="2000" dirty="0" smtClean="0"/>
              <a:t>或</a:t>
            </a:r>
            <a:r>
              <a:rPr kumimoji="1" lang="zh-CN" altLang="zh-CN" sz="2000" dirty="0" smtClean="0"/>
              <a:t>N</a:t>
            </a:r>
            <a:r>
              <a:rPr kumimoji="1" lang="en-US" altLang="zh-CN" sz="2000" dirty="0" smtClean="0"/>
              <a:t>ULL</a:t>
            </a:r>
            <a:r>
              <a:rPr kumimoji="1" lang="zh-CN" altLang="en-US" sz="2000" dirty="0" smtClean="0"/>
              <a:t>都意味着假，其余值都意味着真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类型转换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541020" y="1010285"/>
            <a:ext cx="7936230" cy="4897755"/>
          </a:xfrm>
        </p:spPr>
        <p:txBody>
          <a:bodyPr/>
          <a:lstStyle/>
          <a:p>
            <a:pPr marL="0" indent="0">
              <a:lnSpc>
                <a:spcPct val="200000"/>
              </a:lnSpc>
              <a:buFont typeface="Wingdings" pitchFamily="2" charset="2"/>
              <a:buNone/>
            </a:pP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sz="220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</a:rPr>
              <a:t>类似，在</a:t>
            </a:r>
            <a:r>
              <a:rPr kumimoji="1" lang="en-US" altLang="zh-CN" sz="22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</a:rPr>
              <a:t>的表达式中，如果某个数据值的类型与上下文所要求的类型不相符，</a:t>
            </a:r>
            <a:r>
              <a:rPr kumimoji="1" lang="en-US" altLang="zh-CN" sz="22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</a:rPr>
              <a:t>则会根据将要进行的操作自动地对数据值进行类型转换。</a:t>
            </a:r>
            <a:endParaRPr kumimoji="1"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Font typeface="Wingdings" pitchFamily="2" charset="2"/>
              <a:buNone/>
            </a:pP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</a:rPr>
              <a:t>如：</a:t>
            </a:r>
            <a:endParaRPr kumimoji="1"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Font typeface="Wingdings" pitchFamily="2" charset="2"/>
              <a:buNone/>
            </a:pPr>
            <a:r>
              <a:rPr kumimoji="1" lang="en-US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1" lang="zh-CN" altLang="zh-CN" sz="2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sz="2200" dirty="0" smtClean="0">
                <a:latin typeface="微软雅黑" pitchFamily="34" charset="-122"/>
                <a:ea typeface="微软雅黑" pitchFamily="34" charset="-122"/>
              </a:rPr>
              <a:t>+’2’ #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</a:rPr>
              <a:t>会自动转换成</a:t>
            </a:r>
            <a:r>
              <a:rPr kumimoji="1" lang="en-US" altLang="zh-CN" sz="2200" dirty="0" smtClean="0">
                <a:latin typeface="微软雅黑" pitchFamily="34" charset="-122"/>
                <a:ea typeface="微软雅黑" pitchFamily="34" charset="-122"/>
              </a:rPr>
              <a:t>1+2=3</a:t>
            </a:r>
            <a:endParaRPr kumimoji="1"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Font typeface="Wingdings" pitchFamily="2" charset="2"/>
              <a:buNone/>
            </a:pPr>
            <a:r>
              <a:rPr kumimoji="1" lang="en-US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1" lang="zh-CN" altLang="zh-CN" sz="2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sz="2200" dirty="0" smtClean="0">
                <a:latin typeface="微软雅黑" pitchFamily="34" charset="-122"/>
                <a:ea typeface="微软雅黑" pitchFamily="34" charset="-122"/>
              </a:rPr>
              <a:t>+’</a:t>
            </a:r>
            <a:r>
              <a:rPr kumimoji="1" lang="en-US" altLang="zh-CN" sz="2200" dirty="0" err="1" smtClean="0">
                <a:latin typeface="微软雅黑" pitchFamily="34" charset="-122"/>
                <a:ea typeface="微软雅黑" pitchFamily="34" charset="-122"/>
              </a:rPr>
              <a:t>abc</a:t>
            </a:r>
            <a:r>
              <a:rPr kumimoji="1" lang="en-US" altLang="zh-CN" sz="2200" dirty="0" smtClean="0">
                <a:latin typeface="微软雅黑" pitchFamily="34" charset="-122"/>
                <a:ea typeface="微软雅黑" pitchFamily="34" charset="-122"/>
              </a:rPr>
              <a:t>’ #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</a:rPr>
              <a:t>会自动转换成</a:t>
            </a:r>
            <a:r>
              <a:rPr kumimoji="1" lang="en-US" altLang="zh-CN" sz="2200" dirty="0" smtClean="0">
                <a:latin typeface="微软雅黑" pitchFamily="34" charset="-122"/>
                <a:ea typeface="微软雅黑" pitchFamily="34" charset="-122"/>
              </a:rPr>
              <a:t>1+0=1</a:t>
            </a:r>
            <a:endParaRPr kumimoji="1" lang="zh-CN" altLang="en-US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en-US" dirty="0" err="1" smtClean="0">
                <a:latin typeface="微软雅黑" charset="0"/>
                <a:ea typeface="微软雅黑" charset="0"/>
                <a:sym typeface="+mn-ea"/>
              </a:rPr>
              <a:t>数据字段属性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540385" y="837565"/>
            <a:ext cx="8011795" cy="539686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292929"/>
                </a:solidFill>
                <a:sym typeface="+mn-ea"/>
              </a:rPr>
              <a:t>U</a:t>
            </a:r>
            <a:r>
              <a:rPr lang="en-US" altLang="zh-CN" sz="2400" dirty="0">
                <a:solidFill>
                  <a:srgbClr val="292929"/>
                </a:solidFill>
                <a:sym typeface="+mn-ea"/>
              </a:rPr>
              <a:t>NSIGNED</a:t>
            </a:r>
            <a:endParaRPr kumimoji="1" lang="zh-CN" altLang="en-US" sz="2400" dirty="0" smtClean="0"/>
          </a:p>
          <a:p>
            <a:pPr lvl="1">
              <a:lnSpc>
                <a:spcPct val="200000"/>
              </a:lnSpc>
            </a:pPr>
            <a:r>
              <a:rPr lang="zh-CN" altLang="en-US" sz="1800" dirty="0">
                <a:solidFill>
                  <a:srgbClr val="292929"/>
                </a:solidFill>
                <a:sym typeface="+mn-ea"/>
              </a:rPr>
              <a:t>只能用于设置数值类型，不允许出现负数</a:t>
            </a:r>
            <a:endParaRPr kumimoji="1" lang="en-US" altLang="zh-CN" sz="1800" dirty="0" smtClean="0"/>
          </a:p>
          <a:p>
            <a:pPr lvl="1">
              <a:lnSpc>
                <a:spcPct val="200000"/>
              </a:lnSpc>
            </a:pPr>
            <a:r>
              <a:rPr lang="zh-CN" altLang="en-US" sz="1800" dirty="0">
                <a:solidFill>
                  <a:srgbClr val="292929"/>
                </a:solidFill>
                <a:sym typeface="+mn-ea"/>
              </a:rPr>
              <a:t>最大存储长度会增加一倍</a:t>
            </a:r>
            <a:endParaRPr lang="zh-CN" altLang="en-US" sz="1800" dirty="0">
              <a:solidFill>
                <a:srgbClr val="292929"/>
              </a:solidFill>
              <a:sym typeface="+mn-ea"/>
            </a:endParaRPr>
          </a:p>
          <a:p>
            <a:pPr lvl="0">
              <a:lnSpc>
                <a:spcPct val="200000"/>
              </a:lnSpc>
            </a:pPr>
            <a:r>
              <a:rPr lang="zh-CN" altLang="zh-CN" sz="2400" dirty="0">
                <a:solidFill>
                  <a:srgbClr val="292929"/>
                </a:solidFill>
                <a:sym typeface="+mn-ea"/>
              </a:rPr>
              <a:t>Z</a:t>
            </a:r>
            <a:r>
              <a:rPr lang="en-US" altLang="zh-CN" sz="2400" dirty="0">
                <a:solidFill>
                  <a:srgbClr val="292929"/>
                </a:solidFill>
                <a:sym typeface="+mn-ea"/>
              </a:rPr>
              <a:t>EROFILL</a:t>
            </a:r>
            <a:endParaRPr lang="en-US" altLang="zh-CN" sz="2400" dirty="0">
              <a:solidFill>
                <a:srgbClr val="292929"/>
              </a:solidFill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dirty="0">
                <a:solidFill>
                  <a:srgbClr val="292929"/>
                </a:solidFill>
                <a:sym typeface="+mn-ea"/>
              </a:rPr>
              <a:t>只能用于设置数值类型，在数值之前会自动用</a:t>
            </a:r>
            <a:r>
              <a:rPr lang="en-US" altLang="zh-CN" sz="1800" dirty="0">
                <a:solidFill>
                  <a:srgbClr val="292929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rgbClr val="292929"/>
                </a:solidFill>
                <a:sym typeface="+mn-ea"/>
              </a:rPr>
              <a:t>补齐不足的位数</a:t>
            </a:r>
            <a:endParaRPr lang="zh-CN" altLang="en-US" sz="1800" dirty="0">
              <a:solidFill>
                <a:srgbClr val="292929"/>
              </a:solidFill>
              <a:sym typeface="+mn-ea"/>
            </a:endParaRPr>
          </a:p>
          <a:p>
            <a:pPr lvl="0">
              <a:lnSpc>
                <a:spcPct val="200000"/>
              </a:lnSpc>
            </a:pPr>
            <a:r>
              <a:rPr lang="zh-CN" altLang="zh-CN" sz="2400" dirty="0">
                <a:solidFill>
                  <a:srgbClr val="292929"/>
                </a:solidFill>
                <a:sym typeface="+mn-ea"/>
              </a:rPr>
              <a:t>A</a:t>
            </a:r>
            <a:r>
              <a:rPr lang="en-US" altLang="zh-CN" sz="2400" dirty="0">
                <a:solidFill>
                  <a:srgbClr val="292929"/>
                </a:solidFill>
                <a:sym typeface="+mn-ea"/>
              </a:rPr>
              <a:t>UTO_INCREMENT</a:t>
            </a:r>
            <a:endParaRPr lang="en-US" altLang="zh-CN" sz="2400" dirty="0">
              <a:solidFill>
                <a:srgbClr val="292929"/>
              </a:solidFill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dirty="0">
                <a:solidFill>
                  <a:srgbClr val="292929"/>
                </a:solidFill>
                <a:sym typeface="+mn-ea"/>
              </a:rPr>
              <a:t>用于设置字段的自动增长属性，每增加一条记录，该字段的值会自动加</a:t>
            </a:r>
            <a:r>
              <a:rPr lang="en-US" altLang="zh-CN" sz="1800" dirty="0">
                <a:solidFill>
                  <a:srgbClr val="292929"/>
                </a:solidFill>
                <a:sym typeface="+mn-ea"/>
              </a:rPr>
              <a:t>1</a:t>
            </a:r>
            <a:endParaRPr lang="en-US" altLang="zh-CN" sz="1800" dirty="0">
              <a:solidFill>
                <a:srgbClr val="292929"/>
              </a:solidFill>
              <a:sym typeface="+mn-ea"/>
            </a:endParaRPr>
          </a:p>
          <a:p>
            <a:pPr lvl="1">
              <a:lnSpc>
                <a:spcPct val="200000"/>
              </a:lnSpc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145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557213"/>
            <a:ext cx="29178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500438"/>
            <a:ext cx="7772400" cy="814387"/>
          </a:xfrm>
        </p:spPr>
        <p:txBody>
          <a:bodyPr lIns="90256" tIns="45128" rIns="90256" bIns="45128" anchor="ctr"/>
          <a:lstStyle/>
          <a:p>
            <a:r>
              <a:rPr sz="4000" dirty="0" smtClean="0">
                <a:solidFill>
                  <a:srgbClr val="3F3F3F"/>
                </a:solidFill>
                <a:sym typeface="微软雅黑" pitchFamily="34" charset="-122"/>
              </a:rPr>
              <a:t>MySQ数据表设计</a:t>
            </a:r>
            <a:endParaRPr sz="4000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  <p:sp>
        <p:nvSpPr>
          <p:cNvPr id="3076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1263" y="4572000"/>
            <a:ext cx="4535487" cy="1581150"/>
          </a:xfrm>
          <a:noFill/>
          <a:ln>
            <a:miter lim="800000"/>
          </a:ln>
        </p:spPr>
        <p:txBody>
          <a:bodyPr vert="horz" wrap="square" lIns="90256" tIns="45128" rIns="90256" bIns="45128" numCol="1" anchor="t" anchorCtr="0" compatLnSpc="1"/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en-US" dirty="0" err="1" smtClean="0">
                <a:latin typeface="黑体" pitchFamily="2" charset="-122"/>
                <a:ea typeface="黑体" pitchFamily="2" charset="-122"/>
                <a:sym typeface="+mn-ea"/>
              </a:rPr>
              <a:t>数据字段属性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552450" y="975360"/>
            <a:ext cx="8000365" cy="525970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solidFill>
                  <a:srgbClr val="292929"/>
                </a:solidFill>
                <a:sym typeface="+mn-ea"/>
              </a:rPr>
              <a:t>N</a:t>
            </a:r>
            <a:r>
              <a:rPr lang="en-US" altLang="zh-CN" sz="2400" dirty="0">
                <a:solidFill>
                  <a:srgbClr val="292929"/>
                </a:solidFill>
                <a:sym typeface="+mn-ea"/>
              </a:rPr>
              <a:t>ULL</a:t>
            </a:r>
            <a:r>
              <a:rPr lang="zh-CN" altLang="en-US" sz="2400" dirty="0">
                <a:solidFill>
                  <a:srgbClr val="292929"/>
                </a:solidFill>
                <a:sym typeface="+mn-ea"/>
              </a:rPr>
              <a:t>和</a:t>
            </a:r>
            <a:r>
              <a:rPr lang="en-US" altLang="zh-CN" sz="2400" dirty="0">
                <a:solidFill>
                  <a:srgbClr val="292929"/>
                </a:solidFill>
                <a:sym typeface="+mn-ea"/>
              </a:rPr>
              <a:t>NOT NULL</a:t>
            </a:r>
            <a:endParaRPr lang="en-US" altLang="zh-CN" sz="2400" dirty="0">
              <a:solidFill>
                <a:srgbClr val="292929"/>
              </a:solidFill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rgbClr val="292929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rgbClr val="292929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292929"/>
                </a:solidFill>
                <a:sym typeface="+mn-ea"/>
              </a:rPr>
              <a:t>，即插入值时没有在此字段插入值，默认为</a:t>
            </a:r>
            <a:r>
              <a:rPr lang="en-US" altLang="zh-CN" sz="2000" dirty="0">
                <a:solidFill>
                  <a:srgbClr val="292929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292929"/>
                </a:solidFill>
                <a:sym typeface="+mn-ea"/>
              </a:rPr>
              <a:t>值，如果指定了</a:t>
            </a:r>
            <a:r>
              <a:rPr lang="en-US" altLang="zh-CN" sz="2000" dirty="0">
                <a:solidFill>
                  <a:srgbClr val="292929"/>
                </a:solidFill>
                <a:sym typeface="+mn-ea"/>
              </a:rPr>
              <a:t>NOT NULL</a:t>
            </a:r>
            <a:r>
              <a:rPr lang="zh-CN" altLang="en-US" sz="2000" dirty="0">
                <a:solidFill>
                  <a:srgbClr val="292929"/>
                </a:solidFill>
                <a:sym typeface="+mn-ea"/>
              </a:rPr>
              <a:t>，则必须在插入值时在此字段填入值</a:t>
            </a:r>
            <a:endParaRPr lang="zh-CN" altLang="en-US" sz="2000" dirty="0">
              <a:solidFill>
                <a:srgbClr val="292929"/>
              </a:solidFill>
              <a:sym typeface="+mn-ea"/>
            </a:endParaRPr>
          </a:p>
          <a:p>
            <a:pPr lvl="0">
              <a:lnSpc>
                <a:spcPct val="200000"/>
              </a:lnSpc>
            </a:pPr>
            <a:r>
              <a:rPr lang="zh-CN" altLang="zh-CN" sz="2400" dirty="0">
                <a:solidFill>
                  <a:srgbClr val="292929"/>
                </a:solidFill>
                <a:sym typeface="+mn-ea"/>
              </a:rPr>
              <a:t>D</a:t>
            </a:r>
            <a:r>
              <a:rPr lang="en-US" altLang="zh-CN" sz="2400" dirty="0">
                <a:solidFill>
                  <a:srgbClr val="292929"/>
                </a:solidFill>
                <a:sym typeface="+mn-ea"/>
              </a:rPr>
              <a:t>EFAULT</a:t>
            </a:r>
            <a:endParaRPr lang="en-US" altLang="zh-CN" sz="2400" dirty="0">
              <a:solidFill>
                <a:srgbClr val="292929"/>
              </a:solidFill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rgbClr val="292929"/>
                </a:solidFill>
                <a:sym typeface="+mn-ea"/>
              </a:rPr>
              <a:t>可以通过此属性来指定一个默认值，如果没有在此列添加值，那么默认添加此值</a:t>
            </a:r>
            <a:endParaRPr lang="zh-CN" altLang="en-US" sz="2000" dirty="0">
              <a:solidFill>
                <a:srgbClr val="292929"/>
              </a:solidFill>
              <a:sym typeface="+mn-ea"/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en-US" altLang="zh-CN" sz="2000" dirty="0">
              <a:solidFill>
                <a:srgbClr val="292929"/>
              </a:solidFill>
              <a:sym typeface="+mn-ea"/>
            </a:endParaRPr>
          </a:p>
          <a:p>
            <a:pPr lvl="1">
              <a:lnSpc>
                <a:spcPct val="200000"/>
              </a:lnSpc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创建索引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38914" name="Rectangle 3"/>
          <p:cNvSpPr txBox="1">
            <a:spLocks noChangeArrowheads="1"/>
          </p:cNvSpPr>
          <p:nvPr/>
        </p:nvSpPr>
        <p:spPr bwMode="auto">
          <a:xfrm>
            <a:off x="485775" y="1142984"/>
            <a:ext cx="8229600" cy="48831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中，主要有四类索引：</a:t>
            </a:r>
            <a:endParaRPr lang="en-US" altLang="zh-CN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主键索引（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PRIMARY KEY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唯一索引（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UNIQUE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常规索引（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全文索引（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FULLTEXT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主键索引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39938" name="Rectangle 3"/>
          <p:cNvSpPr txBox="1">
            <a:spLocks noChangeArrowheads="1"/>
          </p:cNvSpPr>
          <p:nvPr/>
        </p:nvSpPr>
        <p:spPr bwMode="auto">
          <a:xfrm>
            <a:off x="450880" y="785794"/>
            <a:ext cx="8407400" cy="55007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主键索引是关系数据库中最常见的索引类型，主要作用是确定数据表里一条特定的数据记录的位置。我们可以在字段后添加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PRIMARY KEY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来对字段设置为主键索引。</a:t>
            </a:r>
            <a:endParaRPr lang="en-US" altLang="zh-CN" sz="2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最好为每张表指定一个主键，但不是必须指定。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一个表只能指定一个主键，而且主键的值不能为空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主键可以有多个候选索引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（例如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NOT NULL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唯一索引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40962" name="Rectangle 3"/>
          <p:cNvSpPr txBox="1">
            <a:spLocks noChangeArrowheads="1"/>
          </p:cNvSpPr>
          <p:nvPr/>
        </p:nvSpPr>
        <p:spPr bwMode="auto">
          <a:xfrm>
            <a:off x="467995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唯一索引与主键索引一样，都可以防止创建重复的值。但是，不同之处在于，每个数据表中只能有一个主键索引，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但可以有多个唯一索引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。我们使用关键字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UNIQUE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对字段定义为唯一索引。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常规索引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41986" name="Rectangle 3"/>
          <p:cNvSpPr txBox="1">
            <a:spLocks noChangeArrowheads="1"/>
          </p:cNvSpPr>
          <p:nvPr/>
        </p:nvSpPr>
        <p:spPr bwMode="auto">
          <a:xfrm>
            <a:off x="485775" y="1071547"/>
            <a:ext cx="8229600" cy="49498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常规索引技术是关系数据查询中最重要的技术，如果要提升数据库的性能，索引优化是首先应该考虑的，因为它能使我们的数据库得到最大性能方面的提升。常规索引也存在缺点：</a:t>
            </a:r>
            <a:endParaRPr lang="en-US" altLang="zh-CN" sz="2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多占用磁盘空间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会减慢插入，删除和修改操作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需要按照索引列上排序格式执行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创建索引我们可以使用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关键字随表一同创建。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全文索引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485775" y="1196975"/>
            <a:ext cx="8229600" cy="42322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全文索引在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中是一个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FULLTEXT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类型索引，但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FULLTEXT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索引只能用于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表，并且只可以在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类型的列上创建，也允许创建在一个或多个数据列上。</a:t>
            </a:r>
            <a:endParaRPr lang="en-US" altLang="zh-CN" sz="2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FULLTEXT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是不支持中文全文索引的，所以我们将来会使用效率更高的全文索引引擎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phinx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endParaRPr lang="zh-CN" altLang="en-US" sz="2400" b="1" dirty="0">
              <a:solidFill>
                <a:srgbClr val="29292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数据表的类型及存储位置</a:t>
            </a:r>
          </a:p>
        </p:txBody>
      </p:sp>
      <p:sp>
        <p:nvSpPr>
          <p:cNvPr id="44034" name="Rectangle 3"/>
          <p:cNvSpPr txBox="1">
            <a:spLocks noChangeArrowheads="1"/>
          </p:cNvSpPr>
          <p:nvPr/>
        </p:nvSpPr>
        <p:spPr bwMode="auto">
          <a:xfrm>
            <a:off x="395288" y="981075"/>
            <a:ext cx="8320087" cy="5040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HEAP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BOB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ARCHIVE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等多种数据表类型，在创建一个新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数据表时，可以为它设置一个类型。</a:t>
            </a:r>
            <a:endParaRPr lang="en-US" altLang="zh-CN" sz="2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yISAM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两种表类型最为重要：</a:t>
            </a:r>
            <a:endParaRPr lang="en-US" altLang="zh-CN" sz="2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yISAM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数据表类型的特点是成熟、稳定和易于管理。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表类型会产生碎片空间，要经常使用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OPTIMIZE TABLE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命令去清理表空间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不支持事务处理，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不支持外键，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数据表的类型及存储位置</a:t>
            </a:r>
          </a:p>
        </p:txBody>
      </p:sp>
      <p:sp>
        <p:nvSpPr>
          <p:cNvPr id="45058" name="Rectangle 3"/>
          <p:cNvSpPr txBox="1">
            <a:spLocks noChangeArrowheads="1"/>
          </p:cNvSpPr>
          <p:nvPr/>
        </p:nvSpPr>
        <p:spPr bwMode="auto">
          <a:xfrm>
            <a:off x="395288" y="1268413"/>
            <a:ext cx="8320087" cy="4752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表类型的数据表效率更高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表类型的数据表会产生三个文件，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表类型表默认只会产生一个文件。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字符集</a:t>
            </a:r>
          </a:p>
        </p:txBody>
      </p:sp>
      <p:sp>
        <p:nvSpPr>
          <p:cNvPr id="46082" name="Rectangle 3"/>
          <p:cNvSpPr txBox="1">
            <a:spLocks noChangeArrowheads="1"/>
          </p:cNvSpPr>
          <p:nvPr/>
        </p:nvSpPr>
        <p:spPr bwMode="auto">
          <a:xfrm>
            <a:off x="395288" y="928671"/>
            <a:ext cx="8320087" cy="500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创建表的时候，如果没有明确地指定任何字符集，则新创建数据表的字符集将由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配置文件里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charcter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-set-server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选项的设置决定。</a:t>
            </a:r>
            <a:endParaRPr lang="en-US" altLang="zh-CN" sz="2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在创建数据表时如果需要指定默认的字符集与之相同，但</a:t>
            </a:r>
            <a:r>
              <a:rPr lang="en-US" altLang="zh-CN" sz="2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客户程序在与服务器通信时使用的字符集，我们需要使用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default-character-set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选项或通过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 NAMES utf8</a:t>
            </a:r>
            <a:r>
              <a:rPr lang="zh-CN" altLang="en-US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来指定一个字符集为</a:t>
            </a:r>
            <a:r>
              <a:rPr lang="en-US" altLang="zh-CN" sz="2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utf8.</a:t>
            </a:r>
            <a:endParaRPr lang="zh-CN" altLang="en-US" sz="2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en-US" dirty="0" err="1" smtClean="0">
                <a:latin typeface="微软雅黑" charset="0"/>
                <a:ea typeface="微软雅黑" charset="0"/>
              </a:rPr>
              <a:t>创建表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395288" y="857232"/>
            <a:ext cx="8320087" cy="53578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创建数据表之前，我们应该注意：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创建数据库（如已存在则不需要创建）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选择数据库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在该数据库当中创建数据表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创建数据表需要注意：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指定数据表的名称（数据表不能重名）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指定该表的字段名称、字段数据类型、字段索引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指定表类型和表默认字符集（可省略）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 smtClean="0">
                <a:latin typeface="+mj-ea"/>
              </a:rPr>
              <a:t>回   顾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607060" y="1085850"/>
            <a:ext cx="7933055" cy="5182235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  结构化查询语言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  MySQL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数据库的连接与关闭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  创建新用户并授权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创建数据库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创建数据表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数据表内容的简单管理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建表实例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395288" y="1268413"/>
            <a:ext cx="8320087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endParaRPr lang="en-US" altLang="zh-CN" sz="2400" b="1">
              <a:latin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8596" y="1070911"/>
          <a:ext cx="8215630" cy="4724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43074"/>
                <a:gridCol w="1256468"/>
                <a:gridCol w="1656882"/>
                <a:gridCol w="2554360"/>
                <a:gridCol w="1104587"/>
              </a:tblGrid>
              <a:tr h="6997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中文名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字段名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数据类型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属性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索引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用户编号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id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INT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UNSIGNED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NOT NULL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  <a:p>
                      <a:pPr algn="ctr"/>
                      <a:r>
                        <a:rPr lang="zh-CN" altLang="zh-CN" sz="1800" dirty="0" smtClean="0">
                          <a:latin typeface="微软雅黑" charset="0"/>
                          <a:ea typeface="微软雅黑" charset="0"/>
                        </a:rPr>
                        <a:t>A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UTO_INCREMENT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主键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</a:tr>
              <a:tr h="699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用户名称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username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VARCHAR(50)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NOT NULL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普通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</a:tr>
              <a:tr h="5669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口令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微软雅黑" charset="0"/>
                          <a:ea typeface="微软雅黑" charset="0"/>
                        </a:rPr>
                        <a:t>userpass</a:t>
                      </a:r>
                      <a:endParaRPr lang="en-US" altLang="zh-CN" sz="1800" dirty="0" err="1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VARCHAR(50)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NOT NULL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普通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联系电话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微软雅黑" charset="0"/>
                          <a:ea typeface="微软雅黑" charset="0"/>
                        </a:rPr>
                        <a:t>telno</a:t>
                      </a:r>
                      <a:endParaRPr lang="en-US" altLang="zh-CN" sz="1800" dirty="0" err="1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VARCHAR(20)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NOT NULL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唯一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</a:tr>
              <a:tr h="699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性别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sex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ENUM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(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‘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男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’,’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女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’)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NOT NULL DEFAULT ‘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男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’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出生日期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birthday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DATE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NOT NULL DEFAULT ‘0000-00-00’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建表实例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49154" name="Rectangle 3"/>
          <p:cNvSpPr txBox="1">
            <a:spLocks noChangeArrowheads="1"/>
          </p:cNvSpPr>
          <p:nvPr/>
        </p:nvSpPr>
        <p:spPr bwMode="auto">
          <a:xfrm>
            <a:off x="395288" y="1000109"/>
            <a:ext cx="8424862" cy="52371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CREATE TABLE IF NOT EXISTS `users`(</a:t>
            </a:r>
            <a:endParaRPr lang="en-US" altLang="zh-CN" b="1" dirty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	`id` INT UNSIGNED NOT NULL AUTO_INCREMENT,</a:t>
            </a:r>
            <a:endParaRPr lang="en-US" altLang="zh-CN" b="1" dirty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	`username` VARCHAR(50) NOT NULL,</a:t>
            </a:r>
            <a:endParaRPr lang="en-US" altLang="zh-CN" b="1" dirty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	`</a:t>
            </a:r>
            <a:r>
              <a:rPr lang="en-US" altLang="zh-CN" b="1" dirty="0" err="1">
                <a:latin typeface="微软雅黑" charset="0"/>
                <a:ea typeface="微软雅黑" charset="0"/>
                <a:cs typeface="Arial" pitchFamily="34" charset="0"/>
              </a:rPr>
              <a:t>userpass</a:t>
            </a: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` VARCHAR(50) NOT NULL,</a:t>
            </a:r>
            <a:endParaRPr lang="en-US" altLang="zh-CN" b="1" dirty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	`</a:t>
            </a:r>
            <a:r>
              <a:rPr lang="en-US" altLang="zh-CN" b="1" dirty="0" err="1">
                <a:latin typeface="微软雅黑" charset="0"/>
                <a:ea typeface="微软雅黑" charset="0"/>
                <a:cs typeface="Arial" pitchFamily="34" charset="0"/>
              </a:rPr>
              <a:t>telno</a:t>
            </a: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` VARCHAR(20) NOT NULL UNIQUE,</a:t>
            </a:r>
            <a:endParaRPr lang="en-US" altLang="zh-CN" b="1" dirty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	`sex` ENUM(‘</a:t>
            </a:r>
            <a:r>
              <a:rPr lang="zh-CN" altLang="en-US" b="1" dirty="0">
                <a:latin typeface="微软雅黑" charset="0"/>
                <a:ea typeface="微软雅黑" charset="0"/>
                <a:cs typeface="Arial" pitchFamily="34" charset="0"/>
              </a:rPr>
              <a:t>男</a:t>
            </a: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’</a:t>
            </a:r>
            <a:r>
              <a:rPr lang="zh-CN" altLang="en-US" b="1" dirty="0">
                <a:latin typeface="微软雅黑" charset="0"/>
                <a:ea typeface="微软雅黑" charset="0"/>
                <a:cs typeface="Arial" pitchFamily="34" charset="0"/>
              </a:rPr>
              <a:t>，</a:t>
            </a: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’</a:t>
            </a:r>
            <a:r>
              <a:rPr lang="zh-CN" altLang="en-US" b="1" dirty="0">
                <a:latin typeface="微软雅黑" charset="0"/>
                <a:ea typeface="微软雅黑" charset="0"/>
                <a:cs typeface="Arial" pitchFamily="34" charset="0"/>
              </a:rPr>
              <a:t>女</a:t>
            </a: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’) NOT NULL DEFAULT ‘</a:t>
            </a:r>
            <a:r>
              <a:rPr lang="zh-CN" altLang="en-US" b="1" dirty="0">
                <a:latin typeface="微软雅黑" charset="0"/>
                <a:ea typeface="微软雅黑" charset="0"/>
                <a:cs typeface="Arial" pitchFamily="34" charset="0"/>
              </a:rPr>
              <a:t>男</a:t>
            </a: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’</a:t>
            </a:r>
            <a:r>
              <a:rPr lang="zh-CN" altLang="en-US" b="1" dirty="0">
                <a:latin typeface="微软雅黑" charset="0"/>
                <a:ea typeface="微软雅黑" charset="0"/>
                <a:cs typeface="Arial" pitchFamily="34" charset="0"/>
              </a:rPr>
              <a:t>，</a:t>
            </a:r>
            <a:endParaRPr lang="en-US" altLang="zh-CN" b="1" dirty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	`birthday` DATE NOT NULL DEFAULT ‘0000-00-00’,</a:t>
            </a:r>
            <a:endParaRPr lang="en-US" altLang="zh-CN" b="1" dirty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	PRIMARY KEY(`id`),</a:t>
            </a:r>
            <a:endParaRPr lang="en-US" altLang="zh-CN" b="1" dirty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	INDEX </a:t>
            </a:r>
            <a:r>
              <a:rPr lang="en-US" altLang="zh-CN" b="1" dirty="0" err="1">
                <a:latin typeface="微软雅黑" charset="0"/>
                <a:ea typeface="微软雅黑" charset="0"/>
                <a:cs typeface="Arial" pitchFamily="34" charset="0"/>
              </a:rPr>
              <a:t>username_index</a:t>
            </a: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(`username`),</a:t>
            </a:r>
            <a:endParaRPr lang="en-US" altLang="zh-CN" b="1" dirty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	INDEX </a:t>
            </a:r>
            <a:r>
              <a:rPr lang="en-US" altLang="zh-CN" b="1" dirty="0" err="1">
                <a:latin typeface="微软雅黑" charset="0"/>
                <a:ea typeface="微软雅黑" charset="0"/>
                <a:cs typeface="Arial" pitchFamily="34" charset="0"/>
              </a:rPr>
              <a:t>userpass_index</a:t>
            </a: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(`</a:t>
            </a:r>
            <a:r>
              <a:rPr lang="en-US" altLang="zh-CN" b="1" dirty="0" err="1">
                <a:latin typeface="微软雅黑" charset="0"/>
                <a:ea typeface="微软雅黑" charset="0"/>
                <a:cs typeface="Arial" pitchFamily="34" charset="0"/>
              </a:rPr>
              <a:t>userpass</a:t>
            </a: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`)</a:t>
            </a:r>
            <a:endParaRPr lang="en-US" altLang="zh-CN" b="1" dirty="0">
              <a:latin typeface="微软雅黑" charset="0"/>
              <a:ea typeface="微软雅黑" charset="0"/>
              <a:cs typeface="Arial" pitchFamily="34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)ENGINE=</a:t>
            </a:r>
            <a:r>
              <a:rPr lang="en-US" altLang="zh-CN" b="1" dirty="0" err="1">
                <a:latin typeface="微软雅黑" charset="0"/>
                <a:ea typeface="微软雅黑" charset="0"/>
                <a:cs typeface="Arial" pitchFamily="34" charset="0"/>
              </a:rPr>
              <a:t>MyISAM</a:t>
            </a: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 DEFAULT CHARSET=utf8</a:t>
            </a:r>
            <a:r>
              <a:rPr kumimoji="1" lang="en-US" altLang="zh-CN" dirty="0">
                <a:latin typeface="微软雅黑" charset="0"/>
                <a:ea typeface="微软雅黑" charset="0"/>
                <a:cs typeface="Arial" pitchFamily="34" charset="0"/>
              </a:rPr>
              <a:t> collate utf8_general_ci</a:t>
            </a:r>
            <a:r>
              <a:rPr kumimoji="1" lang="zh-CN" altLang="zh-CN" dirty="0">
                <a:latin typeface="微软雅黑" charset="0"/>
                <a:ea typeface="微软雅黑" charset="0"/>
                <a:cs typeface="Arial" pitchFamily="34" charset="0"/>
              </a:rPr>
              <a:t> </a:t>
            </a:r>
            <a:r>
              <a:rPr lang="en-US" altLang="zh-CN" b="1" dirty="0">
                <a:latin typeface="微软雅黑" charset="0"/>
                <a:ea typeface="微软雅黑" charset="0"/>
                <a:cs typeface="Arial" pitchFamily="34" charset="0"/>
              </a:rPr>
              <a:t>;</a:t>
            </a: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建表实例</a:t>
            </a:r>
          </a:p>
        </p:txBody>
      </p:sp>
      <p:sp>
        <p:nvSpPr>
          <p:cNvPr id="50178" name="Rectangle 3"/>
          <p:cNvSpPr txBox="1">
            <a:spLocks noChangeArrowheads="1"/>
          </p:cNvSpPr>
          <p:nvPr/>
        </p:nvSpPr>
        <p:spPr bwMode="auto">
          <a:xfrm>
            <a:off x="395288" y="908720"/>
            <a:ext cx="8424862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1.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表的字段之间要使用逗号隔开。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2.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建表的最后一句一定不能有逗号。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3.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表名称和字段名称尽量不要使用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系统的关键字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4.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如果一定要使用关键字，我们可以使用反引号将表名称和字段名称包含起来来进行过滤屏蔽。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5.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使用反引号会使建表效率增高。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6.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数据表名称和字段名称不能重名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7.AUTO_INCREMENT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属性必须依附于主键索引或唯一索引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修改数据表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1202" name="Rectangle 3"/>
          <p:cNvSpPr txBox="1">
            <a:spLocks noChangeArrowheads="1"/>
          </p:cNvSpPr>
          <p:nvPr/>
        </p:nvSpPr>
        <p:spPr bwMode="auto">
          <a:xfrm>
            <a:off x="395288" y="1268413"/>
            <a:ext cx="8424862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修改表的语法：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LTER TABLE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表名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ACTION;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我们可以对表进行修改字段，添加字段，删除字段，添加索引，删除索引，更改表名称，更改字段名称，更改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属性的初始值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endParaRPr lang="en-US" altLang="zh-CN" sz="24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修改数据表</a:t>
            </a:r>
          </a:p>
        </p:txBody>
      </p:sp>
      <p:sp>
        <p:nvSpPr>
          <p:cNvPr id="52226" name="Rectangle 3"/>
          <p:cNvSpPr txBox="1">
            <a:spLocks noChangeArrowheads="1"/>
          </p:cNvSpPr>
          <p:nvPr/>
        </p:nvSpPr>
        <p:spPr bwMode="auto">
          <a:xfrm>
            <a:off x="492760" y="908685"/>
            <a:ext cx="8327390" cy="4878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修改字段：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我们使用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change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或者是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modify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LTER TABLE `uses` CHANGE `username` `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uname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` VARCHAR(32) NOT NULL;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LTER TABLE `users` MODIFY `username` VARCHAR(32) NOT NULL;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由上例可以发现：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change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可以改变字段名称，而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modify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不可以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955" y="116840"/>
            <a:ext cx="6576695" cy="57150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修改数据表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3250" name="Rectangle 3"/>
          <p:cNvSpPr txBox="1">
            <a:spLocks noChangeArrowheads="1"/>
          </p:cNvSpPr>
          <p:nvPr/>
        </p:nvSpPr>
        <p:spPr bwMode="auto">
          <a:xfrm>
            <a:off x="460375" y="931545"/>
            <a:ext cx="8360410" cy="53060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添加字段：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我们使用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LTER TABLE `uses`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DD `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name` VARCHAR(32) NOT NULL;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这样我们就会新增一个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tname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字段。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删除字段：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我们使用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drop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LTER TABLE `users` DROP `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tname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这样我们会删除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tname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字段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116840"/>
            <a:ext cx="6562090" cy="57150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修改数据表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430530" y="898525"/>
            <a:ext cx="8536305" cy="5173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en-US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我们使用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LTER TABLE `uses`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DD INDEX/UNIQUE/PRIMARY KEY(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字段名称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这样会在该字段上建立索引（普通索引，唯一索引，主键索引）。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删除索引：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LTER TABLE `users` DROP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索引名称;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这样我们会删除这个索引，我们可以使用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show indexes from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表名查看当前表索引。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修改数据表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5298" name="Rectangle 3"/>
          <p:cNvSpPr txBox="1">
            <a:spLocks noChangeArrowheads="1"/>
          </p:cNvSpPr>
          <p:nvPr/>
        </p:nvSpPr>
        <p:spPr bwMode="auto">
          <a:xfrm>
            <a:off x="252095" y="1052513"/>
            <a:ext cx="8713788" cy="5329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en-US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更改表名称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我们使用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rename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LTER TABLE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旧表名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ENAME AS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新表名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将旧表名更改为新表名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AUTO_INCREMENT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LTER TABLE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表名称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AUTO_INCREMENT=1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UTO_INCREMENT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的初始值设置为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删除表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6322" name="Rectangle 3"/>
          <p:cNvSpPr txBox="1">
            <a:spLocks noChangeArrowheads="1"/>
          </p:cNvSpPr>
          <p:nvPr/>
        </p:nvSpPr>
        <p:spPr bwMode="auto">
          <a:xfrm>
            <a:off x="395288" y="1484313"/>
            <a:ext cx="8424862" cy="4752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zh-CN" altLang="en-US" sz="2400" dirty="0">
                <a:latin typeface="微软雅黑" charset="0"/>
                <a:ea typeface="微软雅黑" charset="0"/>
              </a:rPr>
              <a:t>删除表：</a:t>
            </a:r>
            <a:endParaRPr lang="zh-CN" altLang="en-US" sz="2400" dirty="0">
              <a:latin typeface="微软雅黑" charset="0"/>
              <a:ea typeface="微软雅黑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DROP TABLE [IF EXISTS] 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表名称；</a:t>
            </a:r>
            <a:endParaRPr lang="en-US" altLang="zh-CN" sz="2400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总  结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本章必须掌握的知识点：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1.	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数据表概念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2.	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数据值和列类型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3.	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数据字段属性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4.	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数据表对象管理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5.	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数据表的类型及存储位置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6.	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数据表的默认字符集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7.	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创建索引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+mj-ea"/>
              </a:rPr>
              <a:t>预习检查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584200" y="1024255"/>
            <a:ext cx="7907020" cy="4695825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>
                <a:srgbClr val="00B0F0"/>
              </a:buClr>
            </a:pPr>
            <a:r>
              <a:rPr lang="en-US" altLang="zh-CN" sz="238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380" dirty="0" smtClean="0">
                <a:latin typeface="微软雅黑" pitchFamily="34" charset="-122"/>
                <a:ea typeface="微软雅黑" pitchFamily="34" charset="-122"/>
              </a:rPr>
              <a:t>数据值和列类型</a:t>
            </a:r>
            <a:endParaRPr lang="en-US" altLang="zh-CN" sz="238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F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数据字段属性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F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数据表对象管理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F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数据表的类型及存储位置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F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数据表的默认字符集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F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创建索引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289" descr="qrcode_for_gh_bd9ff3308872_1280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957263"/>
            <a:ext cx="43561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2411413" y="5230813"/>
            <a:ext cx="4521200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兄弟连官方网址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http://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www.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itxdl.cn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+mj-ea"/>
              </a:rPr>
              <a:t>本 章 任 务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597535" y="990600"/>
            <a:ext cx="7936230" cy="47593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	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数据表概念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数据值和列类型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数据字段属性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数据表对象管理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5.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数据表的类型及存储位置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数据表的默认字符集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7.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创建索引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 </a:t>
            </a:r>
            <a:r>
              <a:rPr lang="en-US" altLang="en-US" dirty="0" err="1" smtClean="0">
                <a:latin typeface="微软雅黑" charset="0"/>
                <a:ea typeface="微软雅黑" charset="0"/>
              </a:rPr>
              <a:t>数据表概念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表是数据库中的基本对象元素，以记录（行）和字段（列）组成的二维结构用于存储数据。数据表由表结构和表内容两部分组成，先建立表结构，然后才能输入数据。数据表结构设计主要包括字段名称、字段类型和字段属性的设置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通常情况下，同一个数据库中可以有多个数据表，但表名必须是唯一的，表中每一条记录描述了一个相关信息的集合，每一个字段必须为唯一的，每个字段都需要指定数据类型。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en-US" altLang="en-US" dirty="0" err="1" smtClean="0">
                <a:latin typeface="微软雅黑" pitchFamily="34" charset="-122"/>
                <a:ea typeface="微软雅黑" pitchFamily="34" charset="-122"/>
              </a:rPr>
              <a:t>四大数据类型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09575" y="963930"/>
            <a:ext cx="8181975" cy="4727575"/>
          </a:xfrm>
        </p:spPr>
        <p:txBody>
          <a:bodyPr/>
          <a:lstStyle/>
          <a:p>
            <a:pPr indent="0">
              <a:lnSpc>
                <a:spcPct val="200000"/>
              </a:lnSpc>
              <a:buClr>
                <a:srgbClr val="FF0000"/>
              </a:buClr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  数值类数据列类型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Clr>
                <a:srgbClr val="FF000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字符串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类数据列类型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Clr>
                <a:srgbClr val="FF0000"/>
              </a:buClr>
              <a:buBlip>
                <a:blip r:embed="rId1"/>
              </a:buBlip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  日期和时间类数据列类型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Clr>
                <a:srgbClr val="FF0000"/>
              </a:buClr>
              <a:buBlip>
                <a:blip r:embed="rId1"/>
              </a:buBlip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  NULL值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en-US" dirty="0" err="1" smtClean="0">
                <a:latin typeface="微软雅黑" charset="0"/>
                <a:ea typeface="微软雅黑" charset="0"/>
              </a:rPr>
              <a:t>数值类数据列类型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107950" y="836930"/>
          <a:ext cx="8936355" cy="551243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12265"/>
                <a:gridCol w="1391285"/>
                <a:gridCol w="1977390"/>
                <a:gridCol w="3955415"/>
              </a:tblGrid>
              <a:tr h="384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数据列类型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存储空间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说明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取值范围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>
                    <a:solidFill>
                      <a:srgbClr val="0070C0"/>
                    </a:solidFill>
                  </a:tcPr>
                </a:tc>
              </a:tr>
              <a:tr h="819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TINYINT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非常小的整数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带符号值：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-128~127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无符号值：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0~255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</a:tr>
              <a:tr h="775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SMALLINT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>
                          <a:latin typeface="微软雅黑" charset="0"/>
                          <a:ea typeface="微软雅黑" charset="0"/>
                        </a:rPr>
                        <a:t>较小的整数</a:t>
                      </a:r>
                      <a:endParaRPr lang="en-US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带符号值：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-32768~32767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无符号值：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0~65535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</a:tr>
              <a:tr h="775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MEDIUMINT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3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中等大小的整数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带符号值：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-8388608~8388607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无符号值：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0~16777215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INT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4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标准整数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带符号值：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-2147483648~2147483647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无符号值：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0~4294967295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</a:tr>
              <a:tr h="659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BIGINT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8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大整数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带符号值：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-2</a:t>
                      </a:r>
                      <a:r>
                        <a:rPr lang="zh-CN" altLang="zh-CN" sz="1800" baseline="30000" dirty="0" smtClean="0">
                          <a:latin typeface="微软雅黑" charset="0"/>
                          <a:ea typeface="微软雅黑" charset="0"/>
                        </a:rPr>
                        <a:t>63</a:t>
                      </a:r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~2</a:t>
                      </a:r>
                      <a:r>
                        <a:rPr lang="en-US" altLang="zh-CN" sz="1800" baseline="30000" dirty="0" smtClean="0">
                          <a:latin typeface="微软雅黑" charset="0"/>
                          <a:ea typeface="微软雅黑" charset="0"/>
                        </a:rPr>
                        <a:t>63</a:t>
                      </a:r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-1</a:t>
                      </a:r>
                      <a:endParaRPr lang="en-US" altLang="zh-CN" sz="1800" baseline="30000" dirty="0" smtClean="0">
                        <a:latin typeface="微软雅黑" charset="0"/>
                        <a:ea typeface="微软雅黑" charset="0"/>
                      </a:endParaRPr>
                    </a:p>
                    <a:p>
                      <a:pPr algn="l"/>
                      <a:r>
                        <a:rPr lang="zh-CN" altLang="en-US" sz="1800" baseline="0" dirty="0" smtClean="0">
                          <a:latin typeface="微软雅黑" charset="0"/>
                          <a:ea typeface="微软雅黑" charset="0"/>
                        </a:rPr>
                        <a:t>无符号值：</a:t>
                      </a:r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0~2</a:t>
                      </a:r>
                      <a:r>
                        <a:rPr lang="en-US" altLang="zh-CN" sz="1800" baseline="30000" dirty="0" smtClean="0">
                          <a:latin typeface="微软雅黑" charset="0"/>
                          <a:ea typeface="微软雅黑" charset="0"/>
                        </a:rPr>
                        <a:t>64</a:t>
                      </a:r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-1</a:t>
                      </a:r>
                      <a:endParaRPr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</a:tr>
              <a:tr h="1163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FLOAT</a:t>
                      </a:r>
                      <a:endParaRPr lang="en-US" altLang="zh-CN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4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或</a:t>
                      </a:r>
                      <a:r>
                        <a:rPr lang="en-US" altLang="zh-CN" sz="1800" dirty="0" smtClean="0">
                          <a:latin typeface="微软雅黑" charset="0"/>
                          <a:ea typeface="微软雅黑" charset="0"/>
                        </a:rPr>
                        <a:t>8</a:t>
                      </a:r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sz="18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charset="0"/>
                          <a:ea typeface="微软雅黑" charset="0"/>
                        </a:rPr>
                        <a:t>单精度浮点数</a:t>
                      </a:r>
                      <a:endParaRPr lang="zh-CN" altLang="en-US" sz="1800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aseline="0" dirty="0" smtClean="0">
                          <a:latin typeface="微软雅黑" charset="0"/>
                          <a:ea typeface="微软雅黑" charset="0"/>
                        </a:rPr>
                        <a:t>最小非零值：</a:t>
                      </a:r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+- 1.175494351E-38</a:t>
                      </a:r>
                      <a:endParaRPr lang="en-US" altLang="zh-CN" sz="1800" baseline="0" dirty="0" smtClean="0">
                        <a:latin typeface="微软雅黑" charset="0"/>
                        <a:ea typeface="微软雅黑" charset="0"/>
                      </a:endParaRPr>
                    </a:p>
                    <a:p>
                      <a:pPr algn="l"/>
                      <a:r>
                        <a:rPr lang="zh-CN" altLang="en-US" sz="1800" baseline="0" dirty="0" smtClean="0">
                          <a:latin typeface="微软雅黑" charset="0"/>
                          <a:ea typeface="微软雅黑" charset="0"/>
                        </a:rPr>
                        <a:t>最大非零值：</a:t>
                      </a:r>
                      <a:r>
                        <a:rPr lang="en-US" altLang="zh-CN" sz="1800" baseline="0" dirty="0" smtClean="0">
                          <a:latin typeface="微软雅黑" charset="0"/>
                          <a:ea typeface="微软雅黑" charset="0"/>
                        </a:rPr>
                        <a:t>+- 3.402823466E+38</a:t>
                      </a:r>
                      <a:endParaRPr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zh-CN" dirty="0" err="1" smtClean="0">
                <a:latin typeface="微软雅黑" charset="0"/>
                <a:ea typeface="微软雅黑" charset="0"/>
              </a:rPr>
              <a:t>数值类数据列类型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323533" y="980440"/>
          <a:ext cx="8505824" cy="200025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33914"/>
                <a:gridCol w="1324640"/>
                <a:gridCol w="1882383"/>
                <a:gridCol w="37648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charset="0"/>
                          <a:ea typeface="微软雅黑" charset="0"/>
                        </a:rPr>
                        <a:t>数据列类型</a:t>
                      </a:r>
                      <a:endParaRPr lang="zh-CN" altLang="en-US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charset="0"/>
                          <a:ea typeface="微软雅黑" charset="0"/>
                        </a:rPr>
                        <a:t>存储空间</a:t>
                      </a:r>
                      <a:endParaRPr lang="zh-CN" altLang="en-US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charset="0"/>
                          <a:ea typeface="微软雅黑" charset="0"/>
                        </a:rPr>
                        <a:t>说明</a:t>
                      </a:r>
                      <a:endParaRPr lang="zh-CN" altLang="en-US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charset="0"/>
                          <a:ea typeface="微软雅黑" charset="0"/>
                        </a:rPr>
                        <a:t>取值范围</a:t>
                      </a:r>
                      <a:endParaRPr lang="zh-CN" altLang="en-US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>
                    <a:solidFill>
                      <a:srgbClr val="3399FF"/>
                    </a:solidFill>
                  </a:tcPr>
                </a:tc>
              </a:tr>
              <a:tr h="837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charset="0"/>
                          <a:ea typeface="微软雅黑" charset="0"/>
                        </a:rPr>
                        <a:t>DOUBLE</a:t>
                      </a:r>
                      <a:endParaRPr lang="en-US" altLang="zh-CN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charset="0"/>
                          <a:ea typeface="微软雅黑" charset="0"/>
                        </a:rPr>
                        <a:t>8</a:t>
                      </a:r>
                      <a:r>
                        <a:rPr lang="zh-CN" altLang="en-US" dirty="0" smtClean="0">
                          <a:latin typeface="微软雅黑" charset="0"/>
                          <a:ea typeface="微软雅黑" charset="0"/>
                        </a:rPr>
                        <a:t>字节</a:t>
                      </a:r>
                      <a:endParaRPr lang="zh-CN" altLang="en-US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charset="0"/>
                          <a:ea typeface="微软雅黑" charset="0"/>
                        </a:rPr>
                        <a:t>双精度浮点数</a:t>
                      </a:r>
                      <a:endParaRPr lang="zh-CN" altLang="en-US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aseline="0" dirty="0" smtClean="0">
                          <a:latin typeface="微软雅黑" charset="0"/>
                          <a:ea typeface="微软雅黑" charset="0"/>
                        </a:rPr>
                        <a:t>最小非零值：</a:t>
                      </a:r>
                      <a:r>
                        <a:rPr lang="en-US" altLang="zh-CN" baseline="0" dirty="0" smtClean="0">
                          <a:latin typeface="微软雅黑" charset="0"/>
                          <a:ea typeface="微软雅黑" charset="0"/>
                        </a:rPr>
                        <a:t>+- 2.225073E-308</a:t>
                      </a:r>
                      <a:endParaRPr lang="en-US" altLang="zh-CN" baseline="0" dirty="0" smtClean="0">
                        <a:latin typeface="微软雅黑" charset="0"/>
                        <a:ea typeface="微软雅黑" charset="0"/>
                      </a:endParaRPr>
                    </a:p>
                    <a:p>
                      <a:pPr algn="l"/>
                      <a:r>
                        <a:rPr lang="zh-CN" altLang="en-US" baseline="0" dirty="0" smtClean="0">
                          <a:latin typeface="微软雅黑" charset="0"/>
                          <a:ea typeface="微软雅黑" charset="0"/>
                        </a:rPr>
                        <a:t>最大非零值：</a:t>
                      </a:r>
                      <a:r>
                        <a:rPr lang="en-US" altLang="zh-CN" baseline="0" dirty="0" smtClean="0">
                          <a:latin typeface="微软雅黑" charset="0"/>
                          <a:ea typeface="微软雅黑" charset="0"/>
                        </a:rPr>
                        <a:t>+- 1.797693E+308</a:t>
                      </a:r>
                      <a:endParaRPr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>
                          <a:latin typeface="微软雅黑" charset="0"/>
                          <a:ea typeface="微软雅黑" charset="0"/>
                        </a:rPr>
                        <a:t>D</a:t>
                      </a:r>
                      <a:r>
                        <a:rPr lang="en-US" altLang="zh-CN" dirty="0" smtClean="0">
                          <a:latin typeface="微软雅黑" charset="0"/>
                          <a:ea typeface="微软雅黑" charset="0"/>
                        </a:rPr>
                        <a:t>ECIMAL</a:t>
                      </a:r>
                      <a:endParaRPr lang="zh-CN" altLang="en-US" dirty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charset="0"/>
                          <a:ea typeface="微软雅黑" charset="0"/>
                        </a:rPr>
                        <a:t>自定义</a:t>
                      </a:r>
                      <a:endParaRPr lang="zh-CN" altLang="en-US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charset="0"/>
                          <a:ea typeface="微软雅黑" charset="0"/>
                        </a:rPr>
                        <a:t>以字符串形式表示的浮点数</a:t>
                      </a:r>
                      <a:endParaRPr lang="zh-CN" altLang="en-US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charset="0"/>
                          <a:ea typeface="微软雅黑" charset="0"/>
                        </a:rPr>
                        <a:t>取决于存储单元字节数</a:t>
                      </a:r>
                      <a:endParaRPr lang="zh-CN" altLang="en-US" dirty="0" smtClean="0">
                        <a:latin typeface="微软雅黑" charset="0"/>
                        <a:ea typeface="微软雅黑" charset="0"/>
                      </a:endParaRPr>
                    </a:p>
                  </a:txBody>
                  <a:tcPr marL="88532" marR="8853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P_2016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PHP_2016_模板</Template>
  <TotalTime>0</TotalTime>
  <Words>5579</Words>
  <Application>Kingsoft Office WPP</Application>
  <PresentationFormat>全屏显示(4:3)</PresentationFormat>
  <Paragraphs>562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PHP_2016_模板</vt:lpstr>
      <vt:lpstr>自定义设计方案_2</vt:lpstr>
      <vt:lpstr>PowerPoint 演示文稿</vt:lpstr>
      <vt:lpstr>PHP的函数应用</vt:lpstr>
      <vt:lpstr>回   顾</vt:lpstr>
      <vt:lpstr>预习检查</vt:lpstr>
      <vt:lpstr>本 章 任 务</vt:lpstr>
      <vt:lpstr>1. 数据表概念</vt:lpstr>
      <vt:lpstr>2. 数据列四大数据类型</vt:lpstr>
      <vt:lpstr>数值类数据列类型</vt:lpstr>
      <vt:lpstr>数值类数据列类型</vt:lpstr>
      <vt:lpstr>数值类数据列类型</vt:lpstr>
      <vt:lpstr>数值类数据列类型</vt:lpstr>
      <vt:lpstr>字符串类数据列类型</vt:lpstr>
      <vt:lpstr>字符串类数据列类型</vt:lpstr>
      <vt:lpstr>字符串类数据列类型</vt:lpstr>
      <vt:lpstr>日期和时间类数据列类型</vt:lpstr>
      <vt:lpstr>日期和时间类数据列类型</vt:lpstr>
      <vt:lpstr>NULL值</vt:lpstr>
      <vt:lpstr>类型转换</vt:lpstr>
      <vt:lpstr>数据字段属性</vt:lpstr>
      <vt:lpstr>数据字段属性</vt:lpstr>
      <vt:lpstr>创建索引</vt:lpstr>
      <vt:lpstr>主键索引</vt:lpstr>
      <vt:lpstr>唯一索引</vt:lpstr>
      <vt:lpstr>常规索引</vt:lpstr>
      <vt:lpstr>全文索引</vt:lpstr>
      <vt:lpstr>数据表的类型及存储位置</vt:lpstr>
      <vt:lpstr>数据表的类型及存储位置</vt:lpstr>
      <vt:lpstr>字符集</vt:lpstr>
      <vt:lpstr>创建表</vt:lpstr>
      <vt:lpstr>建表实例</vt:lpstr>
      <vt:lpstr>建表实例</vt:lpstr>
      <vt:lpstr>建表实例</vt:lpstr>
      <vt:lpstr>修改数据表</vt:lpstr>
      <vt:lpstr>修改数据表</vt:lpstr>
      <vt:lpstr>修改数据表</vt:lpstr>
      <vt:lpstr>修改数据表</vt:lpstr>
      <vt:lpstr>修改数据表</vt:lpstr>
      <vt:lpstr>删除表</vt:lpstr>
      <vt:lpstr>总  结</vt:lpstr>
      <vt:lpstr>PowerPoint 演示文稿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Administrator</cp:lastModifiedBy>
  <cp:revision>49</cp:revision>
  <dcterms:created xsi:type="dcterms:W3CDTF">2015-12-14T15:02:00Z</dcterms:created>
  <dcterms:modified xsi:type="dcterms:W3CDTF">2015-12-17T09:33:13Z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