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13" r:id="rId2"/>
    <p:sldId id="403" r:id="rId3"/>
    <p:sldId id="372" r:id="rId4"/>
    <p:sldId id="353" r:id="rId5"/>
    <p:sldId id="374" r:id="rId6"/>
    <p:sldId id="390" r:id="rId7"/>
    <p:sldId id="376" r:id="rId8"/>
    <p:sldId id="316" r:id="rId9"/>
    <p:sldId id="373" r:id="rId10"/>
    <p:sldId id="438" r:id="rId11"/>
    <p:sldId id="439" r:id="rId12"/>
    <p:sldId id="391" r:id="rId13"/>
    <p:sldId id="393" r:id="rId14"/>
    <p:sldId id="394" r:id="rId15"/>
    <p:sldId id="395" r:id="rId16"/>
    <p:sldId id="396" r:id="rId17"/>
    <p:sldId id="397" r:id="rId18"/>
    <p:sldId id="398" r:id="rId19"/>
    <p:sldId id="377" r:id="rId20"/>
    <p:sldId id="378" r:id="rId21"/>
    <p:sldId id="379" r:id="rId22"/>
    <p:sldId id="464" r:id="rId23"/>
    <p:sldId id="385" r:id="rId24"/>
    <p:sldId id="386" r:id="rId25"/>
    <p:sldId id="387" r:id="rId26"/>
    <p:sldId id="388" r:id="rId27"/>
    <p:sldId id="389" r:id="rId28"/>
    <p:sldId id="402" r:id="rId29"/>
    <p:sldId id="338" r:id="rId30"/>
    <p:sldId id="304" r:id="rId31"/>
    <p:sldId id="305" r:id="rId32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  <a:srgbClr val="35B558"/>
    <a:srgbClr val="666666"/>
    <a:srgbClr val="2EAA46"/>
    <a:srgbClr val="FF5C00"/>
    <a:srgbClr val="535353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03" autoAdjust="0"/>
    <p:restoredTop sz="94110" autoAdjust="0"/>
  </p:normalViewPr>
  <p:slideViewPr>
    <p:cSldViewPr snapToObjects="1">
      <p:cViewPr varScale="1">
        <p:scale>
          <a:sx n="35" d="100"/>
          <a:sy n="35" d="100"/>
        </p:scale>
        <p:origin x="-636" y="-96"/>
      </p:cViewPr>
      <p:guideLst>
        <p:guide orient="horz" pos="1574"/>
        <p:guide pos="650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98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2160412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件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61352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r>
              <a:rPr lang="en-US" altLang="zh-CN" sz="9600" dirty="0" smtClean="0">
                <a:solidFill>
                  <a:srgbClr val="FFFFFF"/>
                </a:solidFill>
              </a:rPr>
              <a:t/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5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705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.baidu.com/i?ct=503316480&amp;z=0&amp;tn=baiduimagedetail&amp;word=php&amp;in=19638&amp;cl=2&amp;lm=-1&amp;pn=1&amp;rn=1&amp;di=20572526400&amp;ln=2000&amp;fr=&amp;fmq=&amp;ic=0&amp;s=0&amp;se=1&amp;sme=0&amp;tab=&amp;width=&amp;height=&amp;face=0" TargetMode="External"/><Relationship Id="rId7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image.baidu.com/i?ct=503316480&amp;z=&amp;tn=baiduimagedetail&amp;word=JSP&amp;in=8637&amp;cl=2&amp;lm=-1&amp;pn=98&amp;rn=1&amp;di=5971755840&amp;ln=2000&amp;fr=bk&amp;fmq=&amp;ic=&amp;s=&amp;se=&amp;sme=0&amp;tab=&amp;width=&amp;height=&amp;face=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image/d57e9994dc19392ed31b7028" TargetMode="External"/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hyperlink" Target="http://image.baidu.com/i?ct=503316480&amp;z=&amp;tn=baiduimagedetail&amp;word=Oracle&amp;in=29643&amp;cl=2&amp;lm=-1&amp;pn=0&amp;rn=1&amp;di=22730025615&amp;ln=2000&amp;fr=&amp;fmq=&amp;ic=&amp;s=&amp;se=&amp;sme=0&amp;tab=&amp;width=&amp;height=&amp;face=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hyperlink" Target="http://image.baidu.com/i?ct=503316480&amp;z=&amp;tn=baiduimagedetail&amp;word=MySQL&amp;in=31508&amp;cl=2&amp;lm=-1&amp;pn=1&amp;rn=1&amp;di=34641933675&amp;ln=2000&amp;fr=&amp;fmq=&amp;ic=&amp;s=&amp;se=&amp;sme=0&amp;tab=&amp;width=&amp;height=&amp;face=" TargetMode="External"/><Relationship Id="rId9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LAMP</a:t>
            </a:r>
            <a:r>
              <a:rPr lang="zh-CN" altLang="en-US" dirty="0" smtClean="0"/>
              <a:t>网站构建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LAMP</a:t>
            </a:r>
            <a:r>
              <a:rPr lang="zh-CN" altLang="en-US" dirty="0" smtClean="0"/>
              <a:t>网站构建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dirty="0" smtClean="0"/>
              <a:t>Web开发所需要的构</a:t>
            </a:r>
            <a:r>
              <a:rPr kumimoji="1" lang="zh-CN" dirty="0" smtClean="0"/>
              <a:t>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33145" y="428625"/>
            <a:ext cx="23004145" cy="1084580"/>
          </a:xfrm>
        </p:spPr>
        <p:txBody>
          <a:bodyPr>
            <a:normAutofit/>
          </a:bodyPr>
          <a:lstStyle/>
          <a:p>
            <a:r>
              <a:rPr dirty="0" smtClean="0"/>
              <a:t>Web开发所需要的构</a:t>
            </a:r>
            <a:r>
              <a:rPr lang="zh-CN" altLang="en-US" dirty="0" smtClean="0">
                <a:sym typeface="+mn-ea"/>
              </a:rPr>
              <a:t>建</a:t>
            </a:r>
            <a:r>
              <a:rPr lang="en-US" altLang="zh-CN" dirty="0" smtClean="0"/>
              <a:t>—</a:t>
            </a:r>
            <a:r>
              <a:rPr lang="zh-CN" altLang="en-US" dirty="0" smtClean="0">
                <a:solidFill>
                  <a:srgbClr val="00B05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客户端浏览器</a:t>
            </a:r>
            <a:endParaRPr kumimoji="1" lang="zh-CN" altLang="en-US" dirty="0"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424242"/>
                </a:solidFill>
              </a:rPr>
              <a:t>客户端</a:t>
            </a:r>
            <a:r>
              <a:rPr lang="zh-CN" altLang="en-US" dirty="0" smtClean="0">
                <a:solidFill>
                  <a:srgbClr val="424242"/>
                </a:solidFill>
              </a:rPr>
              <a:t>浏览器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如</a:t>
            </a:r>
            <a:r>
              <a:rPr lang="en-US" altLang="zh-CN" dirty="0" smtClean="0">
                <a:solidFill>
                  <a:srgbClr val="FF0000"/>
                </a:solidFill>
              </a:rPr>
              <a:t>IE</a:t>
            </a:r>
            <a:r>
              <a:rPr lang="zh-CN" altLang="en-US" dirty="0" smtClean="0">
                <a:solidFill>
                  <a:srgbClr val="FF0000"/>
                </a:solidFill>
              </a:rPr>
              <a:t>，谷歌浏览器，火狐浏览器等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424242"/>
                </a:solidFill>
              </a:rPr>
              <a:t>扩展超文本标记语言</a:t>
            </a:r>
            <a:r>
              <a:rPr lang="en-US" altLang="zh-CN" dirty="0" smtClean="0">
                <a:solidFill>
                  <a:srgbClr val="424242"/>
                </a:solidFill>
              </a:rPr>
              <a:t>HTML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424242"/>
                </a:solidFill>
              </a:rPr>
              <a:t>层叠样式表</a:t>
            </a:r>
            <a:r>
              <a:rPr lang="en-US" altLang="zh-CN" dirty="0" smtClean="0">
                <a:solidFill>
                  <a:srgbClr val="424242"/>
                </a:solidFill>
              </a:rPr>
              <a:t>CSS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424242"/>
                </a:solidFill>
              </a:rPr>
              <a:t>客户端脚本编程语言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rgbClr val="424242"/>
                </a:solidFill>
              </a:rPr>
              <a:t>Web</a:t>
            </a:r>
            <a:r>
              <a:rPr kumimoji="1" lang="zh-CN" altLang="en-US" dirty="0" smtClean="0">
                <a:solidFill>
                  <a:srgbClr val="424242"/>
                </a:solidFill>
              </a:rPr>
              <a:t>服务器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424242"/>
                </a:solidFill>
              </a:rPr>
              <a:t>服务器端脚本编程语言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424242"/>
                </a:solidFill>
              </a:rPr>
              <a:t>数据库管理系统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33145" y="428625"/>
            <a:ext cx="23004145" cy="1114425"/>
          </a:xfrm>
        </p:spPr>
        <p:txBody>
          <a:bodyPr>
            <a:normAutofit/>
          </a:bodyPr>
          <a:lstStyle/>
          <a:p>
            <a:r>
              <a:rPr dirty="0" smtClean="0"/>
              <a:t>Web开发所需要的构</a:t>
            </a:r>
            <a:r>
              <a:rPr lang="zh-CN" altLang="en-US" dirty="0" smtClean="0">
                <a:sym typeface="+mn-ea"/>
              </a:rPr>
              <a:t>建</a:t>
            </a:r>
            <a:r>
              <a:rPr lang="en-US" altLang="zh-CN" dirty="0" smtClean="0"/>
              <a:t>—</a:t>
            </a:r>
            <a:r>
              <a:rPr lang="zh-CN" altLang="en-US" dirty="0" smtClean="0">
                <a:solidFill>
                  <a:srgbClr val="00B05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客户端浏览器</a:t>
            </a:r>
            <a:endParaRPr kumimoji="1" lang="zh-CN" altLang="en-US" dirty="0" smtClean="0">
              <a:solidFill>
                <a:srgbClr val="00B050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77595" y="3531870"/>
            <a:ext cx="18640425" cy="5636260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浏览器</a:t>
            </a:r>
            <a:r>
              <a:rPr lang="en-US" altLang="zh-CN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(Browser),</a:t>
            </a: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万维网</a:t>
            </a:r>
            <a:r>
              <a:rPr lang="en-US" altLang="zh-CN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(World Wide Web)</a:t>
            </a: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服务的客户端浏览程序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可向万维网服务器发送各种请求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对从服务器发来的超文本信息和各种多媒体数据格式进行解释、显示和播放</a:t>
            </a:r>
            <a:endParaRPr kumimoji="1" lang="zh-CN" altLang="en-US" sz="4800" dirty="0" smtClean="0">
              <a:solidFill>
                <a:srgbClr val="424242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33145" y="428625"/>
            <a:ext cx="23004145" cy="1053465"/>
          </a:xfrm>
        </p:spPr>
        <p:txBody>
          <a:bodyPr>
            <a:normAutofit/>
          </a:bodyPr>
          <a:lstStyle/>
          <a:p>
            <a:r>
              <a:rPr dirty="0" smtClean="0"/>
              <a:t>Web开发所需要的构</a:t>
            </a:r>
            <a:r>
              <a:rPr lang="zh-CN" altLang="en-US" dirty="0" smtClean="0">
                <a:sym typeface="+mn-ea"/>
              </a:rPr>
              <a:t>建</a:t>
            </a:r>
            <a:r>
              <a:rPr lang="en-US" altLang="zh-CN" dirty="0" smtClean="0"/>
              <a:t>—</a:t>
            </a:r>
            <a:r>
              <a:rPr lang="zh-CN" altLang="en-US" dirty="0" smtClean="0">
                <a:solidFill>
                  <a:srgbClr val="00B05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超文本标记语言</a:t>
            </a:r>
            <a:r>
              <a:rPr lang="en-US" altLang="zh-CN" dirty="0" smtClean="0">
                <a:solidFill>
                  <a:srgbClr val="00B05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HTML</a:t>
            </a:r>
            <a:endParaRPr kumimoji="1" lang="zh-CN" altLang="en-US" dirty="0"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21105" y="3531870"/>
            <a:ext cx="18273395" cy="1673860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超文本标记语言（</a:t>
            </a:r>
            <a:r>
              <a:rPr lang="en-US" altLang="zh-CN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HTML</a:t>
            </a: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）</a:t>
            </a:r>
            <a:endParaRPr kumimoji="1" lang="zh-CN" altLang="en-US" sz="4800" dirty="0" smtClean="0">
              <a:solidFill>
                <a:srgbClr val="424242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33145" y="428625"/>
            <a:ext cx="23004145" cy="1029970"/>
          </a:xfrm>
        </p:spPr>
        <p:txBody>
          <a:bodyPr>
            <a:normAutofit/>
          </a:bodyPr>
          <a:lstStyle/>
          <a:p>
            <a:r>
              <a:rPr dirty="0" smtClean="0"/>
              <a:t>Web开发所需要的构</a:t>
            </a:r>
            <a:r>
              <a:rPr lang="zh-CN" altLang="en-US" dirty="0" smtClean="0">
                <a:sym typeface="+mn-ea"/>
              </a:rPr>
              <a:t>建</a:t>
            </a:r>
            <a:r>
              <a:rPr lang="en-US" altLang="zh-CN" dirty="0" smtClean="0"/>
              <a:t>—</a:t>
            </a:r>
            <a:r>
              <a:rPr lang="zh-CN" altLang="en-US" dirty="0" smtClean="0">
                <a:solidFill>
                  <a:srgbClr val="00B05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层叠样式表</a:t>
            </a:r>
            <a:r>
              <a:rPr lang="en-US" altLang="zh-CN" dirty="0" smtClean="0">
                <a:solidFill>
                  <a:srgbClr val="00B05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CSS</a:t>
            </a:r>
            <a:endParaRPr kumimoji="1" lang="zh-CN" altLang="en-US" dirty="0"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21105" y="3531870"/>
            <a:ext cx="18273395" cy="4325620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一组格式设置规则，用于控制</a:t>
            </a:r>
            <a:r>
              <a:rPr lang="en-US" altLang="zh-CN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Web</a:t>
            </a: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页面的外观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可将页面的内容与表现形式分离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使维护站点的外观更加容易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使</a:t>
            </a:r>
            <a:r>
              <a:rPr lang="en-US" altLang="zh-CN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HTML</a:t>
            </a: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文档代码更加简练，缩短浏览器的加载时间</a:t>
            </a:r>
            <a:endParaRPr kumimoji="1" lang="zh-CN" altLang="en-US" sz="4800" dirty="0" smtClean="0">
              <a:solidFill>
                <a:srgbClr val="424242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33145" y="428625"/>
            <a:ext cx="23004145" cy="993140"/>
          </a:xfrm>
        </p:spPr>
        <p:txBody>
          <a:bodyPr>
            <a:normAutofit/>
          </a:bodyPr>
          <a:lstStyle/>
          <a:p>
            <a:r>
              <a:rPr dirty="0" smtClean="0"/>
              <a:t>Web开发所需要的构</a:t>
            </a:r>
            <a:r>
              <a:rPr lang="zh-CN" altLang="en-US" dirty="0" smtClean="0">
                <a:sym typeface="+mn-ea"/>
              </a:rPr>
              <a:t>建</a:t>
            </a:r>
            <a:r>
              <a:rPr lang="en-US" altLang="zh-CN" dirty="0" smtClean="0"/>
              <a:t>—</a:t>
            </a:r>
            <a:r>
              <a:rPr lang="zh-CN" altLang="en-US" dirty="0" smtClean="0">
                <a:solidFill>
                  <a:srgbClr val="00B05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黑体" panose="02010609060101010101" pitchFamily="49" charset="-122"/>
              </a:rPr>
              <a:t>客户</a:t>
            </a:r>
            <a:r>
              <a:rPr lang="zh-CN" altLang="en-US" b="1" dirty="0" smtClean="0">
                <a:solidFill>
                  <a:srgbClr val="00B05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黑体" panose="02010609060101010101" pitchFamily="49" charset="-122"/>
              </a:rPr>
              <a:t>端脚本编程语言</a:t>
            </a:r>
            <a:endParaRPr kumimoji="1" lang="zh-CN" altLang="en-US" dirty="0"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49350" y="3531870"/>
            <a:ext cx="18273395" cy="3624580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在客户这一端执行的脚本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4800" dirty="0" err="1" smtClean="0">
                <a:solidFill>
                  <a:srgbClr val="424242"/>
                </a:solidFill>
                <a:sym typeface="微软雅黑" panose="020B0503020204020204" pitchFamily="34" charset="-122"/>
              </a:rPr>
              <a:t>JavaScrip</a:t>
            </a: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、</a:t>
            </a:r>
            <a:r>
              <a:rPr lang="en-US" altLang="zh-CN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 VBScript</a:t>
            </a: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、</a:t>
            </a:r>
            <a:r>
              <a:rPr lang="en-US" altLang="zh-CN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 applet</a:t>
            </a: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等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浏览者先将脚本下载到客户的机器上后才执行</a:t>
            </a:r>
            <a:endParaRPr kumimoji="1" lang="zh-CN" altLang="en-US" sz="4800" dirty="0" smtClean="0">
              <a:solidFill>
                <a:srgbClr val="424242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33145" y="428625"/>
            <a:ext cx="23004145" cy="963295"/>
          </a:xfrm>
        </p:spPr>
        <p:txBody>
          <a:bodyPr>
            <a:normAutofit/>
          </a:bodyPr>
          <a:lstStyle/>
          <a:p>
            <a:r>
              <a:rPr dirty="0" smtClean="0"/>
              <a:t>Web开发所需要的构</a:t>
            </a:r>
            <a:r>
              <a:rPr lang="zh-CN" altLang="en-US" dirty="0" smtClean="0">
                <a:sym typeface="+mn-ea"/>
              </a:rPr>
              <a:t>建</a:t>
            </a:r>
            <a:r>
              <a:rPr lang="en-US" altLang="zh-CN" dirty="0" smtClean="0"/>
              <a:t>—</a:t>
            </a:r>
            <a:r>
              <a:rPr lang="en-US" altLang="zh-CN" dirty="0" smtClean="0">
                <a:solidFill>
                  <a:srgbClr val="00B05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黑体" panose="02010609060101010101" pitchFamily="49" charset="-122"/>
              </a:rPr>
              <a:t>Web</a:t>
            </a:r>
            <a:r>
              <a:rPr lang="zh-CN" altLang="en-US" dirty="0" smtClean="0">
                <a:solidFill>
                  <a:srgbClr val="00B05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黑体" panose="02010609060101010101" pitchFamily="49" charset="-122"/>
              </a:rPr>
              <a:t>服务器</a:t>
            </a:r>
            <a:endParaRPr kumimoji="1" lang="zh-CN" altLang="en-US" dirty="0"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77595" y="3531870"/>
            <a:ext cx="18273395" cy="4112895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WWW(WORLD WIDE WEB)</a:t>
            </a: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服务器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提供网上信息浏览服务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Web</a:t>
            </a: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应用层使用的是</a:t>
            </a:r>
            <a:r>
              <a:rPr lang="en-US" altLang="zh-CN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HTTP</a:t>
            </a: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协议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Apache</a:t>
            </a: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、</a:t>
            </a:r>
            <a:r>
              <a:rPr lang="en-US" altLang="zh-CN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IIS</a:t>
            </a: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、</a:t>
            </a:r>
            <a:r>
              <a:rPr lang="en-US" altLang="zh-CN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Tomcat</a:t>
            </a: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、</a:t>
            </a:r>
            <a:r>
              <a:rPr lang="en-US" altLang="zh-CN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IBM </a:t>
            </a:r>
            <a:r>
              <a:rPr lang="en-US" altLang="zh-CN" sz="4800" dirty="0" err="1" smtClean="0">
                <a:solidFill>
                  <a:srgbClr val="424242"/>
                </a:solidFill>
                <a:sym typeface="微软雅黑" panose="020B0503020204020204" pitchFamily="34" charset="-122"/>
              </a:rPr>
              <a:t>WebSphere</a:t>
            </a: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与</a:t>
            </a:r>
            <a:r>
              <a:rPr lang="en-US" altLang="zh-CN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BEA </a:t>
            </a:r>
            <a:r>
              <a:rPr lang="en-US" altLang="zh-CN" sz="4800" dirty="0" err="1" smtClean="0">
                <a:solidFill>
                  <a:srgbClr val="424242"/>
                </a:solidFill>
                <a:sym typeface="微软雅黑" panose="020B0503020204020204" pitchFamily="34" charset="-122"/>
              </a:rPr>
              <a:t>WebLogic</a:t>
            </a:r>
            <a:r>
              <a:rPr lang="en-US" altLang="zh-CN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 </a:t>
            </a: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等</a:t>
            </a:r>
            <a:endParaRPr kumimoji="1" lang="zh-CN" altLang="en-US" sz="4800" dirty="0" smtClean="0">
              <a:solidFill>
                <a:srgbClr val="424242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33145" y="428625"/>
            <a:ext cx="23004145" cy="993140"/>
          </a:xfrm>
        </p:spPr>
        <p:txBody>
          <a:bodyPr>
            <a:normAutofit/>
          </a:bodyPr>
          <a:lstStyle/>
          <a:p>
            <a:r>
              <a:rPr dirty="0" smtClean="0"/>
              <a:t>Web开发所需要的构</a:t>
            </a:r>
            <a:r>
              <a:rPr lang="zh-CN" altLang="en-US" dirty="0" smtClean="0">
                <a:sym typeface="+mn-ea"/>
              </a:rPr>
              <a:t>建</a:t>
            </a:r>
            <a:r>
              <a:rPr lang="en-US" altLang="zh-CN" dirty="0" smtClean="0"/>
              <a:t>—</a:t>
            </a:r>
            <a:r>
              <a:rPr lang="zh-CN" altLang="en-US" dirty="0" smtClean="0">
                <a:solidFill>
                  <a:srgbClr val="00B05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黑体" panose="02010609060101010101" pitchFamily="49" charset="-122"/>
              </a:rPr>
              <a:t>服务器端脚本编程语言</a:t>
            </a:r>
            <a:endParaRPr kumimoji="1" lang="zh-CN" altLang="en-US" dirty="0" smtClean="0">
              <a:solidFill>
                <a:srgbClr val="00B050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  <a:sym typeface="黑体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21040" y="3531600"/>
            <a:ext cx="18273600" cy="9201600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Microsoft</a:t>
            </a: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的</a:t>
            </a:r>
            <a:r>
              <a:rPr lang="en-US" altLang="zh-CN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ASP</a:t>
            </a: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、</a:t>
            </a:r>
            <a:r>
              <a:rPr lang="en-US" altLang="zh-CN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SUN</a:t>
            </a: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的</a:t>
            </a:r>
            <a:r>
              <a:rPr lang="en-US" altLang="zh-CN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JSP</a:t>
            </a: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和</a:t>
            </a:r>
            <a:r>
              <a:rPr lang="en-US" altLang="zh-CN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ZEND</a:t>
            </a: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的</a:t>
            </a:r>
            <a:r>
              <a:rPr lang="en-US" altLang="zh-CN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PHP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一种创建动态交互性站点的强有力的服务器脚本语言</a:t>
            </a:r>
          </a:p>
        </p:txBody>
      </p:sp>
      <p:pic>
        <p:nvPicPr>
          <p:cNvPr id="6" name="Picture 5" descr="PHP运行机制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9426" y="7328283"/>
            <a:ext cx="10873208" cy="483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http://t3.baidu.com/it/u=800996464,77003056&amp;fm=0&amp;gp=0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19625" y="7384058"/>
            <a:ext cx="3165906" cy="1628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http://imgsrc.baidu.com/baike/abpic/item/d7c9ca3ff96199d17c1e712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91380" y="9090248"/>
            <a:ext cx="3312368" cy="134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1" descr="http://t3.baidu.com/it/u=1053213035,1029110823&amp;fm=0&amp;gp=0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19625" y="10510448"/>
            <a:ext cx="3312368" cy="1650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33145" y="428625"/>
            <a:ext cx="23004145" cy="1022350"/>
          </a:xfrm>
        </p:spPr>
        <p:txBody>
          <a:bodyPr>
            <a:normAutofit/>
          </a:bodyPr>
          <a:lstStyle/>
          <a:p>
            <a:r>
              <a:rPr dirty="0" smtClean="0"/>
              <a:t>Web开发所需要的构</a:t>
            </a:r>
            <a:r>
              <a:rPr lang="zh-CN" altLang="en-US" dirty="0" smtClean="0">
                <a:sym typeface="+mn-ea"/>
              </a:rPr>
              <a:t>建</a:t>
            </a:r>
            <a:r>
              <a:rPr lang="en-US" altLang="zh-CN" dirty="0" smtClean="0"/>
              <a:t>—</a:t>
            </a:r>
            <a:r>
              <a:rPr kumimoji="1" lang="zh-CN" altLang="en-US" dirty="0" smtClean="0">
                <a:solidFill>
                  <a:srgbClr val="00B05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数据库管理系统</a:t>
            </a:r>
            <a:endParaRPr kumimoji="1" lang="zh-CN" altLang="en-US" dirty="0"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pic>
        <p:nvPicPr>
          <p:cNvPr id="6" name="Picture 5" descr="http://t3.baidu.com/it/u=504139558,874277614&amp;fm=0&amp;gp=0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2968" y="4325206"/>
            <a:ext cx="4128000" cy="41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0" descr="http://t2.baidu.com/it/u=3907806735,1434369746&amp;fm=0&amp;gp=0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74292" y="2499712"/>
            <a:ext cx="3021084" cy="24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2" descr="http://imgsrc.baidu.com/baike/abpic/item/566d0fdf4764ac00632798b9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409637" y="2880395"/>
            <a:ext cx="5916799" cy="123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4" descr="Hom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91208" y="6316870"/>
            <a:ext cx="6054400" cy="1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圆角矩形 89"/>
          <p:cNvSpPr>
            <a:spLocks noChangeArrowheads="1"/>
          </p:cNvSpPr>
          <p:nvPr/>
        </p:nvSpPr>
        <p:spPr bwMode="auto">
          <a:xfrm>
            <a:off x="5646429" y="9652049"/>
            <a:ext cx="4403200" cy="123839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5AAAD"/>
              </a:gs>
              <a:gs pos="79999">
                <a:srgbClr val="AFDEE2"/>
              </a:gs>
              <a:gs pos="100000">
                <a:srgbClr val="AFE0E4"/>
              </a:gs>
            </a:gsLst>
            <a:lin ang="5400000" scaled="1"/>
          </a:gradFill>
          <a:ln w="9525">
            <a:solidFill>
              <a:srgbClr val="B6DCDF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IBM-DB2</a:t>
            </a:r>
            <a:endParaRPr lang="zh-CN" altLang="en-US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" name="Picture 108" descr="http://imgsrc.baidu.com/baike/abpic/item/d57e9994dc19392ed31b7028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480032" y="8967653"/>
            <a:ext cx="3485867" cy="365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LAMP</a:t>
            </a:r>
            <a:r>
              <a:rPr lang="zh-CN" altLang="en-US" dirty="0" smtClean="0"/>
              <a:t>网站构建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2090" y="4469130"/>
            <a:ext cx="23957915" cy="4823460"/>
          </a:xfrm>
        </p:spPr>
        <p:txBody>
          <a:bodyPr/>
          <a:lstStyle/>
          <a:p>
            <a:r>
              <a:rPr lang="zh-CN" altLang="en-US" dirty="0" smtClean="0">
                <a:sym typeface="黑体" panose="02010609060101010101" pitchFamily="49" charset="-122"/>
              </a:rPr>
              <a:t>几种主流的</a:t>
            </a:r>
            <a:r>
              <a:rPr lang="en-US" altLang="zh-CN" dirty="0" smtClean="0">
                <a:sym typeface="黑体" panose="02010609060101010101" pitchFamily="49" charset="-122"/>
              </a:rPr>
              <a:t>Web</a:t>
            </a:r>
            <a:r>
              <a:rPr lang="zh-CN" altLang="en-US" dirty="0" smtClean="0">
                <a:sym typeface="黑体" panose="02010609060101010101" pitchFamily="49" charset="-122"/>
              </a:rPr>
              <a:t>应用程序平台以及</a:t>
            </a:r>
          </a:p>
          <a:p>
            <a:r>
              <a:rPr lang="en-US" altLang="zh-CN" dirty="0" smtClean="0">
                <a:sym typeface="黑体" panose="02010609060101010101" pitchFamily="49" charset="-122"/>
              </a:rPr>
              <a:t>LAMP</a:t>
            </a:r>
            <a:r>
              <a:rPr lang="zh-CN" altLang="en-US" dirty="0" smtClean="0">
                <a:sym typeface="黑体" panose="02010609060101010101" pitchFamily="49" charset="-122"/>
              </a:rPr>
              <a:t>网站开发组合概述</a:t>
            </a:r>
            <a:endParaRPr kumimoji="1"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LAMP</a:t>
            </a:r>
            <a:r>
              <a:rPr lang="zh-CN" altLang="en-US" dirty="0" smtClean="0"/>
              <a:t>网站构建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7265" y="3531870"/>
            <a:ext cx="18853785" cy="9201785"/>
          </a:xfrm>
        </p:spPr>
        <p:txBody>
          <a:bodyPr>
            <a:normAutofit/>
          </a:bodyPr>
          <a:lstStyle/>
          <a:p>
            <a:pPr marL="190500" indent="0">
              <a:buClr>
                <a:srgbClr val="00B050"/>
              </a:buClr>
              <a:buFont typeface="Arial" panose="020B0604020202020204" pitchFamily="34" charset="0"/>
              <a:buNone/>
            </a:pPr>
            <a:endParaRPr lang="zh-CN" altLang="en-US" dirty="0" smtClean="0">
              <a:solidFill>
                <a:srgbClr val="424242"/>
              </a:solidFill>
            </a:endParaRPr>
          </a:p>
          <a:p>
            <a:pPr marL="1104900" indent="-91440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424242"/>
                </a:solidFill>
                <a:sym typeface="+mn-ea"/>
              </a:rPr>
              <a:t>自我介绍</a:t>
            </a:r>
            <a:r>
              <a:rPr lang="zh-CN" altLang="en-US" dirty="0" smtClean="0">
                <a:solidFill>
                  <a:srgbClr val="424242"/>
                </a:solidFill>
              </a:rPr>
              <a:t>介以及绍网站给你认识</a:t>
            </a:r>
          </a:p>
          <a:p>
            <a:pPr marL="1104900" indent="-91440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dirty="0" smtClean="0">
                <a:solidFill>
                  <a:srgbClr val="424242"/>
                </a:solidFill>
              </a:rPr>
              <a:t>HTTP协议</a:t>
            </a:r>
          </a:p>
          <a:p>
            <a:pPr marL="1104900" indent="-91440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dirty="0" smtClean="0">
                <a:solidFill>
                  <a:srgbClr val="424242"/>
                </a:solidFill>
              </a:rPr>
              <a:t>Web开发所需要的构</a:t>
            </a:r>
            <a:r>
              <a:rPr lang="zh-CN" dirty="0" smtClean="0">
                <a:solidFill>
                  <a:srgbClr val="424242"/>
                </a:solidFill>
              </a:rPr>
              <a:t>建</a:t>
            </a:r>
          </a:p>
          <a:p>
            <a:pPr marL="1104900" indent="-91440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dirty="0" smtClean="0">
                <a:solidFill>
                  <a:srgbClr val="424242"/>
                </a:solidFill>
              </a:rPr>
              <a:t>几种主流的Web应用程序平台</a:t>
            </a:r>
            <a:r>
              <a:rPr lang="zh-CN" dirty="0" smtClean="0">
                <a:solidFill>
                  <a:srgbClr val="424242"/>
                </a:solidFill>
              </a:rPr>
              <a:t>以及</a:t>
            </a:r>
            <a:r>
              <a:rPr dirty="0" smtClean="0">
                <a:solidFill>
                  <a:srgbClr val="424242"/>
                </a:solidFill>
                <a:sym typeface="+mn-ea"/>
              </a:rPr>
              <a:t>LAMP网站开发组合概述</a:t>
            </a:r>
            <a:endParaRPr lang="zh-CN" dirty="0" smtClean="0">
              <a:solidFill>
                <a:srgbClr val="424242"/>
              </a:solidFill>
            </a:endParaRPr>
          </a:p>
          <a:p>
            <a:pPr marL="1104900" indent="-91440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dirty="0" smtClean="0">
                <a:solidFill>
                  <a:srgbClr val="424242"/>
                </a:solidFill>
              </a:rPr>
              <a:t>HTML5发展路程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几种主流的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应用程序平台</a:t>
            </a:r>
            <a:r>
              <a:rPr lang="zh-CN" altLang="en-US" dirty="0" smtClean="0">
                <a:sym typeface="黑体" panose="02010609060101010101" pitchFamily="49" charset="-122"/>
              </a:rPr>
              <a:t>以及</a:t>
            </a:r>
            <a:r>
              <a:rPr lang="en-US" altLang="zh-CN" dirty="0" smtClean="0">
                <a:sym typeface="黑体" panose="02010609060101010101" pitchFamily="49" charset="-122"/>
              </a:rPr>
              <a:t>LAMP</a:t>
            </a:r>
            <a:r>
              <a:rPr lang="zh-CN" altLang="en-US" dirty="0" smtClean="0">
                <a:sym typeface="黑体" panose="02010609060101010101" pitchFamily="49" charset="-122"/>
              </a:rPr>
              <a:t>网站开发组合概述</a:t>
            </a:r>
            <a:r>
              <a:rPr lang="en-US" altLang="zh-CN" dirty="0" smtClean="0"/>
              <a:t>—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</a:t>
            </a:r>
            <a:r>
              <a:rPr lang="en-US" altLang="en-US" dirty="0" err="1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知识点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424242"/>
                </a:solidFill>
              </a:rPr>
              <a:t>动态网站开发平台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424242"/>
                </a:solidFill>
              </a:rPr>
              <a:t>动态网站开发平台技术比较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424242"/>
                </a:solidFill>
                <a:sym typeface="+mn-ea"/>
              </a:rPr>
              <a:t>Linux</a:t>
            </a:r>
            <a:r>
              <a:rPr lang="zh-CN" altLang="en-US" dirty="0" smtClean="0">
                <a:solidFill>
                  <a:srgbClr val="424242"/>
                </a:solidFill>
                <a:sym typeface="+mn-ea"/>
              </a:rPr>
              <a:t>操作系统</a:t>
            </a:r>
            <a:endParaRPr lang="zh-CN" altLang="en-US" dirty="0" smtClean="0">
              <a:solidFill>
                <a:srgbClr val="424242"/>
              </a:solidFill>
            </a:endParaRP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424242"/>
                </a:solidFill>
                <a:sym typeface="+mn-ea"/>
              </a:rPr>
              <a:t>Web</a:t>
            </a:r>
            <a:r>
              <a:rPr lang="zh-CN" altLang="en-US" dirty="0" smtClean="0">
                <a:solidFill>
                  <a:srgbClr val="424242"/>
                </a:solidFill>
                <a:sym typeface="+mn-ea"/>
              </a:rPr>
              <a:t>服务器</a:t>
            </a:r>
            <a:r>
              <a:rPr lang="en-US" altLang="zh-CN" dirty="0" smtClean="0">
                <a:solidFill>
                  <a:srgbClr val="424242"/>
                </a:solidFill>
                <a:sym typeface="+mn-ea"/>
              </a:rPr>
              <a:t>Apache</a:t>
            </a:r>
            <a:endParaRPr lang="en-US" altLang="zh-CN" dirty="0" smtClean="0">
              <a:solidFill>
                <a:srgbClr val="424242"/>
              </a:solidFill>
            </a:endParaRP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424242"/>
                </a:solidFill>
                <a:sym typeface="+mn-ea"/>
              </a:rPr>
              <a:t>MySQL</a:t>
            </a:r>
            <a:r>
              <a:rPr lang="zh-CN" altLang="en-US" dirty="0" smtClean="0">
                <a:solidFill>
                  <a:srgbClr val="424242"/>
                </a:solidFill>
                <a:sym typeface="+mn-ea"/>
              </a:rPr>
              <a:t>数据库管理系统</a:t>
            </a:r>
            <a:endParaRPr lang="zh-CN" altLang="en-US" dirty="0" smtClean="0">
              <a:solidFill>
                <a:srgbClr val="424242"/>
              </a:solidFill>
            </a:endParaRP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rgbClr val="424242"/>
                </a:solidFill>
                <a:sym typeface="+mn-ea"/>
              </a:rPr>
              <a:t>PHP</a:t>
            </a:r>
            <a:r>
              <a:rPr kumimoji="1" lang="zh-CN" altLang="en-US" dirty="0" smtClean="0">
                <a:solidFill>
                  <a:srgbClr val="424242"/>
                </a:solidFill>
                <a:sym typeface="+mn-ea"/>
              </a:rPr>
              <a:t>后台脚本编程语言</a:t>
            </a:r>
            <a:endParaRPr kumimoji="1" lang="zh-CN" altLang="en-US" dirty="0" smtClean="0">
              <a:solidFill>
                <a:srgbClr val="424242"/>
              </a:solidFill>
            </a:endParaRP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rgbClr val="424242"/>
                </a:solidFill>
                <a:sym typeface="+mn-ea"/>
              </a:rPr>
              <a:t>LAMP</a:t>
            </a:r>
            <a:r>
              <a:rPr kumimoji="1" lang="zh-CN" altLang="en-US" dirty="0" smtClean="0">
                <a:solidFill>
                  <a:srgbClr val="424242"/>
                </a:solidFill>
                <a:sym typeface="+mn-ea"/>
              </a:rPr>
              <a:t>发展趋势</a:t>
            </a:r>
            <a:endParaRPr lang="zh-CN" altLang="en-US" dirty="0" smtClean="0">
              <a:solidFill>
                <a:srgbClr val="424242"/>
              </a:solidFill>
            </a:endParaRPr>
          </a:p>
          <a:p>
            <a:pPr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几种主流的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应用程序平台</a:t>
            </a:r>
            <a:r>
              <a:rPr lang="en-US" altLang="zh-CN" dirty="0" smtClean="0"/>
              <a:t>—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动态网站开发平台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77595" y="3531870"/>
            <a:ext cx="18273395" cy="3197860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4800" dirty="0" smtClean="0">
                <a:solidFill>
                  <a:srgbClr val="424242"/>
                </a:solidFill>
              </a:rPr>
              <a:t>ASP.NET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4800" dirty="0" err="1" smtClean="0">
                <a:solidFill>
                  <a:srgbClr val="424242"/>
                </a:solidFill>
              </a:rPr>
              <a:t>JavaEE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LAMP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33145" y="428625"/>
            <a:ext cx="23004145" cy="111506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几种主流的</a:t>
            </a:r>
            <a:r>
              <a:rPr lang="en-US" altLang="zh-CN" dirty="0" smtClean="0">
                <a:sym typeface="+mn-ea"/>
              </a:rPr>
              <a:t>Web</a:t>
            </a:r>
            <a:r>
              <a:rPr lang="zh-CN" altLang="en-US" dirty="0" smtClean="0">
                <a:sym typeface="+mn-ea"/>
              </a:rPr>
              <a:t>应用程序平台</a:t>
            </a:r>
            <a:r>
              <a:rPr lang="en-US" altLang="zh-CN" dirty="0" smtClean="0">
                <a:sym typeface="+mn-ea"/>
              </a:rPr>
              <a:t>—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黑体" panose="02010609060101010101" pitchFamily="49" charset="-122"/>
              </a:rPr>
              <a:t>动态网站开发平台技术比较</a:t>
            </a:r>
            <a:endParaRPr kumimoji="1" lang="zh-CN" altLang="en-US" dirty="0"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graphicFrame>
        <p:nvGraphicFramePr>
          <p:cNvPr id="7" name="Group 64"/>
          <p:cNvGraphicFramePr/>
          <p:nvPr/>
        </p:nvGraphicFramePr>
        <p:xfrm>
          <a:off x="2110740" y="2033270"/>
          <a:ext cx="20522565" cy="946848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330065"/>
                <a:gridCol w="5979160"/>
                <a:gridCol w="5067935"/>
                <a:gridCol w="5145405"/>
              </a:tblGrid>
              <a:tr h="93154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4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性能比较  </a:t>
                      </a:r>
                    </a:p>
                  </a:txBody>
                  <a:tcPr marL="85414" marR="85414" marT="42707" marB="42707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4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LAMP</a:t>
                      </a:r>
                    </a:p>
                  </a:txBody>
                  <a:tcPr marL="85414" marR="85414" marT="42707" marB="42707" anchor="ctr" horzOverflow="overflow"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4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J2EE</a:t>
                      </a:r>
                      <a:r>
                        <a:rPr kumimoji="0" lang="zh-CN" altLang="en-US" sz="4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 </a:t>
                      </a:r>
                    </a:p>
                  </a:txBody>
                  <a:tcPr marL="85414" marR="85414" marT="42707" marB="42707" anchor="ctr" horzOverflow="overflow"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4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ASP.NET</a:t>
                      </a:r>
                    </a:p>
                  </a:txBody>
                  <a:tcPr marL="85414" marR="85414" marT="42707" marB="42707" anchor="ctr" horzOverflow="overflow">
                    <a:solidFill>
                      <a:srgbClr val="2EAA46"/>
                    </a:solidFill>
                  </a:tcPr>
                </a:tc>
              </a:tr>
              <a:tr h="94805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4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Arial" panose="020B0604020202020204" pitchFamily="34" charset="0"/>
                        </a:rPr>
                        <a:t>运行速度</a:t>
                      </a:r>
                    </a:p>
                  </a:txBody>
                  <a:tcPr marL="85414" marR="85414" marT="42707" marB="4270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4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较快</a:t>
                      </a:r>
                    </a:p>
                  </a:txBody>
                  <a:tcPr marL="85414" marR="85414" marT="42707" marB="42707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lang="zh-CN" altLang="en-US" sz="440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sym typeface="+mn-ea"/>
                        </a:rPr>
                        <a:t>快</a:t>
                      </a:r>
                      <a:endParaRPr kumimoji="0" lang="zh-CN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sym typeface="+mn-ea"/>
                      </a:endParaRPr>
                    </a:p>
                  </a:txBody>
                  <a:tcPr marL="85414" marR="85414" marT="42707" marB="42707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lang="zh-CN" altLang="en-US" sz="440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sym typeface="+mn-ea"/>
                        </a:rPr>
                        <a:t>快</a:t>
                      </a:r>
                      <a:endParaRPr kumimoji="0" lang="zh-CN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sym typeface="+mn-ea"/>
                      </a:endParaRPr>
                    </a:p>
                  </a:txBody>
                  <a:tcPr marL="85414" marR="85414" marT="42707" marB="42707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94869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4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Arial" panose="020B0604020202020204" pitchFamily="34" charset="0"/>
                        </a:rPr>
                        <a:t>开发速度</a:t>
                      </a:r>
                    </a:p>
                  </a:txBody>
                  <a:tcPr marL="85414" marR="85414" marT="42707" marB="42707"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lang="zh-CN" altLang="en-US" sz="440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sym typeface="+mn-ea"/>
                        </a:rPr>
                        <a:t>快</a:t>
                      </a:r>
                      <a:endParaRPr kumimoji="0" lang="zh-CN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sym typeface="+mn-ea"/>
                      </a:endParaRPr>
                    </a:p>
                  </a:txBody>
                  <a:tcPr marL="85414" marR="85414" marT="42707" marB="42707"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4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慢</a:t>
                      </a:r>
                    </a:p>
                  </a:txBody>
                  <a:tcPr marL="85414" marR="85414" marT="42707" marB="42707"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lang="zh-CN" altLang="en-US" sz="440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sym typeface="+mn-ea"/>
                        </a:rPr>
                        <a:t>快</a:t>
                      </a:r>
                      <a:endParaRPr kumimoji="0" lang="zh-CN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sym typeface="+mn-ea"/>
                      </a:endParaRPr>
                    </a:p>
                  </a:txBody>
                  <a:tcPr marL="85414" marR="85414" marT="42707" marB="42707" anchor="ctr" horzOverflow="overflow">
                    <a:solidFill>
                      <a:schemeClr val="tx1"/>
                    </a:solidFill>
                  </a:tcPr>
                </a:tc>
              </a:tr>
              <a:tr h="94869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4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Arial" panose="020B0604020202020204" pitchFamily="34" charset="0"/>
                        </a:rPr>
                        <a:t>运行损耗</a:t>
                      </a:r>
                    </a:p>
                  </a:txBody>
                  <a:tcPr marL="85414" marR="85414" marT="42707" marB="42707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4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一般</a:t>
                      </a:r>
                    </a:p>
                  </a:txBody>
                  <a:tcPr marL="85414" marR="85414" marT="42707" marB="42707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4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较小</a:t>
                      </a:r>
                    </a:p>
                  </a:txBody>
                  <a:tcPr marL="85414" marR="85414" marT="42707" marB="42707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4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较大</a:t>
                      </a:r>
                    </a:p>
                  </a:txBody>
                  <a:tcPr marL="85414" marR="85414" marT="42707" marB="42707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94869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4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Arial" panose="020B0604020202020204" pitchFamily="34" charset="0"/>
                        </a:rPr>
                        <a:t>难易程序</a:t>
                      </a:r>
                    </a:p>
                  </a:txBody>
                  <a:tcPr marL="85414" marR="85414" marT="42707" marB="42707"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4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简单</a:t>
                      </a:r>
                    </a:p>
                  </a:txBody>
                  <a:tcPr marL="85414" marR="85414" marT="42707" marB="42707"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4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难</a:t>
                      </a:r>
                    </a:p>
                  </a:txBody>
                  <a:tcPr marL="85414" marR="85414" marT="42707" marB="42707"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4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简单</a:t>
                      </a:r>
                    </a:p>
                  </a:txBody>
                  <a:tcPr marL="85414" marR="85414" marT="42707" marB="42707" anchor="ctr" horzOverflow="overflow">
                    <a:solidFill>
                      <a:schemeClr val="tx1"/>
                    </a:solidFill>
                  </a:tcPr>
                </a:tc>
              </a:tr>
              <a:tr h="94869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4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Arial" panose="020B0604020202020204" pitchFamily="34" charset="0"/>
                        </a:rPr>
                        <a:t>运行平台</a:t>
                      </a:r>
                    </a:p>
                  </a:txBody>
                  <a:tcPr marL="85414" marR="85414" marT="42707" marB="42707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4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Linux/Unix/Windows</a:t>
                      </a:r>
                    </a:p>
                  </a:txBody>
                  <a:tcPr marL="85414" marR="85414" marT="42707" marB="42707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sz="4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绝大多数平台均可</a:t>
                      </a:r>
                    </a:p>
                  </a:txBody>
                  <a:tcPr marL="85414" marR="85414" marT="42707" marB="42707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lang="en-US" altLang="zh-CN" sz="440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sym typeface="+mn-ea"/>
                        </a:rPr>
                        <a:t>Windows</a:t>
                      </a:r>
                      <a:endParaRPr kumimoji="0" lang="en-US" altLang="zh-CN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sym typeface="+mn-ea"/>
                      </a:endParaRPr>
                    </a:p>
                  </a:txBody>
                  <a:tcPr marL="85414" marR="85414" marT="42707" marB="42707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94869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4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Arial" panose="020B0604020202020204" pitchFamily="34" charset="0"/>
                        </a:rPr>
                        <a:t>扩展性</a:t>
                      </a:r>
                    </a:p>
                  </a:txBody>
                  <a:tcPr marL="85414" marR="85414" marT="42707" marB="42707"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4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好</a:t>
                      </a:r>
                    </a:p>
                  </a:txBody>
                  <a:tcPr marL="85414" marR="85414" marT="42707" marB="42707"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4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好</a:t>
                      </a:r>
                    </a:p>
                  </a:txBody>
                  <a:tcPr marL="85414" marR="85414" marT="42707" marB="42707"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4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较差</a:t>
                      </a:r>
                    </a:p>
                  </a:txBody>
                  <a:tcPr marL="85414" marR="85414" marT="42707" marB="42707" anchor="ctr" horzOverflow="overflow">
                    <a:solidFill>
                      <a:schemeClr val="tx1"/>
                    </a:solidFill>
                  </a:tcPr>
                </a:tc>
              </a:tr>
              <a:tr h="94805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4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Arial" panose="020B0604020202020204" pitchFamily="34" charset="0"/>
                        </a:rPr>
                        <a:t>安全性</a:t>
                      </a:r>
                    </a:p>
                  </a:txBody>
                  <a:tcPr marL="85414" marR="85414" marT="42707" marB="42707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4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好</a:t>
                      </a:r>
                    </a:p>
                  </a:txBody>
                  <a:tcPr marL="85414" marR="85414" marT="42707" marB="42707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4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好</a:t>
                      </a:r>
                    </a:p>
                  </a:txBody>
                  <a:tcPr marL="85414" marR="85414" marT="42707" marB="42707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4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较差</a:t>
                      </a:r>
                    </a:p>
                  </a:txBody>
                  <a:tcPr marL="85414" marR="85414" marT="42707" marB="42707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94869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4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Arial" panose="020B0604020202020204" pitchFamily="34" charset="0"/>
                        </a:rPr>
                        <a:t>应用程序</a:t>
                      </a:r>
                    </a:p>
                  </a:txBody>
                  <a:tcPr marL="85414" marR="85414" marT="42707" marB="42707"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4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较广</a:t>
                      </a:r>
                    </a:p>
                  </a:txBody>
                  <a:tcPr marL="85414" marR="85414" marT="42707" marB="42707"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lang="zh-CN" altLang="en-US" sz="440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sym typeface="+mn-ea"/>
                        </a:rPr>
                        <a:t>较广</a:t>
                      </a:r>
                      <a:endParaRPr kumimoji="0" lang="zh-CN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sym typeface="+mn-ea"/>
                      </a:endParaRPr>
                    </a:p>
                  </a:txBody>
                  <a:tcPr marL="85414" marR="85414" marT="42707" marB="42707"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lang="zh-CN" altLang="en-US" sz="440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sym typeface="+mn-ea"/>
                        </a:rPr>
                        <a:t>较广</a:t>
                      </a:r>
                      <a:endParaRPr kumimoji="0" lang="zh-CN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sym typeface="+mn-ea"/>
                      </a:endParaRPr>
                    </a:p>
                  </a:txBody>
                  <a:tcPr marL="85414" marR="85414" marT="42707" marB="42707" anchor="ctr" horzOverflow="overflow">
                    <a:solidFill>
                      <a:schemeClr val="tx1"/>
                    </a:solidFill>
                  </a:tcPr>
                </a:tc>
              </a:tr>
              <a:tr h="94869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4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Arial" panose="020B0604020202020204" pitchFamily="34" charset="0"/>
                        </a:rPr>
                        <a:t>建设成本</a:t>
                      </a:r>
                    </a:p>
                  </a:txBody>
                  <a:tcPr marL="85414" marR="85414" marT="42707" marB="42707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4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非常低</a:t>
                      </a:r>
                    </a:p>
                  </a:txBody>
                  <a:tcPr marL="85414" marR="85414" marT="42707" marB="42707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4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非常高</a:t>
                      </a:r>
                    </a:p>
                  </a:txBody>
                  <a:tcPr marL="85414" marR="85414" marT="42707" marB="42707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4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高</a:t>
                      </a:r>
                    </a:p>
                  </a:txBody>
                  <a:tcPr marL="85414" marR="85414" marT="42707" marB="42707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33145" y="428625"/>
            <a:ext cx="23004145" cy="103060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LAMP</a:t>
            </a:r>
            <a:r>
              <a:rPr lang="zh-CN" altLang="en-US" dirty="0" smtClean="0"/>
              <a:t>网站开发组合概述</a:t>
            </a:r>
            <a:r>
              <a:rPr lang="en-US" altLang="zh-CN" dirty="0" smtClean="0"/>
              <a:t>—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Linux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操作系统</a:t>
            </a:r>
            <a:endParaRPr kumimoji="1" lang="zh-CN" altLang="en-US" dirty="0"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49350" y="3531870"/>
            <a:ext cx="18273395" cy="2252345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是一类</a:t>
            </a:r>
            <a:r>
              <a:rPr lang="en-US" altLang="zh-CN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Unix</a:t>
            </a: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计算机操作系统的统称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Linux</a:t>
            </a: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是一套免费使用和自由传播的类</a:t>
            </a:r>
            <a:r>
              <a:rPr lang="en-US" altLang="zh-CN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Unix</a:t>
            </a: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操作系统</a:t>
            </a:r>
          </a:p>
          <a:p>
            <a:pPr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kumimoji="1" lang="en-US" altLang="zh-CN" dirty="0" smtClean="0"/>
          </a:p>
          <a:p>
            <a:pPr>
              <a:buNone/>
            </a:pPr>
            <a:endParaRPr kumimoji="1" lang="en-US" altLang="zh-CN" dirty="0" smtClean="0"/>
          </a:p>
          <a:p>
            <a:pPr>
              <a:buNone/>
            </a:pPr>
            <a:endParaRPr kumimoji="1"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LAMP</a:t>
            </a:r>
            <a:r>
              <a:rPr lang="zh-CN" altLang="en-US" dirty="0" smtClean="0"/>
              <a:t>网站开发组合概述</a:t>
            </a:r>
            <a:r>
              <a:rPr lang="en-US" altLang="zh-CN" dirty="0" smtClean="0"/>
              <a:t>—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黑体" panose="02010609060101010101" pitchFamily="49" charset="-122"/>
              </a:rPr>
              <a:t>Web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黑体" panose="02010609060101010101" pitchFamily="49" charset="-122"/>
              </a:rPr>
              <a:t>服务器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黑体" panose="02010609060101010101" pitchFamily="49" charset="-122"/>
              </a:rPr>
              <a:t>Apache </a:t>
            </a:r>
            <a:endParaRPr kumimoji="1"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77595" y="3531870"/>
            <a:ext cx="18273395" cy="2585085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世界使用排名第一的</a:t>
            </a:r>
            <a:r>
              <a:rPr lang="en-US" altLang="zh-CN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Web</a:t>
            </a: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服务器软件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可以以运行在几乎所有广泛使用的计算机平台上</a:t>
            </a:r>
          </a:p>
          <a:p>
            <a:pPr>
              <a:buNone/>
            </a:pPr>
            <a:endParaRPr kumimoji="1" lang="en-US" altLang="zh-CN" dirty="0" smtClean="0"/>
          </a:p>
          <a:p>
            <a:pPr>
              <a:buNone/>
            </a:pPr>
            <a:endParaRPr kumimoji="1" lang="en-US" altLang="zh-CN" dirty="0" smtClean="0"/>
          </a:p>
          <a:p>
            <a:pPr>
              <a:buNone/>
            </a:pPr>
            <a:endParaRPr kumimoji="1" lang="en-US" altLang="zh-CN" dirty="0" smtClean="0"/>
          </a:p>
        </p:txBody>
      </p:sp>
      <p:pic>
        <p:nvPicPr>
          <p:cNvPr id="6" name="Picture 5" descr="W0200708112604264213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0312" y="7506072"/>
            <a:ext cx="5162153" cy="3522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72ccb7775955202bb051b9d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3088" y="8287316"/>
            <a:ext cx="7846962" cy="274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LAMP</a:t>
            </a:r>
            <a:r>
              <a:rPr lang="zh-CN" altLang="en-US" dirty="0" smtClean="0"/>
              <a:t>网站开发组合概述</a:t>
            </a:r>
            <a:r>
              <a:rPr lang="en-US" altLang="zh-CN" dirty="0" smtClean="0"/>
              <a:t>—</a:t>
            </a:r>
            <a:r>
              <a:rPr lang="en-US" altLang="zh-CN" dirty="0" err="1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黑体" panose="02010609060101010101" pitchFamily="49" charset="-122"/>
              </a:rPr>
              <a:t>MySQL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黑体" panose="02010609060101010101" pitchFamily="49" charset="-122"/>
              </a:rPr>
              <a:t>数据库管理系统</a:t>
            </a:r>
            <a:endParaRPr kumimoji="1"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05840" y="3531870"/>
            <a:ext cx="18273395" cy="4416425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</a:rPr>
              <a:t>是一个小型关系型数据库管理系统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</a:rPr>
              <a:t>体积小、速度快、总体拥有成本低</a:t>
            </a:r>
            <a:endParaRPr lang="zh-CN" altLang="en-US" sz="4800" dirty="0" smtClean="0">
              <a:solidFill>
                <a:srgbClr val="424242"/>
              </a:solidFill>
              <a:sym typeface="微软雅黑" panose="020B0503020204020204" pitchFamily="34" charset="-122"/>
            </a:endParaRP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</a:rPr>
              <a:t>规模小、功能有限丝毫也没有减少它受欢迎的程度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</a:rPr>
              <a:t>是开放源码软件，因此可以大大降低总体拥有成本</a:t>
            </a:r>
          </a:p>
          <a:p>
            <a:pPr>
              <a:buNone/>
            </a:pPr>
            <a:endParaRPr kumimoji="1" lang="en-US" altLang="zh-CN" dirty="0" smtClean="0"/>
          </a:p>
          <a:p>
            <a:pPr>
              <a:buNone/>
            </a:pPr>
            <a:endParaRPr kumimoji="1" lang="en-US" altLang="zh-CN" dirty="0" smtClean="0"/>
          </a:p>
          <a:p>
            <a:pPr>
              <a:buNone/>
            </a:pPr>
            <a:endParaRPr kumimoji="1"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LAMP</a:t>
            </a:r>
            <a:r>
              <a:rPr lang="zh-CN" altLang="en-US" dirty="0" smtClean="0"/>
              <a:t>网站开发组合概述</a:t>
            </a:r>
            <a:r>
              <a:rPr lang="en-US" altLang="zh-CN" dirty="0" smtClean="0"/>
              <a:t>—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黑体" panose="02010609060101010101" pitchFamily="49" charset="-122"/>
              </a:rPr>
              <a:t>PHP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黑体" panose="02010609060101010101" pitchFamily="49" charset="-122"/>
              </a:rPr>
              <a:t>后台脚本编程语言</a:t>
            </a:r>
            <a:endParaRPr kumimoji="1"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21105" y="3531870"/>
            <a:ext cx="18273395" cy="2374900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</a:rPr>
              <a:t>超级文本预处理语言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</a:rPr>
              <a:t>服务器端执行的嵌入</a:t>
            </a:r>
            <a:r>
              <a:rPr lang="en-US" altLang="zh-CN" sz="4800" dirty="0" smtClean="0">
                <a:solidFill>
                  <a:srgbClr val="424242"/>
                </a:solidFill>
              </a:rPr>
              <a:t>HTML</a:t>
            </a:r>
            <a:r>
              <a:rPr lang="zh-CN" altLang="en-US" sz="4800" dirty="0" smtClean="0">
                <a:solidFill>
                  <a:srgbClr val="424242"/>
                </a:solidFill>
              </a:rPr>
              <a:t>文档的脚本语言</a:t>
            </a:r>
          </a:p>
          <a:p>
            <a:endParaRPr lang="en-US" altLang="zh-CN" dirty="0" smtClean="0">
              <a:solidFill>
                <a:srgbClr val="35B5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dirty="0" smtClean="0"/>
          </a:p>
          <a:p>
            <a:pPr>
              <a:buNone/>
            </a:pPr>
            <a:endParaRPr kumimoji="1" lang="en-US" altLang="zh-CN" dirty="0" smtClean="0"/>
          </a:p>
          <a:p>
            <a:pPr>
              <a:buNone/>
            </a:pPr>
            <a:endParaRPr kumimoji="1"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LAMP</a:t>
            </a:r>
            <a:r>
              <a:rPr lang="zh-CN" altLang="en-US" dirty="0" smtClean="0"/>
              <a:t>网站开发组合概述</a:t>
            </a:r>
            <a:r>
              <a:rPr lang="en-US" altLang="zh-CN" dirty="0" smtClean="0"/>
              <a:t>—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黑体" panose="02010609060101010101" pitchFamily="49" charset="-122"/>
              </a:rPr>
              <a:t>LAMP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黑体" panose="02010609060101010101" pitchFamily="49" charset="-122"/>
              </a:rPr>
              <a:t>发展趋势</a:t>
            </a:r>
            <a:endParaRPr kumimoji="1"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77595" y="3531870"/>
            <a:ext cx="18273395" cy="5209540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构建以及运行各种商业应用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协作构建各种网络应用程序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变得更加具有竞争力，更加吸引客户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无论是性能、质量还是价格都将成为企业、政府信息化所必须考虑的平台</a:t>
            </a:r>
            <a:endParaRPr kumimoji="1" lang="zh-CN" altLang="en-US" sz="4800" dirty="0" smtClean="0">
              <a:solidFill>
                <a:srgbClr val="424242"/>
              </a:solidFill>
              <a:sym typeface="微软雅黑" panose="020B0503020204020204" pitchFamily="34" charset="-122"/>
            </a:endParaRPr>
          </a:p>
          <a:p>
            <a:pPr>
              <a:buNone/>
            </a:pPr>
            <a:endParaRPr kumimoji="1"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LAMP</a:t>
            </a:r>
            <a:r>
              <a:rPr lang="zh-CN" altLang="en-US" dirty="0" smtClean="0"/>
              <a:t>网站开发组合概述</a:t>
            </a:r>
            <a:r>
              <a:rPr lang="en-US" altLang="zh-CN" dirty="0" smtClean="0"/>
              <a:t>—</a:t>
            </a:r>
            <a:r>
              <a:rPr lang="zh-CN" altLang="en-US" dirty="0" smtClean="0">
                <a:solidFill>
                  <a:srgbClr val="00B05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黑体" panose="02010609060101010101" pitchFamily="49" charset="-122"/>
              </a:rPr>
              <a:t>优秀的</a:t>
            </a:r>
            <a:r>
              <a:rPr lang="en-US" altLang="zh-CN" dirty="0" smtClean="0">
                <a:solidFill>
                  <a:srgbClr val="00B05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黑体" panose="02010609060101010101" pitchFamily="49" charset="-122"/>
              </a:rPr>
              <a:t>Web</a:t>
            </a:r>
            <a:r>
              <a:rPr lang="zh-CN" altLang="en-US" dirty="0" smtClean="0">
                <a:solidFill>
                  <a:srgbClr val="00B05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黑体" panose="02010609060101010101" pitchFamily="49" charset="-122"/>
              </a:rPr>
              <a:t>程序员是怎样炼成的</a:t>
            </a:r>
            <a:endParaRPr kumimoji="1" lang="zh-CN" altLang="en-US" dirty="0">
              <a:solidFill>
                <a:srgbClr val="00B050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517200" y="3531600"/>
            <a:ext cx="18273600" cy="9201600"/>
          </a:xfrm>
        </p:spPr>
        <p:txBody>
          <a:bodyPr>
            <a:normAutofit lnSpcReduction="10000"/>
          </a:bodyPr>
          <a:lstStyle/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424242"/>
                </a:solidFill>
              </a:rPr>
              <a:t>具备扎实的技术功底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424242"/>
                </a:solidFill>
              </a:rPr>
              <a:t>遵循良好的编码规范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424242"/>
                </a:solidFill>
              </a:rPr>
              <a:t>问题要解决不要逃避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424242"/>
                </a:solidFill>
              </a:rPr>
              <a:t>扩充自己的想象力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424242"/>
                </a:solidFill>
              </a:rPr>
              <a:t>对新技术的渴求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424242"/>
                </a:solidFill>
              </a:rPr>
              <a:t>挖掘设计模式，提高代码质量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424242"/>
                </a:solidFill>
              </a:rPr>
              <a:t>多与高手交流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424242"/>
                </a:solidFill>
              </a:rPr>
              <a:t>韧性和毅力</a:t>
            </a:r>
            <a:endParaRPr kumimoji="1" lang="zh-CN" altLang="en-US" dirty="0" smtClean="0">
              <a:solidFill>
                <a:srgbClr val="42424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LAMP</a:t>
            </a:r>
            <a:r>
              <a:rPr lang="zh-CN" altLang="en-US" dirty="0" smtClean="0">
                <a:sym typeface="+mn-ea"/>
              </a:rPr>
              <a:t>网站构建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 smtClean="0">
                <a:sym typeface="黑体" panose="02010609060101010101" pitchFamily="49" charset="-122"/>
              </a:rPr>
              <a:t>HTML5发展路程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LAMP</a:t>
            </a:r>
            <a:r>
              <a:rPr lang="zh-CN" altLang="en-US" dirty="0" smtClean="0"/>
              <a:t>网站构建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介绍网站给你认识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424242"/>
                </a:solidFill>
              </a:rPr>
              <a:t>本</a:t>
            </a:r>
            <a:r>
              <a:rPr lang="zh-CN" altLang="en-US" dirty="0">
                <a:solidFill>
                  <a:srgbClr val="424242"/>
                </a:solidFill>
              </a:rPr>
              <a:t>套课程中我们</a:t>
            </a:r>
            <a:r>
              <a:rPr lang="zh-CN" altLang="en-US" dirty="0" smtClean="0">
                <a:solidFill>
                  <a:srgbClr val="424242"/>
                </a:solidFill>
              </a:rPr>
              <a:t>学习</a:t>
            </a:r>
            <a:r>
              <a:rPr lang="en-US" altLang="zh-CN" dirty="0" smtClean="0">
                <a:solidFill>
                  <a:srgbClr val="424242"/>
                </a:solidFill>
              </a:rPr>
              <a:t>LAMP</a:t>
            </a:r>
            <a:r>
              <a:rPr lang="zh-CN" altLang="en-US" dirty="0" smtClean="0">
                <a:solidFill>
                  <a:srgbClr val="424242"/>
                </a:solidFill>
              </a:rPr>
              <a:t>网站构建。</a:t>
            </a:r>
            <a:r>
              <a:rPr lang="zh-CN" altLang="en-US" dirty="0">
                <a:solidFill>
                  <a:srgbClr val="424242"/>
                </a:solidFill>
              </a:rPr>
              <a:t>你应当掌握了以下知</a:t>
            </a:r>
            <a:r>
              <a:rPr lang="zh-CN" altLang="en-US">
                <a:solidFill>
                  <a:srgbClr val="424242"/>
                </a:solidFill>
              </a:rPr>
              <a:t>识</a:t>
            </a:r>
            <a:r>
              <a:rPr lang="zh-CN" altLang="en-US" smtClean="0">
                <a:solidFill>
                  <a:srgbClr val="424242"/>
                </a:solidFill>
              </a:rPr>
              <a:t>：</a:t>
            </a:r>
            <a:endParaRPr lang="zh-CN" altLang="en-US" dirty="0" smtClean="0">
              <a:solidFill>
                <a:srgbClr val="424242"/>
              </a:solidFill>
            </a:endParaRPr>
          </a:p>
          <a:p>
            <a:pPr marL="1105535" indent="-914400">
              <a:buClr>
                <a:srgbClr val="00B050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424242"/>
                </a:solidFill>
              </a:rPr>
              <a:t>HTTP</a:t>
            </a:r>
            <a:r>
              <a:rPr lang="zh-CN" altLang="en-US" dirty="0" smtClean="0">
                <a:solidFill>
                  <a:srgbClr val="424242"/>
                </a:solidFill>
              </a:rPr>
              <a:t>协议是什么，以及</a:t>
            </a:r>
            <a:r>
              <a:rPr lang="en-US" altLang="zh-CN" dirty="0" smtClean="0">
                <a:solidFill>
                  <a:srgbClr val="424242"/>
                </a:solidFill>
              </a:rPr>
              <a:t>URL</a:t>
            </a:r>
            <a:r>
              <a:rPr lang="zh-CN" altLang="en-US" dirty="0" smtClean="0">
                <a:solidFill>
                  <a:srgbClr val="424242"/>
                </a:solidFill>
              </a:rPr>
              <a:t>的组成和作用</a:t>
            </a:r>
          </a:p>
          <a:p>
            <a:pPr marL="1105535" indent="-914400">
              <a:buClr>
                <a:srgbClr val="00B050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424242"/>
                </a:solidFill>
              </a:rPr>
              <a:t>动态网站开发所需要的</a:t>
            </a:r>
            <a:r>
              <a:rPr lang="en-US" altLang="zh-CN" dirty="0" smtClean="0">
                <a:solidFill>
                  <a:srgbClr val="424242"/>
                </a:solidFill>
              </a:rPr>
              <a:t>Web</a:t>
            </a:r>
            <a:r>
              <a:rPr lang="zh-CN" altLang="en-US" dirty="0" smtClean="0">
                <a:solidFill>
                  <a:srgbClr val="424242"/>
                </a:solidFill>
              </a:rPr>
              <a:t>构件，以及用途</a:t>
            </a:r>
          </a:p>
          <a:p>
            <a:pPr marL="1105535" indent="-914400">
              <a:buClr>
                <a:srgbClr val="00B050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424242"/>
                </a:solidFill>
              </a:rPr>
              <a:t>Web</a:t>
            </a:r>
            <a:r>
              <a:rPr lang="zh-CN" altLang="en-US" dirty="0" smtClean="0">
                <a:solidFill>
                  <a:srgbClr val="424242"/>
                </a:solidFill>
              </a:rPr>
              <a:t>的工作原理，以及网站的运行过程</a:t>
            </a:r>
          </a:p>
          <a:p>
            <a:pPr marL="1105535" indent="-914400">
              <a:buClr>
                <a:srgbClr val="00B050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424242"/>
                </a:solidFill>
              </a:rPr>
              <a:t>PHP</a:t>
            </a:r>
            <a:r>
              <a:rPr lang="zh-CN" altLang="en-US" dirty="0" smtClean="0">
                <a:solidFill>
                  <a:srgbClr val="424242"/>
                </a:solidFill>
              </a:rPr>
              <a:t>开发</a:t>
            </a:r>
            <a:r>
              <a:rPr lang="en-US" altLang="zh-CN" dirty="0" smtClean="0">
                <a:solidFill>
                  <a:srgbClr val="424242"/>
                </a:solidFill>
              </a:rPr>
              <a:t>Web</a:t>
            </a:r>
            <a:r>
              <a:rPr lang="zh-CN" altLang="en-US" dirty="0" smtClean="0">
                <a:solidFill>
                  <a:srgbClr val="424242"/>
                </a:solidFill>
              </a:rPr>
              <a:t>应用的优势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介绍网站给你认识</a:t>
            </a:r>
            <a:r>
              <a:rPr lang="en-US" altLang="zh-CN" dirty="0" smtClean="0"/>
              <a:t>—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</a:t>
            </a:r>
            <a:r>
              <a:rPr lang="en-US" altLang="en-US" dirty="0" err="1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知识点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947795" y="3531870"/>
            <a:ext cx="18273395" cy="7037705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424242"/>
                </a:solidFill>
              </a:rPr>
              <a:t>B/S</a:t>
            </a:r>
            <a:r>
              <a:rPr lang="zh-CN" altLang="en-US" dirty="0" smtClean="0">
                <a:solidFill>
                  <a:srgbClr val="424242"/>
                </a:solidFill>
              </a:rPr>
              <a:t>软件体系结构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424242"/>
                </a:solidFill>
              </a:rPr>
              <a:t>动态网站介绍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424242"/>
                </a:solidFill>
              </a:rPr>
              <a:t>了解</a:t>
            </a:r>
            <a:r>
              <a:rPr lang="en-US" altLang="zh-CN" dirty="0" smtClean="0">
                <a:solidFill>
                  <a:srgbClr val="424242"/>
                </a:solidFill>
              </a:rPr>
              <a:t>HTTP</a:t>
            </a:r>
            <a:r>
              <a:rPr lang="zh-CN" altLang="en-US" dirty="0" smtClean="0">
                <a:solidFill>
                  <a:srgbClr val="424242"/>
                </a:solidFill>
              </a:rPr>
              <a:t>协议</a:t>
            </a:r>
            <a:endParaRPr kumimoji="1" lang="zh-CN" altLang="en-US" dirty="0" smtClean="0">
              <a:solidFill>
                <a:srgbClr val="42424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介绍网站给你认识</a:t>
            </a:r>
            <a:r>
              <a:rPr lang="en-US" altLang="zh-CN" dirty="0" smtClean="0"/>
              <a:t>—</a:t>
            </a:r>
            <a:r>
              <a:rPr lang="en-US" altLang="zh-CN" b="1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黑体" panose="02010609060101010101" pitchFamily="49" charset="-122"/>
              </a:rPr>
              <a:t>B/S</a:t>
            </a:r>
            <a:r>
              <a:rPr lang="zh-CN" altLang="en-US" b="1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黑体" panose="02010609060101010101" pitchFamily="49" charset="-122"/>
              </a:rPr>
              <a:t>软件体系结构</a:t>
            </a:r>
            <a:endParaRPr kumimoji="1" lang="zh-CN" altLang="en-US" b="1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77595" y="3531870"/>
            <a:ext cx="18273395" cy="2038985"/>
          </a:xfrm>
        </p:spPr>
        <p:txBody>
          <a:bodyPr>
            <a:normAutofit lnSpcReduction="10000"/>
          </a:bodyPr>
          <a:lstStyle/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4800" dirty="0" smtClean="0"/>
              <a:t>C/S</a:t>
            </a:r>
            <a:r>
              <a:rPr lang="zh-CN" altLang="en-US" sz="4800" dirty="0" smtClean="0"/>
              <a:t>是客户机</a:t>
            </a:r>
            <a:r>
              <a:rPr lang="en-US" altLang="zh-CN" sz="4800" dirty="0" smtClean="0"/>
              <a:t>(client)/</a:t>
            </a:r>
            <a:r>
              <a:rPr lang="zh-CN" altLang="en-US" sz="4800" dirty="0" smtClean="0"/>
              <a:t>服务器（</a:t>
            </a:r>
            <a:r>
              <a:rPr lang="en-US" altLang="zh-CN" sz="4800" dirty="0" smtClean="0"/>
              <a:t>server</a:t>
            </a:r>
            <a:r>
              <a:rPr lang="zh-CN" altLang="en-US" sz="4800" dirty="0" smtClean="0"/>
              <a:t>）</a:t>
            </a:r>
            <a:endParaRPr lang="en-US" altLang="zh-CN" sz="4800" dirty="0" smtClean="0"/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4800" dirty="0" smtClean="0"/>
              <a:t>B/S</a:t>
            </a:r>
            <a:r>
              <a:rPr lang="zh-CN" altLang="en-US" sz="4800" dirty="0" smtClean="0"/>
              <a:t>是浏览器（</a:t>
            </a:r>
            <a:r>
              <a:rPr lang="en-US" altLang="zh-CN" sz="4800" dirty="0" smtClean="0"/>
              <a:t>browser)/</a:t>
            </a:r>
            <a:r>
              <a:rPr lang="zh-CN" altLang="en-US" sz="4800" dirty="0" smtClean="0"/>
              <a:t>服务器</a:t>
            </a:r>
            <a:endParaRPr lang="en-US" altLang="zh-CN" sz="4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33145" y="428625"/>
            <a:ext cx="23004145" cy="105537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介绍网站给你认识</a:t>
            </a:r>
            <a:r>
              <a:rPr lang="en-US" altLang="zh-CN" dirty="0" smtClean="0"/>
              <a:t>—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B/S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架构软件的优势与劣势</a:t>
            </a:r>
            <a:endParaRPr kumimoji="1" lang="zh-CN" altLang="en-US" dirty="0"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77595" y="3531870"/>
            <a:ext cx="18273395" cy="4233545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</a:rPr>
              <a:t>维护和升级方式简单 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</a:rPr>
              <a:t>维护和升级方式简单 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</a:rPr>
              <a:t>成本降低，选择更多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</a:rPr>
              <a:t>应用服务器运行数据负荷较重</a:t>
            </a:r>
          </a:p>
        </p:txBody>
      </p:sp>
      <p:pic>
        <p:nvPicPr>
          <p:cNvPr id="6" name="Picture 5" descr="f392492c11e7badc8a1399c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24248" y="2897560"/>
            <a:ext cx="9073008" cy="6228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33145" y="285115"/>
            <a:ext cx="23004145" cy="121348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介绍网站给你认识</a:t>
            </a:r>
            <a:r>
              <a:rPr lang="en-US" altLang="zh-CN" dirty="0" smtClean="0"/>
              <a:t>—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动态网站介绍</a:t>
            </a:r>
            <a:endParaRPr kumimoji="1" lang="zh-CN" altLang="en-US" dirty="0"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77595" y="3531870"/>
            <a:ext cx="18273395" cy="5758180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从“静态内容”的展示转向“动态内容”的传递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以数据库技术为基础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降低网站维护的工作量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可以实现功能</a:t>
            </a:r>
            <a:r>
              <a:rPr lang="en-US" altLang="zh-CN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(</a:t>
            </a: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用户注册、用户登录、用户管理、等等</a:t>
            </a:r>
            <a:r>
              <a:rPr lang="en-US" altLang="zh-CN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 )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目前比较流行的</a:t>
            </a:r>
            <a:r>
              <a:rPr lang="en-US" altLang="zh-CN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WEB</a:t>
            </a:r>
            <a:r>
              <a:rPr lang="zh-CN" altLang="en-US" sz="4800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技术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LAMP</a:t>
            </a:r>
            <a:r>
              <a:rPr lang="zh-CN" altLang="en-US" dirty="0" smtClean="0"/>
              <a:t>网站构建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dirty="0" smtClean="0"/>
              <a:t>HTTP</a:t>
            </a:r>
            <a:r>
              <a:rPr kumimoji="1" lang="zh-CN" dirty="0" smtClean="0"/>
              <a:t>协议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33145" y="428625"/>
            <a:ext cx="23004145" cy="96393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zh-CN" dirty="0" smtClean="0"/>
              <a:t>协议</a:t>
            </a:r>
            <a:r>
              <a:rPr lang="en-US" altLang="zh-CN" dirty="0" smtClean="0"/>
              <a:t>—</a:t>
            </a:r>
            <a:r>
              <a:rPr lang="en-US" altLang="zh-CN" dirty="0" smtClean="0">
                <a:solidFill>
                  <a:srgbClr val="00B05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黑体" panose="02010609060101010101" pitchFamily="49" charset="-122"/>
              </a:rPr>
              <a:t>HTTP</a:t>
            </a:r>
            <a:r>
              <a:rPr lang="zh-CN" altLang="en-US" dirty="0" smtClean="0">
                <a:solidFill>
                  <a:srgbClr val="00B05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黑体" panose="02010609060101010101" pitchFamily="49" charset="-122"/>
              </a:rPr>
              <a:t>协议是什么</a:t>
            </a:r>
            <a:endParaRPr kumimoji="1" lang="zh-CN" altLang="en-US" dirty="0"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超文本传输协议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互联网上应用最为广泛的一种网络协议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发布和接收</a:t>
            </a:r>
            <a:r>
              <a:rPr lang="en-US" altLang="zh-CN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HTML</a:t>
            </a:r>
            <a:r>
              <a:rPr lang="zh-CN" altLang="en-US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页面的方法</a:t>
            </a:r>
          </a:p>
          <a:p>
            <a:pPr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客户端和服务器端请求和应答的标准（</a:t>
            </a:r>
            <a:r>
              <a:rPr lang="en-US" altLang="zh-CN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TCP</a:t>
            </a:r>
            <a:r>
              <a:rPr lang="zh-CN" altLang="en-US" dirty="0" smtClean="0">
                <a:solidFill>
                  <a:srgbClr val="424242"/>
                </a:solidFill>
                <a:sym typeface="微软雅黑" panose="020B0503020204020204" pitchFamily="34" charset="-122"/>
              </a:rPr>
              <a:t>）</a:t>
            </a:r>
            <a:endParaRPr kumimoji="1" lang="zh-CN" altLang="en-US" dirty="0" smtClean="0">
              <a:solidFill>
                <a:srgbClr val="424242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135</TotalTime>
  <Words>897</Words>
  <Application>Microsoft Office PowerPoint</Application>
  <PresentationFormat>自定义</PresentationFormat>
  <Paragraphs>168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Black</vt:lpstr>
      <vt:lpstr>LAMP网站构建</vt:lpstr>
      <vt:lpstr>LAMP网站构建— 课程概要</vt:lpstr>
      <vt:lpstr>LAMP网站构建</vt:lpstr>
      <vt:lpstr>介绍网站给你认识—课时知识点</vt:lpstr>
      <vt:lpstr>介绍网站给你认识—B/S软件体系结构</vt:lpstr>
      <vt:lpstr>介绍网站给你认识—B/S架构软件的优势与劣势</vt:lpstr>
      <vt:lpstr>介绍网站给你认识—动态网站介绍</vt:lpstr>
      <vt:lpstr>LAMP网站构建</vt:lpstr>
      <vt:lpstr>HTTP协议—HTTP协议是什么</vt:lpstr>
      <vt:lpstr>LAMP网站构建</vt:lpstr>
      <vt:lpstr>Web开发所需要的构建—客户端浏览器</vt:lpstr>
      <vt:lpstr>Web开发所需要的构建—客户端浏览器</vt:lpstr>
      <vt:lpstr>Web开发所需要的构建—超文本标记语言HTML</vt:lpstr>
      <vt:lpstr>Web开发所需要的构建—层叠样式表CSS</vt:lpstr>
      <vt:lpstr>Web开发所需要的构建—客户端脚本编程语言</vt:lpstr>
      <vt:lpstr>Web开发所需要的构建—Web服务器</vt:lpstr>
      <vt:lpstr>Web开发所需要的构建—服务器端脚本编程语言</vt:lpstr>
      <vt:lpstr>Web开发所需要的构建—数据库管理系统</vt:lpstr>
      <vt:lpstr>LAMP网站构建</vt:lpstr>
      <vt:lpstr>几种主流的Web应用程序平台以及LAMP网站开发组合概述—课时知识点</vt:lpstr>
      <vt:lpstr>几种主流的Web应用程序平台—动态网站开发平台</vt:lpstr>
      <vt:lpstr>几种主流的Web应用程序平台—动态网站开发平台技术比较</vt:lpstr>
      <vt:lpstr>LAMP网站开发组合概述—Linux操作系统</vt:lpstr>
      <vt:lpstr>LAMP网站开发组合概述—Web服务器Apache </vt:lpstr>
      <vt:lpstr>LAMP网站开发组合概述—MySQL数据库管理系统</vt:lpstr>
      <vt:lpstr>LAMP网站开发组合概述—PHP后台脚本编程语言</vt:lpstr>
      <vt:lpstr>LAMP网站开发组合概述—LAMP发展趋势</vt:lpstr>
      <vt:lpstr>LAMP网站开发组合概述—优秀的Web程序员是怎样炼成的</vt:lpstr>
      <vt:lpstr>LAMP网站构建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User</cp:lastModifiedBy>
  <cp:revision>302</cp:revision>
  <dcterms:created xsi:type="dcterms:W3CDTF">2015-03-23T11:35:00Z</dcterms:created>
  <dcterms:modified xsi:type="dcterms:W3CDTF">2018-03-31T05:04:50Z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