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9525" cap="flat">
              <a:solidFill>
                <a:srgbClr val="2D8B1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25400" cap="flat">
              <a:solidFill>
                <a:schemeClr val="accent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单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-7201" y="5641199"/>
            <a:ext cx="24393601" cy="1728001"/>
          </a:xfrm>
          <a:prstGeom prst="rect">
            <a:avLst/>
          </a:prstGeom>
        </p:spPr>
        <p:txBody>
          <a:bodyPr anchor="ctr"/>
          <a:lstStyle>
            <a:lvl1pPr>
              <a:defRPr sz="12800"/>
            </a:lvl1pPr>
          </a:lstStyle>
          <a:p>
            <a:pPr/>
            <a:r>
              <a:t>课程主标题单行</a:t>
            </a:r>
          </a:p>
        </p:txBody>
      </p:sp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2825" y="3659275"/>
            <a:ext cx="3251202" cy="119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白色XD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4140" y="3659504"/>
            <a:ext cx="7078981" cy="119443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尾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双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 — 课程概要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第一课时名称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第二课时名称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第三课时名称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首页-课时标题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212399" y="4899600"/>
            <a:ext cx="23958001" cy="1580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1905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/>
            <a:r>
              <a:t>课时标题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课时主标题 — 课时知识点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一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无项目符号课件正文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二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带项目符号内容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三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030759" y="2541600"/>
            <a:ext cx="22201201" cy="10119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507365" indent="-32702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自由发挥区域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总结模板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课程总结内容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89760" y="5842799"/>
            <a:ext cx="20871040" cy="29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1pPr>
      <a:lvl2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2pPr>
      <a:lvl3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3pPr>
      <a:lvl4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4pPr>
      <a:lvl5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5pPr>
      <a:lvl6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6pPr>
      <a:lvl7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7pPr>
      <a:lvl8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8pPr>
      <a:lvl9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9pPr>
    </p:titleStyle>
    <p:bodyStyle>
      <a:lvl1pPr marL="63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-7201" y="5641199"/>
            <a:ext cx="24393602" cy="1728001"/>
          </a:xfrm>
          <a:prstGeom prst="rect">
            <a:avLst/>
          </a:prstGeom>
        </p:spPr>
        <p:txBody>
          <a:bodyPr/>
          <a:lstStyle/>
          <a:p>
            <a:pPr defTabSz="626897">
              <a:defRPr sz="9728"/>
            </a:pPr>
            <a:r>
              <a:t>CSS3</a:t>
            </a:r>
            <a:r>
              <a:t>新增的属性</a:t>
            </a:r>
          </a:p>
        </p:txBody>
      </p:sp>
      <p:sp>
        <p:nvSpPr>
          <p:cNvPr id="109" name="Shape 109"/>
          <p:cNvSpPr/>
          <p:nvPr/>
        </p:nvSpPr>
        <p:spPr>
          <a:xfrm>
            <a:off x="14312900" y="3621175"/>
            <a:ext cx="3584377" cy="1270001"/>
          </a:xfrm>
          <a:prstGeom prst="rect">
            <a:avLst/>
          </a:prstGeom>
          <a:solidFill>
            <a:srgbClr val="35B6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盒子阴影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  <a:r>
              <a:t>—</a:t>
            </a:r>
            <a:r>
              <a:rPr b="1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盒子阴影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077594" y="3531869"/>
            <a:ext cx="18273396" cy="757809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Box-shadow 用于设置元素的阴影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Box-shadow完整格式：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多背景属性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媒体查询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  <a:r>
              <a:t>—</a:t>
            </a:r>
            <a:r>
              <a:rPr b="1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媒体查询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1077595" y="3531869"/>
            <a:ext cx="22329776" cy="757809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响应式布局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@media screen and (</a:t>
            </a:r>
            <a:r>
              <a:t>设置</a:t>
            </a:r>
            <a:r>
              <a:t>的</a:t>
            </a:r>
            <a:r>
              <a:t>可见</a:t>
            </a:r>
            <a:r>
              <a:t>宽度) and (设置的可见高度)   {    采用的样式   }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1692910" y="6282054"/>
          <a:ext cx="20527011" cy="42449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96435"/>
                <a:gridCol w="3469005"/>
                <a:gridCol w="2746375"/>
                <a:gridCol w="9815195"/>
              </a:tblGrid>
              <a:tr h="97663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width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&lt;length&gt;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yes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定义输出设备中的页面可见区域宽度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09029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height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&lt;length&gt;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yes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定义输出设备中的页面可见区域高度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890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device-width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&lt;length&gt;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yes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定义输出设备的屏幕可见宽度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0890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device-height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&lt;length&gt;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yes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定义输出设备的屏幕可见高度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 defTabSz="791870">
              <a:defRPr sz="5184"/>
            </a:lvl1pPr>
          </a:lstStyle>
          <a:p>
            <a:pPr/>
            <a:r>
              <a:t>总结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本套课程中我们学习</a:t>
            </a:r>
            <a:r>
              <a:rPr>
                <a:solidFill>
                  <a:srgbClr val="666666"/>
                </a:solidFill>
              </a:rPr>
              <a:t>CSS3</a:t>
            </a:r>
            <a:r>
              <a:rPr>
                <a:solidFill>
                  <a:srgbClr val="666666"/>
                </a:solidFill>
              </a:rPr>
              <a:t>新增的属性</a:t>
            </a:r>
            <a:r>
              <a:t>你应当掌握了以下知识：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浏览器的私有前缀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新增的颜色模式   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文字阴影</a:t>
            </a:r>
            <a:r>
              <a:rPr>
                <a:solidFill>
                  <a:srgbClr val="666666"/>
                </a:solidFill>
              </a:rPr>
              <a:t>Text-shadow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圆角边框</a:t>
            </a:r>
            <a:r>
              <a:rPr>
                <a:solidFill>
                  <a:srgbClr val="666666"/>
                </a:solidFill>
              </a:rPr>
              <a:t>Border-radius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盒子阴影</a:t>
            </a:r>
            <a:r>
              <a:rPr>
                <a:solidFill>
                  <a:srgbClr val="666666"/>
                </a:solidFill>
              </a:rPr>
              <a:t>Box-shadow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媒体查询</a:t>
            </a:r>
            <a:r>
              <a:rPr>
                <a:solidFill>
                  <a:srgbClr val="666666"/>
                </a:solidFill>
              </a:rPr>
              <a:t>@media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18681" y="2256135"/>
            <a:ext cx="16746638" cy="8685412"/>
          </a:xfrm>
          <a:prstGeom prst="rect">
            <a:avLst/>
          </a:prstGeom>
          <a:solidFill>
            <a:srgbClr val="34AB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  <a: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课程概要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浏览器的私有前缀</a:t>
            </a:r>
            <a:r>
              <a:t>及</a:t>
            </a:r>
            <a:r>
              <a:t>颜色</a:t>
            </a:r>
            <a:r>
              <a:t>模</a:t>
            </a:r>
            <a:r>
              <a:t>式 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文字阴影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圆角边框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盒子阴影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媒体查询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浏览器的私有前缀及颜色模式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  <a:r>
              <a:t>—</a:t>
            </a:r>
            <a:r>
              <a:rPr b="1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浏览器的私有前缀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077594" y="3531869"/>
            <a:ext cx="18273396" cy="757809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IE浏览器 -ms-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Opera 浏览器  -O-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Firefox火狐浏览器  -moz-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Chrome 浏览器 -webkit-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Safari 苹果浏览器  -webkit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  <a:r>
              <a:t>—</a:t>
            </a:r>
            <a:r>
              <a:rPr b="1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颜色</a:t>
            </a:r>
            <a:r>
              <a:rPr b="1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模</a:t>
            </a:r>
            <a:r>
              <a:rPr b="1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式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1077594" y="3531869"/>
            <a:ext cx="18273396" cy="757809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RGB模式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Rgba模式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HSL模式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HSLA 模式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Opacity:可以对任何元素进行透明度设置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新增加的颜色值：transparent 透明色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文字阴影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  <a:r>
              <a:t>—</a:t>
            </a:r>
            <a:r>
              <a:rPr b="1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文字阴影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1077594" y="3531869"/>
            <a:ext cx="18273396" cy="757809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Text-shadow 专门给文字加阴影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阴影的格式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圆角边框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新增的属性</a:t>
            </a:r>
            <a:r>
              <a:t>—</a:t>
            </a:r>
            <a:r>
              <a:rPr b="1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圆角边框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077594" y="3531869"/>
            <a:ext cx="18273396" cy="757809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关于圆角的形成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Border-radius 圆角边框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Border-radius完整格式：（2个参数8个值）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35B558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