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标题文本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 anchor="t"/>
          <a:lstStyle>
            <a:lvl1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  <a:lvl2pPr marL="0" indent="4572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2pPr>
            <a:lvl3pPr marL="0" indent="9144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3pPr>
            <a:lvl4pPr marL="0" indent="13716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4pPr>
            <a:lvl5pPr marL="0" indent="18288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 anchor="t"/>
          <a:lstStyle>
            <a:lvl1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</p:spPr>
        <p:txBody>
          <a:bodyPr anchor="t"/>
          <a:lstStyle>
            <a:lvl1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507365" indent="-5016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507365" indent="407034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507365" indent="86423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507365" indent="132143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>
            <a:lvl1pPr defTabSz="725881">
              <a:defRPr sz="11264"/>
            </a:lvl1pPr>
          </a:lstStyle>
          <a:p>
            <a:pPr/>
            <a:r>
              <a:t>HTML5</a:t>
            </a:r>
          </a:p>
        </p:txBody>
      </p:sp>
      <p:sp>
        <p:nvSpPr>
          <p:cNvPr id="109" name="Shape 109"/>
          <p:cNvSpPr/>
          <p:nvPr/>
        </p:nvSpPr>
        <p:spPr>
          <a:xfrm>
            <a:off x="14020800" y="3621175"/>
            <a:ext cx="3955252" cy="1367087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br/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标签颜色设置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1005839" y="3531870"/>
            <a:ext cx="18273396" cy="8651241"/>
          </a:xfrm>
          <a:prstGeom prst="rect">
            <a:avLst/>
          </a:prstGeom>
        </p:spPr>
        <p:txBody>
          <a:bodyPr/>
          <a:lstStyle/>
          <a:p>
            <a:pPr marL="656590" indent="-476923" defTabSz="775373">
              <a:buClr>
                <a:srgbClr val="00B050"/>
              </a:buClr>
              <a:defRPr sz="451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大多数的浏览器都支持颜色名集合，颜色值是一个关键字或一个</a:t>
            </a:r>
            <a:r>
              <a:t>RGB</a:t>
            </a:r>
            <a:r>
              <a:t>格式的数字，在网页中用得很多。</a:t>
            </a:r>
            <a:endParaRPr>
              <a:solidFill>
                <a:srgbClr val="424242"/>
              </a:solidFill>
            </a:endParaRPr>
          </a:p>
          <a:p>
            <a:pPr marL="656590" indent="-476923" defTabSz="775373">
              <a:buClr>
                <a:srgbClr val="00B050"/>
              </a:buClr>
              <a:defRPr sz="451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主要有以下两种：</a:t>
            </a:r>
          </a:p>
          <a:p>
            <a:pPr marL="0" indent="179666" defTabSz="775373">
              <a:buSzTx/>
              <a:buNone/>
              <a:defRPr sz="4512">
                <a:solidFill>
                  <a:srgbClr val="424242"/>
                </a:solidFill>
              </a:defRPr>
            </a:pPr>
            <a:r>
              <a:t>	1.</a:t>
            </a:r>
            <a:r>
              <a:t>使用英文单词作为颜色值：如：red、green、blue、black、</a:t>
            </a:r>
            <a:r>
              <a:t>					</a:t>
            </a:r>
            <a:r>
              <a:t>maroon、white、yellow ......</a:t>
            </a:r>
          </a:p>
          <a:p>
            <a:pPr marL="0" indent="179666" defTabSz="775373">
              <a:buSzTx/>
              <a:buNone/>
              <a:defRPr sz="4512">
                <a:solidFill>
                  <a:srgbClr val="424242"/>
                </a:solidFill>
              </a:defRPr>
            </a:pPr>
            <a:r>
              <a:t>	2.</a:t>
            </a:r>
            <a:r>
              <a:t>可以使六位十六进制的颜色值：</a:t>
            </a:r>
          </a:p>
          <a:p>
            <a:pPr marL="0" indent="179666" defTabSz="775373">
              <a:buSzTx/>
              <a:buNone/>
              <a:defRPr sz="4512">
                <a:solidFill>
                  <a:srgbClr val="424242"/>
                </a:solidFill>
              </a:defRPr>
            </a:pPr>
            <a:r>
              <a:t>      </a:t>
            </a:r>
            <a:r>
              <a:t>		</a:t>
            </a:r>
            <a:r>
              <a:t>如：#000000 --- #ffffff</a:t>
            </a:r>
          </a:p>
          <a:p>
            <a:pPr marL="0" indent="179666" defTabSz="775373">
              <a:buSzTx/>
              <a:buNone/>
              <a:defRPr sz="4512">
                <a:solidFill>
                  <a:srgbClr val="424242"/>
                </a:solidFill>
              </a:defRPr>
            </a:pPr>
            <a:r>
              <a:t>	</a:t>
            </a:r>
            <a:r>
              <a:t>其中前两位表示红色，中间两位表示绿色，最后两位表示色。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br/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注释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005839" y="3531870"/>
            <a:ext cx="18273396" cy="865124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defRPr sz="4800"/>
            </a:pPr>
            <a:r>
              <a:t>&lt;!-- .... --&gt;</a:t>
            </a:r>
          </a:p>
          <a:p>
            <a:pPr>
              <a:buClr>
                <a:srgbClr val="00B050"/>
              </a:buClr>
              <a:defRPr sz="4800"/>
            </a:pPr>
            <a:r>
              <a:t>	注释的目的：1. 辅助说明  2.代码调试</a:t>
            </a:r>
          </a:p>
          <a:p>
            <a:pPr marL="0" indent="191135">
              <a:buSzTx/>
              <a:buNone/>
              <a:defRPr sz="4800">
                <a:solidFill>
                  <a:srgbClr val="424242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代码格式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1364614" y="3531870"/>
            <a:ext cx="22128482" cy="3940176"/>
          </a:xfrm>
          <a:prstGeom prst="rect">
            <a:avLst/>
          </a:prstGeom>
        </p:spPr>
        <p:txBody>
          <a:bodyPr/>
          <a:lstStyle/>
          <a:p>
            <a:pPr marL="663575" indent="-481996" defTabSz="783621">
              <a:lnSpc>
                <a:spcPct val="126000"/>
              </a:lnSpc>
              <a:buClr>
                <a:srgbClr val="00B050"/>
              </a:buClr>
              <a:defRPr sz="4560"/>
            </a:pPr>
            <a:r>
              <a:t>任何回车或空格在源代码中都是不起作用</a:t>
            </a:r>
          </a:p>
          <a:p>
            <a:pPr marL="663575" indent="-481996" defTabSz="783621">
              <a:lnSpc>
                <a:spcPct val="126000"/>
              </a:lnSpc>
              <a:buClr>
                <a:srgbClr val="00B050"/>
              </a:buClr>
              <a:defRPr sz="4560"/>
            </a:pPr>
            <a:r>
              <a:t>在编写</a:t>
            </a:r>
            <a:r>
              <a:t>HTML</a:t>
            </a:r>
            <a:r>
              <a:t>代码时都可以使用回车或者空格进行代码排版这样</a:t>
            </a:r>
          </a:p>
          <a:p>
            <a:pPr marL="0" indent="181578" defTabSz="783621">
              <a:lnSpc>
                <a:spcPct val="126000"/>
              </a:lnSpc>
              <a:buSzTx/>
              <a:buNone/>
              <a:defRPr sz="4560"/>
            </a:pPr>
            <a:r>
              <a:t>     可以使代码清晰，也便于团队合作</a:t>
            </a:r>
          </a:p>
          <a:p>
            <a:pPr marL="663575" indent="-481996" defTabSz="783621">
              <a:lnSpc>
                <a:spcPct val="126000"/>
              </a:lnSpc>
              <a:buClr>
                <a:srgbClr val="00B050"/>
              </a:buClr>
              <a:defRPr sz="4560"/>
            </a:pPr>
            <a:r>
              <a:t>必须保持严格的缩进规则，以“</a:t>
            </a:r>
            <a:r>
              <a:t>Tab</a:t>
            </a:r>
            <a:r>
              <a:t>”键为准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实体字符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1005840" y="3531870"/>
            <a:ext cx="18885536" cy="9201785"/>
          </a:xfrm>
          <a:prstGeom prst="rect">
            <a:avLst/>
          </a:prstGeom>
        </p:spPr>
        <p:txBody>
          <a:bodyPr/>
          <a:lstStyle>
            <a:lvl1pPr>
              <a:buClr>
                <a:srgbClr val="00B050"/>
              </a:buCl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特殊字符（实体）：用数值码和引用实体两种方式表示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1795145" y="5376545"/>
          <a:ext cx="17713961" cy="51771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90009"/>
                <a:gridCol w="4831715"/>
                <a:gridCol w="4518025"/>
                <a:gridCol w="4474210"/>
              </a:tblGrid>
              <a:tr h="113411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代码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效果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代码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效果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1034414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&amp;quot;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“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&amp;amp;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2933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&amp;lt;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&amp;nbsp;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空格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&amp;copy;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©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2362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&amp;sect;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§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&amp;curren;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HTML主体结构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</a:t>
            </a:r>
            <a:r>
              <a:t>主体结构</a:t>
            </a:r>
            <a: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课时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知识点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1966864" y="2015210"/>
          <a:ext cx="20328687" cy="99698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248472"/>
                <a:gridCol w="16080214"/>
              </a:tblGrid>
              <a:tr h="674138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标签名称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说明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EAA46"/>
                    </a:solidFill>
                  </a:tcPr>
                </a:tc>
              </a:tr>
              <a:tr h="2453863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&lt;!DOCTYPE HTML&gt;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声明是文档中的第一个成分，位于 </a:t>
                      </a:r>
                      <a:r>
                        <a:t>&lt;html&gt; </a:t>
                      </a:r>
                      <a:r>
                        <a:t>标签之前。该标签告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知浏览器文档所使用的 </a:t>
                      </a:r>
                      <a:r>
                        <a:t>HTML </a:t>
                      </a:r>
                      <a:r>
                        <a:t>规范。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813443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&lt;html&gt;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元素告知浏览器这是一个 </a:t>
                      </a:r>
                      <a:r>
                        <a:t>HTML </a:t>
                      </a:r>
                      <a:r>
                        <a:t>文档。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308595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&lt;head&gt;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元素可包含关于文档的信息。浏览器不会向用户显示这些头部信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息（</a:t>
                      </a:r>
                      <a:r>
                        <a:t>"head information"</a:t>
                      </a:r>
                      <a:r>
                        <a:t>）。下面这些标签可用在 </a:t>
                      </a:r>
                      <a:r>
                        <a:t>head </a:t>
                      </a:r>
                      <a:r>
                        <a:t>部分</a:t>
                      </a:r>
                      <a:r>
                        <a:t>&lt;link&gt;, &lt;meta&gt;, &lt;script&gt;, &lt;style&gt;, </a:t>
                      </a:r>
                      <a:r>
                        <a:t>以及 </a:t>
                      </a:r>
                      <a:r>
                        <a:t>&lt;title&gt;</a:t>
                      </a:r>
                      <a:r>
                        <a:t>。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818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&lt;title&gt;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标签定义文档的标题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860620">
                <a:tc>
                  <a:txBody>
                    <a:bodyPr/>
                    <a:lstStyle/>
                    <a:p>
                      <a:pPr marL="342900" indent="-342900" algn="l" defTabSz="914400">
                        <a:defRPr b="1"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&lt;body&gt;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元素定义文档的主体。其中包含文档的所有内容（比如文本、图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像、颜色、图形等等）。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HEAD</a:t>
            </a:r>
            <a:r>
              <a:t>标签中常用的标签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HEAD</a:t>
            </a:r>
            <a:r>
              <a:t>标签中常用的标签</a:t>
            </a:r>
            <a:r>
              <a:rPr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课时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知识点</a:t>
            </a:r>
          </a:p>
        </p:txBody>
      </p:sp>
      <p:graphicFrame>
        <p:nvGraphicFramePr>
          <p:cNvPr id="160" name="Table 160"/>
          <p:cNvGraphicFramePr/>
          <p:nvPr/>
        </p:nvGraphicFramePr>
        <p:xfrm>
          <a:off x="1657985" y="1961514"/>
          <a:ext cx="21144229" cy="105942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28415"/>
                <a:gridCol w="17315814"/>
              </a:tblGrid>
              <a:tr h="87947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说明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91612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&lt;meta&gt;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定义对页面的描述</a:t>
                      </a:r>
                      <a:r>
                        <a:t>: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5117007">
                <a:tc gridSpan="2">
                  <a:txBody>
                    <a:bodyPr/>
                    <a:lstStyle/>
                    <a:p>
                      <a:pPr marL="342900" indent="-342900" algn="l" defTabSz="914400">
                        <a:lnSpc>
                          <a:spcPct val="140000"/>
                        </a:lnSpc>
                        <a:defRPr sz="4000">
                          <a:solidFill>
                            <a:srgbClr val="4242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&lt;meta charset="utf-8"&gt;</a:t>
                      </a:r>
                    </a:p>
                    <a:p>
                      <a:pPr marL="342900" indent="-342900" algn="l" defTabSz="914400">
                        <a:lnSpc>
                          <a:spcPct val="140000"/>
                        </a:lnSpc>
                        <a:defRPr sz="4000">
                          <a:solidFill>
                            <a:srgbClr val="4242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&lt;meta name="" content=""&gt;</a:t>
                      </a:r>
                    </a:p>
                    <a:p>
                      <a:pPr marL="342900" indent="-342900" algn="l" defTabSz="914400">
                        <a:lnSpc>
                          <a:spcPct val="140000"/>
                        </a:lnSpc>
                        <a:defRPr sz="4000">
                          <a:solidFill>
                            <a:srgbClr val="4242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&lt;meta name="keywords" content="HTML, CSS, XML, XHTML, JavaScript" /&gt;</a:t>
                      </a:r>
                    </a:p>
                    <a:p>
                      <a:pPr marL="342900" indent="-342900" algn="l" defTabSz="914400">
                        <a:lnSpc>
                          <a:spcPct val="140000"/>
                        </a:lnSpc>
                        <a:defRPr sz="4000">
                          <a:solidFill>
                            <a:srgbClr val="4242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&lt;meta name="description" content=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"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免费的 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web 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技术教程。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" /&gt;</a:t>
                      </a:r>
                      <a:endParaRPr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  <a:p>
                      <a:pPr marL="342900" indent="-342900" algn="l" defTabSz="914400">
                        <a:lnSpc>
                          <a:spcPct val="140000"/>
                        </a:lnSpc>
                        <a:defRPr sz="4000">
                          <a:solidFill>
                            <a:srgbClr val="4242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&lt;meta http-equiv="refresh" content="5" /&gt;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每 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5 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秒刷新一次页面</a:t>
                      </a:r>
                      <a:r>
                        <a:rPr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: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&lt;link&gt;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标签定义两个连接文档之间的关系。</a:t>
                      </a:r>
                      <a:r>
                        <a:t>href ,hreflang,rel ,type 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&lt;script&gt;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标签定义一段脚本，比如 </a:t>
                      </a:r>
                      <a:r>
                        <a:t>JavaScript</a:t>
                      </a:r>
                      <a:r>
                        <a:t>。</a:t>
                      </a:r>
                      <a:r>
                        <a:t>type,src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&lt;style&gt;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标签定义文档中的样式。</a:t>
                      </a:r>
                      <a:r>
                        <a:t>type,media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&lt;title&gt;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标签定义文档的标题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134717" y="1331647"/>
            <a:ext cx="18366979" cy="11052706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HTML5— 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defRPr>
                <a:solidFill>
                  <a:srgbClr val="424242"/>
                </a:solidFill>
              </a:defRPr>
            </a:pPr>
            <a:r>
              <a:t>HTML小试牛刀</a:t>
            </a:r>
          </a:p>
          <a:p>
            <a:pPr>
              <a:buClr>
                <a:srgbClr val="00B050"/>
              </a:buClr>
              <a:defRPr>
                <a:solidFill>
                  <a:srgbClr val="424242"/>
                </a:solidFill>
              </a:defRPr>
            </a:pPr>
            <a:r>
              <a:t>HTML主体结构</a:t>
            </a:r>
          </a:p>
          <a:p>
            <a:pPr>
              <a:buClr>
                <a:srgbClr val="00B050"/>
              </a:buClr>
              <a:defRPr>
                <a:solidFill>
                  <a:srgbClr val="424242"/>
                </a:solidFill>
              </a:defRPr>
            </a:pPr>
            <a:r>
              <a:t>HEAD标签中常用的标签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>
                <a:solidFill>
                  <a:srgbClr val="2EAA46"/>
                </a:solidFill>
              </a:defRPr>
            </a:lvl1pPr>
          </a:lstStyle>
          <a:p>
            <a:pPr/>
            <a:r>
              <a:t>HTML小试牛刀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</a:t>
            </a:r>
            <a:r>
              <a:t>小试牛刀</a:t>
            </a:r>
            <a: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课时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知识点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</a:t>
            </a:r>
            <a:r>
              <a:t>文档</a:t>
            </a:r>
            <a:r>
              <a:t>创建规则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HTML实例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HTML标签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HTML标签大小写问题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HTML标签属性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HTML标签颜色设置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HTML注释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HTML代码格式</a:t>
            </a:r>
          </a:p>
          <a:p>
            <a:pPr marL="677545" indent="-492144" defTabSz="800119">
              <a:lnSpc>
                <a:spcPct val="126000"/>
              </a:lnSpc>
              <a:buClr>
                <a:srgbClr val="00B050"/>
              </a:buClr>
              <a:defRPr sz="4656">
                <a:solidFill>
                  <a:srgbClr val="424242"/>
                </a:solidFill>
              </a:defRPr>
            </a:pPr>
            <a:r>
              <a:t>HTML实体字符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</a:t>
            </a:r>
            <a:r>
              <a:t>小试牛刀</a:t>
            </a:r>
            <a: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文档创建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规则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005775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defRPr sz="4800">
                <a:solidFill>
                  <a:srgbClr val="424242"/>
                </a:solidFill>
              </a:defRPr>
            </a:pPr>
            <a:r>
              <a:t>不允许使用特殊字符</a:t>
            </a:r>
          </a:p>
          <a:p>
            <a:pPr>
              <a:buClr>
                <a:srgbClr val="00B050"/>
              </a:buClr>
              <a:defRPr sz="4800">
                <a:solidFill>
                  <a:srgbClr val="424242"/>
                </a:solidFill>
              </a:defRPr>
            </a:pPr>
            <a:r>
              <a:t>可以以中文命名，但是不允许使用中文</a:t>
            </a:r>
          </a:p>
          <a:p>
            <a:pPr>
              <a:buClr>
                <a:srgbClr val="00B050"/>
              </a:buClr>
              <a:defRPr sz="4800">
                <a:solidFill>
                  <a:srgbClr val="424242"/>
                </a:solidFill>
              </a:defRPr>
            </a:pPr>
            <a:r>
              <a:t>文件名推荐使用小写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2397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2160"/>
            </a:pPr>
            <a:br/>
            <a:r>
              <a:t>HTML</a:t>
            </a:r>
            <a:r>
              <a:t>小试牛刀</a:t>
            </a:r>
            <a:r>
              <a:t>—</a:t>
            </a:r>
            <a:r>
              <a:rPr>
                <a:solidFill>
                  <a:srgbClr val="2EAA46"/>
                </a:solidFill>
                <a:latin typeface="微软雅黑"/>
                <a:ea typeface="微软雅黑"/>
                <a:cs typeface="微软雅黑"/>
                <a:sym typeface="微软雅黑"/>
              </a:rPr>
              <a:t>HTML</a:t>
            </a:r>
            <a:r>
              <a:rPr>
                <a:solidFill>
                  <a:srgbClr val="2EAA46"/>
                </a:solidFill>
                <a:latin typeface="微软雅黑"/>
                <a:ea typeface="微软雅黑"/>
                <a:cs typeface="微软雅黑"/>
                <a:sym typeface="微软雅黑"/>
              </a:rPr>
              <a:t>实例</a:t>
            </a:r>
            <a:br>
              <a:rPr>
                <a:solidFill>
                  <a:srgbClr val="2EAA46"/>
                </a:solidFill>
                <a:latin typeface="微软雅黑"/>
                <a:ea typeface="微软雅黑"/>
                <a:cs typeface="微软雅黑"/>
                <a:sym typeface="微软雅黑"/>
              </a:rPr>
            </a:br>
          </a:p>
        </p:txBody>
      </p:sp>
      <p:sp>
        <p:nvSpPr>
          <p:cNvPr id="124" name="Shape 124"/>
          <p:cNvSpPr/>
          <p:nvPr/>
        </p:nvSpPr>
        <p:spPr>
          <a:xfrm>
            <a:off x="923925" y="2756535"/>
            <a:ext cx="12665075" cy="9622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&lt;!DOCTYPE HTML&gt;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&lt;html&gt; 											                          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&lt;head&gt;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&lt;meta charset="utf-8"/&gt; 					                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&lt;title&gt;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本页面的标题</a:t>
            </a:r>
            <a:r>
              <a:t>&lt;/title&gt;				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&lt;/head&gt;																								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&lt;body bgcolor="black"  text="#ffffff"&gt;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&lt;center&gt; 								                             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&lt;h1&gt;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这是第一个</a:t>
            </a:r>
            <a:r>
              <a:t>HTML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实例</a:t>
            </a:r>
            <a:r>
              <a:t>&lt;/h1&gt;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&lt;/center&gt;                                                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&lt;hr width="80%" /&gt;  					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&lt;p&gt;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本页显示黑色背景，白色的文本</a:t>
            </a:r>
            <a:r>
              <a:t>&lt;/p&gt;	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&lt;/body&gt;  									                                                        </a:t>
            </a:r>
          </a:p>
          <a:p>
            <a:pPr algn="l">
              <a:defRPr sz="4000">
                <a:solidFill>
                  <a:srgbClr val="35B55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&lt;/html&gt;  </a:t>
            </a:r>
            <a:r>
              <a:rPr>
                <a:solidFill>
                  <a:srgbClr val="2EAA46"/>
                </a:solidFill>
              </a:rPr>
              <a:t> </a:t>
            </a:r>
            <a:endParaRPr>
              <a:solidFill>
                <a:srgbClr val="2EAA46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3517244" y="3330575"/>
            <a:ext cx="12665076" cy="994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HTML开始标记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HTML头信息开始标记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网页字符编码格式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网页标题标记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HTML头信息结束标记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HTML中可以使用空行调整编码格式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网页主体标记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HTML格式标记中的居中标记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HTML内容1号标题标记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HTML居中格式的结束标记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HTML中输出分隔线标记 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 HTML段落的标记对--&gt;</a:t>
            </a:r>
          </a:p>
          <a:p>
            <a:pPr algn="l">
              <a:defRPr sz="4000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&lt;!--页面体中内容结束标记 --&gt;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 sz="2160"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标签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3402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defRPr>
                <a:solidFill>
                  <a:srgbClr val="424242"/>
                </a:solidFill>
              </a:defRPr>
            </a:pPr>
            <a:r>
              <a:t>“&lt;”</a:t>
            </a:r>
            <a:r>
              <a:t>和“</a:t>
            </a:r>
            <a:r>
              <a:t>&gt;” </a:t>
            </a:r>
          </a:p>
          <a:p>
            <a:pPr>
              <a:buClr>
                <a:srgbClr val="00B050"/>
              </a:buClr>
              <a:defRPr>
                <a:solidFill>
                  <a:srgbClr val="424242"/>
                </a:solidFill>
              </a:defRPr>
            </a:pPr>
            <a:r>
              <a:t>双标签、单标签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br/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标签大小写问题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107753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defRPr sz="4800"/>
            </a:pPr>
            <a:r>
              <a:t>标签是大小写无关的</a:t>
            </a:r>
            <a:r>
              <a:t>,&lt;body&gt;</a:t>
            </a:r>
            <a:r>
              <a:t>跟</a:t>
            </a:r>
            <a:r>
              <a:t>&lt;BODY&gt;</a:t>
            </a:r>
            <a:r>
              <a:t>表示意思是一样的。</a:t>
            </a:r>
          </a:p>
          <a:p>
            <a:pPr>
              <a:buClr>
                <a:srgbClr val="00B050"/>
              </a:buClr>
              <a:defRPr sz="4800"/>
            </a:pPr>
            <a:r>
              <a:t>标准推荐使用小写，这样符合</a:t>
            </a:r>
            <a:r>
              <a:t>HTML</a:t>
            </a:r>
            <a:r>
              <a:t>标准。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br/>
            <a:br/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</a:t>
            </a:r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小试牛刀</a:t>
            </a:r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标签属性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934085" y="3531870"/>
            <a:ext cx="20720686" cy="8865235"/>
          </a:xfrm>
          <a:prstGeom prst="rect">
            <a:avLst/>
          </a:prstGeom>
        </p:spPr>
        <p:txBody>
          <a:bodyPr/>
          <a:lstStyle/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HTML</a:t>
            </a:r>
            <a:r>
              <a:t>属性一般都出现在</a:t>
            </a:r>
            <a:r>
              <a:t>HTML</a:t>
            </a:r>
            <a:r>
              <a:t>的开始标签中</a:t>
            </a:r>
            <a:r>
              <a:t>, </a:t>
            </a:r>
            <a:r>
              <a:t>是</a:t>
            </a:r>
            <a:r>
              <a:t>HTML</a:t>
            </a:r>
            <a:r>
              <a:t>标签的一部分。</a:t>
            </a:r>
            <a:endParaRPr>
              <a:solidFill>
                <a:srgbClr val="424242"/>
              </a:solidFill>
            </a:endParaRPr>
          </a:p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标签可以有属性</a:t>
            </a:r>
            <a:r>
              <a:t>,</a:t>
            </a:r>
            <a:r>
              <a:t>它包含了额外的信息。</a:t>
            </a:r>
          </a:p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属性的值一定要在双引号中。</a:t>
            </a:r>
            <a:endParaRPr>
              <a:solidFill>
                <a:srgbClr val="424242"/>
              </a:solidFill>
            </a:endParaRPr>
          </a:p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标签可以拥有多个属性。</a:t>
            </a:r>
            <a:endParaRPr>
              <a:solidFill>
                <a:srgbClr val="424242"/>
              </a:solidFill>
            </a:endParaRPr>
          </a:p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属性由属性名和值成对出现。</a:t>
            </a:r>
          </a:p>
          <a:p>
            <a:pPr marL="635635" indent="-461702" defTabSz="750627">
              <a:lnSpc>
                <a:spcPct val="126000"/>
              </a:lnSpc>
              <a:buClr>
                <a:srgbClr val="00B050"/>
              </a:buClr>
              <a:defRPr sz="4368"/>
            </a:pPr>
            <a:r>
              <a:t>语法格式如下：</a:t>
            </a:r>
          </a:p>
          <a:p>
            <a:pPr marL="0" indent="0" defTabSz="750627">
              <a:lnSpc>
                <a:spcPct val="135000"/>
              </a:lnSpc>
              <a:buSzTx/>
              <a:buNone/>
              <a:defRPr sz="4368"/>
            </a:pPr>
            <a:r>
              <a:t>	&lt;</a:t>
            </a:r>
            <a:r>
              <a:t>标签名 属性名</a:t>
            </a:r>
            <a:r>
              <a:t>1="</a:t>
            </a:r>
            <a:r>
              <a:t>属性值</a:t>
            </a:r>
            <a:r>
              <a:t>" </a:t>
            </a:r>
            <a:r>
              <a:t>属性名</a:t>
            </a:r>
            <a:r>
              <a:t>2="</a:t>
            </a:r>
            <a:r>
              <a:t>属性值</a:t>
            </a:r>
            <a:r>
              <a:t>" ... </a:t>
            </a:r>
            <a:r>
              <a:t>属性名</a:t>
            </a:r>
            <a:r>
              <a:t>N="</a:t>
            </a:r>
            <a:r>
              <a:t>属性值</a:t>
            </a:r>
            <a:r>
              <a:t>"&gt;</a:t>
            </a:r>
          </a:p>
          <a:p>
            <a:pPr marL="0" indent="0" defTabSz="750627">
              <a:lnSpc>
                <a:spcPct val="135000"/>
              </a:lnSpc>
              <a:buSzTx/>
              <a:buNone/>
              <a:defRPr sz="4368"/>
            </a:pPr>
            <a:r>
              <a:t>			&lt;!– </a:t>
            </a:r>
            <a:r>
              <a:t>输出内容</a:t>
            </a:r>
            <a:r>
              <a:t>…  --&gt;</a:t>
            </a:r>
          </a:p>
          <a:p>
            <a:pPr marL="0" indent="0" defTabSz="750627">
              <a:lnSpc>
                <a:spcPct val="135000"/>
              </a:lnSpc>
              <a:buSzTx/>
              <a:buNone/>
              <a:defRPr sz="4368"/>
            </a:pPr>
            <a:r>
              <a:t>	&lt;/</a:t>
            </a:r>
            <a:r>
              <a:t>标签名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