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9525" cap="flat">
              <a:solidFill>
                <a:srgbClr val="2D8B1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单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7201" y="5641199"/>
            <a:ext cx="24393601" cy="1728001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pPr/>
            <a:r>
              <a:t>课程主标题 单行</a:t>
            </a: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825" y="3659275"/>
            <a:ext cx="3251202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白色XD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140" y="3659504"/>
            <a:ext cx="7078981" cy="11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尾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双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 — 课程概要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第一课时名称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第二课时名称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第三课时名称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首页-课时标题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212399" y="4899600"/>
            <a:ext cx="23958001" cy="158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1905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/>
            <a:r>
              <a:t>课时标题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课时主标题 — 课时知识点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一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无项目符号课件正文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二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带项目符号内容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三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030759" y="2541600"/>
            <a:ext cx="22201201" cy="10119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507365" indent="-32702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自由发挥区域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总结模板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课程总结内容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9760" y="5842799"/>
            <a:ext cx="20871040" cy="29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1pPr>
      <a:lvl2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2pPr>
      <a:lvl3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3pPr>
      <a:lvl4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4pPr>
      <a:lvl5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5pPr>
      <a:lvl6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6pPr>
      <a:lvl7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7pPr>
      <a:lvl8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8pPr>
      <a:lvl9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9pPr>
    </p:titleStyle>
    <p:bodyStyle>
      <a:lvl1pPr marL="63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-7201" y="5641199"/>
            <a:ext cx="24393602" cy="1728001"/>
          </a:xfrm>
          <a:prstGeom prst="rect">
            <a:avLst/>
          </a:prstGeom>
        </p:spPr>
        <p:txBody>
          <a:bodyPr/>
          <a:lstStyle/>
          <a:p>
            <a:pPr defTabSz="626897">
              <a:defRPr sz="9728">
                <a:latin typeface="Noto Sans CJK SC Bold"/>
                <a:ea typeface="Noto Sans CJK SC Bold"/>
                <a:cs typeface="Noto Sans CJK SC Bold"/>
                <a:sym typeface="Noto Sans CJK SC Bold"/>
              </a:defRPr>
            </a:pPr>
            <a:r>
              <a:t>HTML5</a:t>
            </a:r>
            <a:r>
              <a:t>常用标签</a:t>
            </a:r>
          </a:p>
        </p:txBody>
      </p:sp>
      <p:sp>
        <p:nvSpPr>
          <p:cNvPr id="109" name="Shape 109"/>
          <p:cNvSpPr/>
          <p:nvPr/>
        </p:nvSpPr>
        <p:spPr>
          <a:xfrm>
            <a:off x="13906499" y="3621175"/>
            <a:ext cx="4063307" cy="1270001"/>
          </a:xfrm>
          <a:prstGeom prst="rect">
            <a:avLst/>
          </a:prstGeom>
          <a:solidFill>
            <a:srgbClr val="35B6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216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 5—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HTML链接标签</a:t>
            </a:r>
            <a:b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2088449" y="7290048"/>
            <a:ext cx="21143512" cy="55290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39" name="Table 139"/>
          <p:cNvGraphicFramePr/>
          <p:nvPr/>
        </p:nvGraphicFramePr>
        <p:xfrm>
          <a:off x="2088450" y="2033464"/>
          <a:ext cx="20688727" cy="100794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45649"/>
                <a:gridCol w="16943078"/>
              </a:tblGrid>
              <a:tr h="105579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109959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&lt;a&gt;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标签定义超链接，它用于从一个页面连接到另一个页面。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href,target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688213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锚点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&lt;a id="ab"&gt;&lt;/a&gt;&lt;a href="#ab"&gt;</a:t>
                      </a:r>
                      <a:r>
                        <a:t>跳到锚点</a:t>
                      </a:r>
                      <a:r>
                        <a:t>&lt;/a&gt;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mailto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&lt;a href="mailto:xuxiaoxiong@lampbrother.net"&gt;Email</a:t>
                      </a:r>
                      <a:r>
                        <a:t>地址</a:t>
                      </a:r>
                      <a:r>
                        <a:t>&lt;/a&gt;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HTML 5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HTML多媒体标签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r>
              <a:rPr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HTML 5—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HTML多媒体标签</a:t>
            </a:r>
            <a:b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2088450" y="2033464"/>
          <a:ext cx="20328687" cy="9538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0465"/>
                <a:gridCol w="16648221"/>
              </a:tblGrid>
              <a:tr h="105579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109959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&lt;img&gt;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标签定义图像。</a:t>
                      </a:r>
                      <a:r>
                        <a:t>src,width,height,alt,ismap,usemap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53098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&lt;map&gt;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标签定义客户端的图像映射。图像映射是带有可点击区域的图像。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id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1645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&lt;area&gt;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标签定义图像映射中的区域。</a:t>
                      </a:r>
                      <a:r>
                        <a:t>alt,shape,target,href,coords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&lt;audio&gt;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标签定义声音</a:t>
                      </a:r>
                      <a:r>
                        <a:t>autoplay,controls,preload,src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49923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&lt;video&gt;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标签定义视频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autoplay,controls,height,width,loop,preload,src,poster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&lt;source&gt;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定义媒介资源</a:t>
                      </a:r>
                      <a:r>
                        <a:t>media,src,type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104608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&lt;embed&gt;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标签定义嵌入的内容，比如插件</a:t>
                      </a:r>
                      <a:r>
                        <a:t>width,height,src,type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HTML 5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HTML 表格标签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 5—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中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TABLE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表格相关标签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53" name="Table 153"/>
          <p:cNvGraphicFramePr/>
          <p:nvPr/>
        </p:nvGraphicFramePr>
        <p:xfrm>
          <a:off x="1887854" y="1757045"/>
          <a:ext cx="20608291" cy="84736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31259"/>
                <a:gridCol w="16877030"/>
              </a:tblGrid>
              <a:tr h="915547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38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39646" marR="39646" marT="39646" marB="39646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38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2EAA46"/>
                    </a:solidFill>
                  </a:tcPr>
                </a:tc>
              </a:tr>
              <a:tr h="953533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&lt;table&gt;</a:t>
                      </a:r>
                    </a:p>
                  </a:txBody>
                  <a:tcPr marL="39646" marR="39646" marT="39646" marB="39646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标签可定义表格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</a:tr>
              <a:tr h="101949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&lt;caption&gt;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标签定义表格标题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</a:tr>
              <a:tr h="100987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&lt;th&gt;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标签定义表格的表头单元格</a:t>
                      </a:r>
                      <a:r>
                        <a:t>colspan,rowspan,scope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</a:tr>
              <a:tr h="903562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&lt;tr&gt;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标签定义表格中的行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</a:tr>
              <a:tr h="903562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&lt;td&gt;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标签定义表格中的一个单元格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</a:tr>
              <a:tr h="903562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&lt;thead&gt;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定义表格的表头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</a:tr>
              <a:tr h="90662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&lt;tbody&gt;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定义一段表格主体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CEF5C3"/>
                    </a:solidFill>
                  </a:tcPr>
                </a:tc>
              </a:tr>
              <a:tr h="957876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&lt;tfoot&gt;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定义表格的页脚（脚注）</a:t>
                      </a:r>
                    </a:p>
                  </a:txBody>
                  <a:tcPr marL="39646" marR="39646" marT="39646" marB="39646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 defTabSz="791870">
              <a:defRPr sz="5184"/>
            </a:lvl1pPr>
          </a:lstStyle>
          <a:p>
            <a:pPr/>
            <a:r>
              <a:t>总结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本套课程中我们学习</a:t>
            </a:r>
            <a:r>
              <a:t>HTML 5</a:t>
            </a:r>
            <a:r>
              <a:t>。你应当掌握了以下知识：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文本标签与文本格式标签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列表标签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超链接标签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多媒体相关的标签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表格标签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2852208" y="1603176"/>
            <a:ext cx="18881197" cy="10673028"/>
          </a:xfrm>
          <a:prstGeom prst="rect">
            <a:avLst/>
          </a:prstGeom>
          <a:solidFill>
            <a:srgbClr val="34AB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HTML5— 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文本与文本格式标签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列表相关标签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HTML链接标签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HTML多媒体标签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 表格标签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HTML</a:t>
            </a:r>
            <a:r>
              <a:t>文本与文本格式标签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</a:t>
            </a:r>
            <a:r>
              <a:t>文本与文本格式标签</a:t>
            </a:r>
            <a: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课时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知识点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文本与文本格式标签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文本标签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033144" y="428624"/>
            <a:ext cx="23004146" cy="1132207"/>
          </a:xfrm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  <a:r>
              <a:t>文本与文本格式标签</a:t>
            </a:r>
            <a: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文本与文本格式标签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2088450" y="2033464"/>
          <a:ext cx="20328687" cy="99319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0465"/>
                <a:gridCol w="16648221"/>
              </a:tblGrid>
              <a:tr h="879633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描 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916128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&lt;b&gt;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定义文本中的部分比其余的部分更重要，并呈现为粗体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979506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&lt;strong&gt;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定义重要的文本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&lt;hn&gt;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&lt;h1&gt; - &lt;h6&gt; </a:t>
                      </a:r>
                      <a:r>
                        <a:t>标签可定义标题，</a:t>
                      </a:r>
                      <a:r>
                        <a:t>h1</a:t>
                      </a:r>
                      <a:r>
                        <a:t>最大，</a:t>
                      </a:r>
                      <a:r>
                        <a:t>h6</a:t>
                      </a:r>
                      <a:r>
                        <a:t>最小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868118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&lt;em&gt;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呈现为被强调的文本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868118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&lt;i&gt;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标签呈现斜体的文本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87058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&lt;sub&gt;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标签可定义下标文本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&lt;sup&gt;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可定义上标文本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&lt;p&gt;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标签定义段落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&lt;hr&gt;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水平线标签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920301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&lt;u&gt;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下划线标签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</a:t>
            </a:r>
            <a:r>
              <a:t>文本与文本格式标签</a:t>
            </a:r>
            <a: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文本标签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25" name="Table 125"/>
          <p:cNvGraphicFramePr/>
          <p:nvPr/>
        </p:nvGraphicFramePr>
        <p:xfrm>
          <a:off x="2088450" y="1889448"/>
          <a:ext cx="20328685" cy="76613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0459"/>
                <a:gridCol w="16648226"/>
              </a:tblGrid>
              <a:tr h="782541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815006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&lt;bdo&gt;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36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标签覆盖默认的文本方向。属性</a:t>
                      </a:r>
                      <a:r>
                        <a:t>dir =ltr/rtl 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77229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&lt;del&gt;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6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标签定义文档中已删除的文本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3697856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&lt;summary&gt; 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36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标签包含 </a:t>
                      </a:r>
                      <a:r>
                        <a:t>details </a:t>
                      </a:r>
                      <a:r>
                        <a:t>元素的标题，</a:t>
                      </a:r>
                      <a:r>
                        <a:t>"details" </a:t>
                      </a:r>
                      <a:r>
                        <a:t>元素用于描述有关文档或文档片段的详细信息。</a:t>
                      </a:r>
                    </a:p>
                    <a:p>
                      <a:pPr marL="342900" indent="-342900" algn="l" defTabSz="914400">
                        <a:defRPr sz="2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&lt;details&gt;</a:t>
                      </a:r>
                    </a:p>
                    <a:p>
                      <a:pPr marL="342900" indent="-342900" algn="l" defTabSz="914400">
                        <a:defRPr sz="2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&lt;summary&gt;Copyright 1999-2011.&lt;/summary&gt;</a:t>
                      </a:r>
                    </a:p>
                    <a:p>
                      <a:pPr marL="342900" indent="-342900" algn="l" defTabSz="914400">
                        <a:defRPr sz="2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&lt;p&gt; - by Refsnes Data. All Rights Reserved.&lt;/p&gt;</a:t>
                      </a:r>
                    </a:p>
                    <a:p>
                      <a:pPr marL="342900" indent="-342900" algn="l" defTabSz="914400">
                        <a:defRPr sz="2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&lt;p&gt;All content and graphics on this web site are the property of the company Refsnes Data.&lt;/p&gt;</a:t>
                      </a:r>
                    </a:p>
                    <a:p>
                      <a:pPr marL="342900" indent="-342900" algn="l" defTabSz="914400">
                        <a:defRPr sz="28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&lt;/details&gt;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7749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&lt;details&gt;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36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标签定义元素的细节，用户可进行查看，或通过点击进行隐藏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81872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&lt;dialog&gt;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36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表示对话</a:t>
                      </a:r>
                      <a:r>
                        <a:t>&lt;dialog&gt;&lt;dt&gt;</a:t>
                      </a:r>
                      <a:r>
                        <a:t>角色</a:t>
                      </a:r>
                      <a:r>
                        <a:t>&lt;/dt&gt;&lt;dd&gt;</a:t>
                      </a:r>
                      <a:r>
                        <a:t>说话内容</a:t>
                      </a:r>
                      <a:r>
                        <a:t>&lt;/dd&gt;&lt;/dialog&gt;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HTML</a:t>
            </a:r>
            <a:r>
              <a:t>列表相关标签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HTML 5—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列表相关标签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32" name="Table 132"/>
          <p:cNvGraphicFramePr/>
          <p:nvPr/>
        </p:nvGraphicFramePr>
        <p:xfrm>
          <a:off x="2088450" y="2033464"/>
          <a:ext cx="20328687" cy="96490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0465"/>
                <a:gridCol w="16648221"/>
              </a:tblGrid>
              <a:tr h="105579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说明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109959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&lt;ul&gt;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标签定义无序列表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17567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&lt;li&gt;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标签定义列表项，有序列表和无序列表中都使用 </a:t>
                      </a:r>
                      <a:r>
                        <a:t>&lt;li&gt; </a:t>
                      </a:r>
                      <a:r>
                        <a:t>标签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&lt;ol&gt;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标签定义有序列表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&lt;dl&gt;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标签定义一个定义列表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&lt;dt&gt;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标签定义一个定义列表中的一个项目，以及 </a:t>
                      </a:r>
                      <a:r>
                        <a:t>dialog </a:t>
                      </a:r>
                      <a:r>
                        <a:t>中的角色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4197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&lt;dd&gt;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标签定义一个定义列表中对项目的描述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045502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&lt;pre&gt;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原格式输出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104608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&lt;br&gt;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换行标签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HTML 5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>
            <a:lvl1pPr indent="175260" defTabSz="758875">
              <a:defRPr sz="8832"/>
            </a:lvl1pPr>
          </a:lstStyle>
          <a:p>
            <a:pPr/>
            <a:r>
              <a:t>HTML链接标签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