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9525" cap="flat">
              <a:solidFill>
                <a:srgbClr val="2D8B1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25400" cap="flat">
              <a:solidFill>
                <a:schemeClr val="accent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单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-7201" y="5641199"/>
            <a:ext cx="24393601" cy="1728001"/>
          </a:xfrm>
          <a:prstGeom prst="rect">
            <a:avLst/>
          </a:prstGeom>
        </p:spPr>
        <p:txBody>
          <a:bodyPr anchor="ctr"/>
          <a:lstStyle>
            <a:lvl1pPr>
              <a:defRPr sz="12800"/>
            </a:lvl1pPr>
          </a:lstStyle>
          <a:p>
            <a:pPr/>
            <a:r>
              <a:t>课程主标题单行</a:t>
            </a:r>
          </a:p>
        </p:txBody>
      </p:sp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2825" y="3659275"/>
            <a:ext cx="3251202" cy="119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png" descr="白色XD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4140" y="3659504"/>
            <a:ext cx="7078981" cy="119443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尾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双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 — 课程概要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第一课时名称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第二课时名称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第三课时名称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首页-课时标题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212399" y="4899600"/>
            <a:ext cx="23958001" cy="1580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1905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</a:lstStyle>
          <a:p>
            <a:pPr/>
            <a:r>
              <a:t>课时标题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课时主标题 — 课时知识点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一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无项目符号课件正文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二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带项目符号内容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三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1030759" y="2541600"/>
            <a:ext cx="22201201" cy="10119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507365" indent="-327025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自由发挥区域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总结模板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课程总结内容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89760" y="5842799"/>
            <a:ext cx="20871040" cy="29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1pPr>
      <a:lvl2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2pPr>
      <a:lvl3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3pPr>
      <a:lvl4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4pPr>
      <a:lvl5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5pPr>
      <a:lvl6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6pPr>
      <a:lvl7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7pPr>
      <a:lvl8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8pPr>
      <a:lvl9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9pPr>
    </p:titleStyle>
    <p:bodyStyle>
      <a:lvl1pPr marL="63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-7201" y="5641199"/>
            <a:ext cx="24393602" cy="1728001"/>
          </a:xfrm>
          <a:prstGeom prst="rect">
            <a:avLst/>
          </a:prstGeom>
        </p:spPr>
        <p:txBody>
          <a:bodyPr/>
          <a:lstStyle/>
          <a:p>
            <a:pPr defTabSz="626897">
              <a:defRPr sz="9728"/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</a:p>
        </p:txBody>
      </p:sp>
      <p:sp>
        <p:nvSpPr>
          <p:cNvPr id="109" name="Shape 109"/>
          <p:cNvSpPr/>
          <p:nvPr/>
        </p:nvSpPr>
        <p:spPr>
          <a:xfrm>
            <a:off x="14173200" y="3621175"/>
            <a:ext cx="3530253" cy="1270001"/>
          </a:xfrm>
          <a:prstGeom prst="rect">
            <a:avLst/>
          </a:prstGeom>
          <a:solidFill>
            <a:srgbClr val="35B65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FORM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表单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的新玩法</a:t>
            </a:r>
          </a:p>
        </p:txBody>
      </p:sp>
      <p:graphicFrame>
        <p:nvGraphicFramePr>
          <p:cNvPr id="136" name="Table 136"/>
          <p:cNvGraphicFramePr/>
          <p:nvPr/>
        </p:nvGraphicFramePr>
        <p:xfrm>
          <a:off x="1848485" y="2033270"/>
          <a:ext cx="20527011" cy="57486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98490"/>
                <a:gridCol w="14828520"/>
              </a:tblGrid>
              <a:tr h="1162050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11468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fieldset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将表单内的相关元素分组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14744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legend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为fieldset标签定义标题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14617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optgroup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为下拉列表定义分组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14617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datalist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标签定义可选数据的列表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7" name="Shape 137"/>
          <p:cNvSpPr/>
          <p:nvPr>
            <p:ph type="body" sz="quarter" idx="1"/>
          </p:nvPr>
        </p:nvSpPr>
        <p:spPr>
          <a:xfrm>
            <a:off x="1848484" y="8126094"/>
            <a:ext cx="18273396" cy="1920876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12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表单分离技术</a:t>
            </a:r>
          </a:p>
          <a:p>
            <a:pPr marL="698500" indent="-507365">
              <a:lnSpc>
                <a:spcPct val="112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表单的常用属性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FORM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表单中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常用属性</a:t>
            </a:r>
          </a:p>
        </p:txBody>
      </p:sp>
      <p:graphicFrame>
        <p:nvGraphicFramePr>
          <p:cNvPr id="140" name="Table 140"/>
          <p:cNvGraphicFramePr/>
          <p:nvPr/>
        </p:nvGraphicFramePr>
        <p:xfrm>
          <a:off x="1848485" y="2033270"/>
          <a:ext cx="20697826" cy="100044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33950"/>
                <a:gridCol w="15763875"/>
              </a:tblGrid>
              <a:tr h="1149350">
                <a:tc>
                  <a:txBody>
                    <a:bodyPr/>
                    <a:lstStyle/>
                    <a:p>
                      <a:pPr marL="342900" indent="-342900" algn="ctr" defTabSz="914400">
                        <a:def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125285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Formaction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用于在提交按钮中修改当前表单的提交页面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13284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Formmethod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用于在提交按钮中修改当前表单的提交方式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67739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Formenctype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用于在提交按钮中修改当前表单的提交数据编码类型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13284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Formnovalidate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用于在提交按钮中修改当前表单的验证方式为不验证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1341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Readonly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输入域可以选择，但是无法修改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96710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Disabled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输入域无法获取焦点，无法选择，以灰色显示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selected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下拉列表默认</a:t>
                      </a:r>
                      <a:r>
                        <a:t>选中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1341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checked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为radio和checkbox做默认</a:t>
                      </a:r>
                      <a:r>
                        <a:t>选中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FORM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表单中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标签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2</a:t>
            </a:r>
          </a:p>
        </p:txBody>
      </p:sp>
      <p:graphicFrame>
        <p:nvGraphicFramePr>
          <p:cNvPr id="143" name="Table 143"/>
          <p:cNvGraphicFramePr/>
          <p:nvPr/>
        </p:nvGraphicFramePr>
        <p:xfrm>
          <a:off x="1823720" y="2889885"/>
          <a:ext cx="21422995" cy="93510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05630"/>
                <a:gridCol w="17017364"/>
              </a:tblGrid>
              <a:tr h="977264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106489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Autofocus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自动获取焦点属性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88138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Placeholder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表单信息提示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6329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Required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用于强制用户必须为该表单赋值，否则提示信息。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78930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Min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用于设置表单的最小值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6329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53585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Max 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53585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用于设置表单的最大值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96393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Multiple 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设定当前表单允许同时选种多个文件，适用于input[type=”file”]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1978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Pattern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用户自定义验证规则(了解：因为需要配合正在表达式的语法)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96393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Step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设定跳过的数值或者设定2个数值之间的间隔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6393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Novalidate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取消表单验证  适用于form标签中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HTML5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HTML</a:t>
            </a:r>
            <a:r>
              <a:t>全局属性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HTML5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全局属性</a:t>
            </a:r>
          </a:p>
        </p:txBody>
      </p:sp>
      <p:graphicFrame>
        <p:nvGraphicFramePr>
          <p:cNvPr id="149" name="Table 149"/>
          <p:cNvGraphicFramePr/>
          <p:nvPr/>
        </p:nvGraphicFramePr>
        <p:xfrm>
          <a:off x="2063750" y="2320289"/>
          <a:ext cx="20527011" cy="33337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98490"/>
                <a:gridCol w="14828520"/>
              </a:tblGrid>
              <a:tr h="103949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11468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contenteditable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规定元素内容是否可编辑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14744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designMode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用来指定整个页面是否可编辑，有两个值，on和off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 defTabSz="791870">
              <a:defRPr sz="5184"/>
            </a:lvl1pPr>
          </a:lstStyle>
          <a:p>
            <a:pPr/>
            <a:r>
              <a:t>总结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389535" y="2537519"/>
            <a:ext cx="22201200" cy="1028160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本套课程中我们学习</a:t>
            </a:r>
            <a:r>
              <a:t>HTML5</a:t>
            </a:r>
            <a:r>
              <a:t>中</a:t>
            </a:r>
            <a:r>
              <a:t>FORM</a:t>
            </a:r>
            <a:r>
              <a:t>表单。你应当掌握了以下知识：</a:t>
            </a:r>
          </a:p>
          <a:p>
            <a:pPr>
              <a:defRPr>
                <a:solidFill>
                  <a:srgbClr val="424242"/>
                </a:solidFill>
              </a:defRPr>
            </a:pPr>
          </a:p>
          <a:p>
            <a:pPr marL="685800" indent="-685800">
              <a:buClr>
                <a:srgbClr val="00B050"/>
              </a:buClr>
              <a:buSzPct val="75000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FORM</a:t>
            </a:r>
            <a:r>
              <a:t>表单中</a:t>
            </a:r>
            <a:r>
              <a:t>input定义表单项</a:t>
            </a:r>
          </a:p>
          <a:p>
            <a:pPr marL="685800" indent="-685800">
              <a:buClr>
                <a:srgbClr val="00B050"/>
              </a:buClr>
              <a:buSzPct val="75000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HTML</a:t>
            </a:r>
            <a:r>
              <a:t>中</a:t>
            </a:r>
            <a:r>
              <a:t>FORM</a:t>
            </a:r>
            <a:r>
              <a:t>表单相关标签</a:t>
            </a:r>
          </a:p>
          <a:p>
            <a:pPr marL="685800" indent="-685800">
              <a:buClr>
                <a:srgbClr val="00B050"/>
              </a:buClr>
              <a:buSzPct val="75000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FORM</a:t>
            </a:r>
            <a:r>
              <a:t>表单</a:t>
            </a:r>
            <a:r>
              <a:t>新增的表单类型</a:t>
            </a:r>
          </a:p>
          <a:p>
            <a:pPr marL="685800" indent="-685800">
              <a:buClr>
                <a:srgbClr val="00B050"/>
              </a:buClr>
              <a:buSzPct val="75000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FORM</a:t>
            </a:r>
            <a:r>
              <a:t>表单</a:t>
            </a:r>
            <a:r>
              <a:t>表单的新玩</a:t>
            </a:r>
          </a:p>
          <a:p>
            <a:pPr marL="685800" indent="-685800">
              <a:buClr>
                <a:srgbClr val="00B050"/>
              </a:buClr>
              <a:buSzPct val="75000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HTML</a:t>
            </a:r>
            <a:r>
              <a:t>全局属性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879403" y="2596108"/>
            <a:ext cx="16582629" cy="8663335"/>
          </a:xfrm>
          <a:prstGeom prst="rect">
            <a:avLst/>
          </a:prstGeom>
          <a:solidFill>
            <a:srgbClr val="34AB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  <a:r>
              <a:t>— 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课程概要</a:t>
            </a:r>
          </a:p>
        </p:txBody>
      </p:sp>
      <p:sp>
        <p:nvSpPr>
          <p:cNvPr id="112" name="Shape 112"/>
          <p:cNvSpPr/>
          <p:nvPr>
            <p:ph type="body" sz="half" idx="1"/>
          </p:nvPr>
        </p:nvSpPr>
        <p:spPr>
          <a:xfrm>
            <a:off x="3517264" y="3103245"/>
            <a:ext cx="18273396" cy="6877685"/>
          </a:xfrm>
          <a:prstGeom prst="rect">
            <a:avLst/>
          </a:prstGeom>
        </p:spPr>
        <p:txBody>
          <a:bodyPr/>
          <a:lstStyle/>
          <a:p>
            <a:pPr marL="0" indent="19113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FORM</a:t>
            </a:r>
            <a:r>
              <a:t>表单中</a:t>
            </a:r>
            <a:r>
              <a:t>input定义表单项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</a:t>
            </a:r>
            <a:r>
              <a:t>中</a:t>
            </a:r>
            <a:r>
              <a:t>FORM</a:t>
            </a:r>
            <a:r>
              <a:t>表单相关标签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FORM</a:t>
            </a:r>
            <a:r>
              <a:t>表单</a:t>
            </a:r>
            <a:r>
              <a:t>新增的表单类型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FORM</a:t>
            </a:r>
            <a:r>
              <a:t>表单</a:t>
            </a:r>
            <a:r>
              <a:t>表单的新玩法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00B050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</a:t>
            </a:r>
            <a:r>
              <a:t>全局属性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>
                <a:solidFill>
                  <a:srgbClr val="424242"/>
                </a:solidFill>
              </a:defRPr>
            </a:pPr>
            <a:r>
              <a:t>HTML5</a:t>
            </a:r>
            <a:r>
              <a:t>之</a:t>
            </a:r>
            <a:r>
              <a:t>FORM</a:t>
            </a:r>
            <a:r>
              <a:t>表单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FORM</a:t>
            </a:r>
            <a:r>
              <a:t>表单中</a:t>
            </a:r>
            <a:r>
              <a:t>input定义表单项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033144" y="428625"/>
            <a:ext cx="23004146" cy="12985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FORM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表单中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input定义表单项</a:t>
            </a:r>
          </a:p>
        </p:txBody>
      </p:sp>
      <p:graphicFrame>
        <p:nvGraphicFramePr>
          <p:cNvPr id="118" name="Table 118"/>
          <p:cNvGraphicFramePr/>
          <p:nvPr/>
        </p:nvGraphicFramePr>
        <p:xfrm>
          <a:off x="2038985" y="2033270"/>
          <a:ext cx="20522565" cy="79241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69640"/>
                <a:gridCol w="5874385"/>
                <a:gridCol w="4256405"/>
                <a:gridCol w="6922135"/>
              </a:tblGrid>
              <a:tr h="102552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165735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form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标签创建供用户输入的</a:t>
                      </a: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表单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input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标签定义输入字段，用户可</a:t>
                      </a: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在其中输入数据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06743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text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文本域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file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文件域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13982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password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密文域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image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图像按钮域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01155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radio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单选域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submit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提交按钮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101155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checkbox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多选域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reset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重置按钮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01092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hidden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隐藏域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FORM</a:t>
            </a:r>
            <a:r>
              <a:t>表单相关标签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033144" y="428625"/>
            <a:ext cx="23004146" cy="1041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FORM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表单相关标签</a:t>
            </a:r>
          </a:p>
        </p:txBody>
      </p:sp>
      <p:graphicFrame>
        <p:nvGraphicFramePr>
          <p:cNvPr id="124" name="Table 124"/>
          <p:cNvGraphicFramePr/>
          <p:nvPr/>
        </p:nvGraphicFramePr>
        <p:xfrm>
          <a:off x="1650364" y="1896110"/>
          <a:ext cx="21161376" cy="70078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31590"/>
                <a:gridCol w="17329786"/>
              </a:tblGrid>
              <a:tr h="988060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4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EAA46"/>
                    </a:solidFill>
                  </a:tcPr>
                </a:tc>
              </a:tr>
              <a:tr h="98806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&lt;button&gt;</a:t>
                      </a: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标签定义按钮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49923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&lt;textarea&gt;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定义一个文本区域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FFFFFF"/>
                    </a:solidFill>
                  </a:tcPr>
                </a:tc>
              </a:tr>
              <a:tr h="10833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&lt;select&gt;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标签创建下拉列表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CEF5C3"/>
                    </a:solidFill>
                  </a:tcPr>
                </a:tc>
              </a:tr>
              <a:tr h="146113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&lt;option&gt;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标签定义下拉列表或者可选数据列表中的一个选项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8806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&lt;label&gt;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为input元素定义标注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FORM</a:t>
            </a:r>
            <a:r>
              <a:t>表单新增的表单类型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FORM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表单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新增的表单类型</a:t>
            </a:r>
          </a:p>
        </p:txBody>
      </p:sp>
      <p:graphicFrame>
        <p:nvGraphicFramePr>
          <p:cNvPr id="130" name="Table 130"/>
          <p:cNvGraphicFramePr/>
          <p:nvPr/>
        </p:nvGraphicFramePr>
        <p:xfrm>
          <a:off x="1848485" y="2033270"/>
          <a:ext cx="20706081" cy="754316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62780"/>
                <a:gridCol w="4285615"/>
                <a:gridCol w="5497830"/>
                <a:gridCol w="6459855"/>
              </a:tblGrid>
              <a:tr h="1022350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9182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date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日期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Color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颜色选取框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91821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datetime-local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本地日期时间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Tel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电话号码表单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month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月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number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数字表单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week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周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search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搜索表单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72820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time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时间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range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范围表单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  <a:tr h="901064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url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URL</a:t>
                      </a:r>
                      <a:r>
                        <a:t>验证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97853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email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邮箱验证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>
                <a:solidFill>
                  <a:srgbClr val="424242"/>
                </a:solidFill>
              </a:defRPr>
            </a:pPr>
            <a:r>
              <a:t>HTML5</a:t>
            </a:r>
            <a:r>
              <a:t>中</a:t>
            </a:r>
            <a:r>
              <a:t>FORM</a:t>
            </a:r>
            <a:r>
              <a:t>表单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FORM</a:t>
            </a:r>
            <a:r>
              <a:t>表单的新玩法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35B558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