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9525" cap="flat">
              <a:solidFill>
                <a:srgbClr val="2D8B1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2D8B13"/>
              </a:solidFill>
              <a:prstDash val="solid"/>
              <a:round/>
            </a:ln>
          </a:left>
          <a:right>
            <a:ln w="25400" cap="flat">
              <a:solidFill>
                <a:schemeClr val="accent3"/>
              </a:solidFill>
              <a:prstDash val="solid"/>
              <a:round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9525" cap="flat">
              <a:solidFill>
                <a:srgbClr val="2D8B13"/>
              </a:solidFill>
              <a:prstDash val="solid"/>
              <a:round/>
            </a:ln>
          </a:bottom>
          <a:insideH>
            <a:ln w="9525" cap="flat">
              <a:solidFill>
                <a:srgbClr val="2D8B13"/>
              </a:solidFill>
              <a:prstDash val="solid"/>
              <a:round/>
            </a:ln>
          </a:insideH>
          <a:insideV>
            <a:ln w="9525" cap="flat">
              <a:solidFill>
                <a:srgbClr val="2D8B13"/>
              </a:solidFill>
              <a:prstDash val="solid"/>
              <a:round/>
            </a:ln>
          </a:insideV>
        </a:tcBdr>
        <a:fill>
          <a:solidFill>
            <a:schemeClr val="accent3">
              <a:alpha val="4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2D8B13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单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-7201" y="5641199"/>
            <a:ext cx="24393601" cy="1728001"/>
          </a:xfrm>
          <a:prstGeom prst="rect">
            <a:avLst/>
          </a:prstGeom>
        </p:spPr>
        <p:txBody>
          <a:bodyPr anchor="ctr"/>
          <a:lstStyle>
            <a:lvl1pPr>
              <a:defRPr sz="12800"/>
            </a:lvl1pPr>
          </a:lstStyle>
          <a:p>
            <a:pPr/>
            <a:r>
              <a:t>课程主标题单行</a:t>
            </a:r>
          </a:p>
        </p:txBody>
      </p:sp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2825" y="3659275"/>
            <a:ext cx="3251202" cy="119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png" descr="白色XD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4140" y="3659504"/>
            <a:ext cx="7078981" cy="119443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尾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件首页-双行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课程主标题 双行标题过长为两行时用此页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 — 课程概要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第一课时名称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第二课时名称</a:t>
            </a: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第三课时名称</a:t>
            </a: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首页-课时标题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212399" y="4899600"/>
            <a:ext cx="23958001" cy="1580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190500" algn="ctr">
              <a:lnSpc>
                <a:spcPct val="140000"/>
              </a:lnSpc>
              <a:spcBef>
                <a:spcPts val="0"/>
              </a:spcBef>
              <a:buSzTx/>
              <a:buNone/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1pPr>
          </a:lstStyle>
          <a:p>
            <a:pPr/>
            <a:r>
              <a:t>课时标题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概要页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课时主标题 — 课时知识点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课时知识点</a:t>
            </a: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54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一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无项目符号课件正文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2" marL="0" indent="914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3" marL="0" indent="1371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4" marL="0" indent="18288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5" marL="0" indent="22860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6" marL="0" indent="27432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7" marL="0" indent="32004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  <a:p>
            <a:pPr lvl="8" marL="0" indent="365760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二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带项目符号内容</a:t>
            </a:r>
          </a:p>
          <a:p>
            <a:pPr lvl="1" marL="0" indent="457200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Tx/>
              <a:buFont typeface="Arial"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时内容模板(三)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课时名称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1030759" y="2541600"/>
            <a:ext cx="22201201" cy="10119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507365" indent="-327025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自由发挥区域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课程总结模板"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405494" y="501069"/>
            <a:ext cx="1270003" cy="787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1033200" y="428400"/>
            <a:ext cx="23004001" cy="932400"/>
          </a:xfrm>
          <a:prstGeom prst="rect">
            <a:avLst/>
          </a:prstGeom>
        </p:spPr>
        <p:txBody>
          <a:bodyPr anchor="ctr"/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/>
            <a:r>
              <a:t>课程主标题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030759" y="2537519"/>
            <a:ext cx="22201201" cy="10281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/>
            <a:r>
              <a:t>课程总结内容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89760" y="5842799"/>
            <a:ext cx="20871040" cy="29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课程主标题 双行标题过长为两行时用此页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1pPr>
      <a:lvl2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2pPr>
      <a:lvl3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3pPr>
      <a:lvl4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4pPr>
      <a:lvl5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5pPr>
      <a:lvl6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6pPr>
      <a:lvl7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7pPr>
      <a:lvl8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8pPr>
      <a:lvl9pPr marL="0" marR="0" indent="0" algn="ctr" defTabSz="82486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600" u="none">
          <a:ln>
            <a:noFill/>
          </a:ln>
          <a:solidFill>
            <a:srgbClr val="FFFFFF"/>
          </a:solidFill>
          <a:uFillTx/>
          <a:latin typeface="Noto Sans CJK SC Black"/>
          <a:ea typeface="Noto Sans CJK SC Black"/>
          <a:cs typeface="Noto Sans CJK SC Black"/>
          <a:sym typeface="Noto Sans CJK SC Black"/>
        </a:defRPr>
      </a:lvl9pPr>
    </p:titleStyle>
    <p:bodyStyle>
      <a:lvl1pPr marL="63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4864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-7201" y="5641199"/>
            <a:ext cx="24393602" cy="1728001"/>
          </a:xfrm>
          <a:prstGeom prst="rect">
            <a:avLst/>
          </a:prstGeom>
        </p:spPr>
        <p:txBody>
          <a:bodyPr/>
          <a:lstStyle>
            <a:lvl1pPr defTabSz="725881">
              <a:defRPr sz="11264"/>
            </a:lvl1pPr>
          </a:lstStyle>
          <a:p>
            <a:pPr/>
            <a:r>
              <a:t>CSS3</a:t>
            </a:r>
          </a:p>
        </p:txBody>
      </p:sp>
      <p:sp>
        <p:nvSpPr>
          <p:cNvPr id="109" name="Shape 109"/>
          <p:cNvSpPr/>
          <p:nvPr/>
        </p:nvSpPr>
        <p:spPr>
          <a:xfrm>
            <a:off x="14084300" y="3621175"/>
            <a:ext cx="3931444" cy="1270001"/>
          </a:xfrm>
          <a:prstGeom prst="rect">
            <a:avLst/>
          </a:prstGeom>
          <a:solidFill>
            <a:srgbClr val="35B65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/>
            </a:pPr>
            <a:br/>
            <a:r>
              <a:rPr sz="2160"/>
              <a:t> CSS3</a:t>
            </a:r>
            <a:r>
              <a:rPr sz="2160"/>
              <a:t>的选择器</a:t>
            </a:r>
            <a:r>
              <a:rPr sz="2160"/>
              <a:t>—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层级选择器</a:t>
            </a: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1222310" y="3225529"/>
            <a:ext cx="18273600" cy="920160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Div,p  </a:t>
            </a:r>
            <a:r>
              <a:t>组合选择器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Div p  </a:t>
            </a:r>
            <a:r>
              <a:t>包含式选择器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Div&gt;p</a:t>
            </a:r>
            <a:r>
              <a:t>选择所有作为</a:t>
            </a:r>
            <a:r>
              <a:t>div</a:t>
            </a:r>
            <a:r>
              <a:t>元素的子元素</a:t>
            </a:r>
            <a:r>
              <a:t>p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Div+p</a:t>
            </a:r>
            <a:r>
              <a:t>选择紧贴在</a:t>
            </a:r>
            <a:r>
              <a:t>div</a:t>
            </a:r>
            <a:r>
              <a:t>元素之后</a:t>
            </a:r>
            <a:r>
              <a:t>p</a:t>
            </a:r>
            <a:r>
              <a:t>元素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Div~p</a:t>
            </a:r>
            <a:r>
              <a:t>选择</a:t>
            </a:r>
            <a:r>
              <a:t>div</a:t>
            </a:r>
            <a:r>
              <a:t>元素后面的所有兄弟元素</a:t>
            </a:r>
            <a:r>
              <a:t>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/>
            </a:pPr>
            <a:br/>
            <a:r>
              <a:rPr sz="2160"/>
              <a:t> CSS3</a:t>
            </a:r>
            <a:r>
              <a:rPr sz="2160"/>
              <a:t>的选择器</a:t>
            </a:r>
            <a:r>
              <a:rPr sz="2160"/>
              <a:t>—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属性选择器</a:t>
            </a: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1033145" y="3409315"/>
            <a:ext cx="20854036" cy="9015095"/>
          </a:xfrm>
          <a:prstGeom prst="rect">
            <a:avLst/>
          </a:prstGeom>
        </p:spPr>
        <p:txBody>
          <a:bodyPr/>
          <a:lstStyle/>
          <a:p>
            <a:pPr marL="607694" indent="-441407" defTabSz="717632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176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[attribute]</a:t>
            </a:r>
            <a:r>
              <a:t>选择具有</a:t>
            </a:r>
            <a:r>
              <a:t>attribute</a:t>
            </a:r>
            <a:r>
              <a:t>属性的元素</a:t>
            </a:r>
          </a:p>
          <a:p>
            <a:pPr marL="607694" indent="-441407" defTabSz="717632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176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[attribute=value]</a:t>
            </a:r>
            <a:r>
              <a:t>选择具有</a:t>
            </a:r>
            <a:r>
              <a:t>attribute</a:t>
            </a:r>
            <a:r>
              <a:t>属性且属性值等于</a:t>
            </a:r>
            <a:r>
              <a:t>value</a:t>
            </a:r>
            <a:r>
              <a:t>的元素</a:t>
            </a:r>
          </a:p>
          <a:p>
            <a:pPr marL="607694" indent="-441407" defTabSz="717632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176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[attribute~=value]</a:t>
            </a:r>
            <a:r>
              <a:t>选择具有</a:t>
            </a:r>
            <a:r>
              <a:t>attribute</a:t>
            </a:r>
            <a:r>
              <a:t>属性且属性值为一用空格分隔的字词列表，其中一个等于</a:t>
            </a:r>
            <a:r>
              <a:t>value</a:t>
            </a:r>
            <a:r>
              <a:t>的元素</a:t>
            </a:r>
          </a:p>
          <a:p>
            <a:pPr marL="607694" indent="-441407" defTabSz="717632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176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[attribute|=value]</a:t>
            </a:r>
            <a:r>
              <a:t>选择具有</a:t>
            </a:r>
            <a:r>
              <a:t>att</a:t>
            </a:r>
            <a:r>
              <a:t>属性且属性值为以</a:t>
            </a:r>
            <a:r>
              <a:t>val</a:t>
            </a:r>
            <a:r>
              <a:t>开头并用连接符</a:t>
            </a:r>
            <a:r>
              <a:t>"-"</a:t>
            </a:r>
            <a:r>
              <a:t>分隔的字符串的</a:t>
            </a:r>
            <a:r>
              <a:t>E</a:t>
            </a:r>
            <a:r>
              <a:t>元素</a:t>
            </a:r>
          </a:p>
          <a:p>
            <a:pPr marL="607694" indent="-441407" defTabSz="717632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176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[attibute^=value]</a:t>
            </a:r>
            <a:r>
              <a:t>匹配具有</a:t>
            </a:r>
            <a:r>
              <a:t>attribute</a:t>
            </a:r>
            <a:r>
              <a:t>属性、且值以</a:t>
            </a:r>
            <a:r>
              <a:t>valule</a:t>
            </a:r>
            <a:r>
              <a:t>开头的</a:t>
            </a:r>
            <a:r>
              <a:t>E</a:t>
            </a:r>
            <a:r>
              <a:t>元素</a:t>
            </a:r>
          </a:p>
          <a:p>
            <a:pPr marL="607694" indent="-441407" defTabSz="717632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176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[attribute$=value]</a:t>
            </a:r>
            <a:r>
              <a:t>匹配具有</a:t>
            </a:r>
            <a:r>
              <a:t>attribute</a:t>
            </a:r>
            <a:r>
              <a:t>属性、且值以</a:t>
            </a:r>
            <a:r>
              <a:t>value</a:t>
            </a:r>
            <a:r>
              <a:t>结尾的</a:t>
            </a:r>
            <a:r>
              <a:t>E</a:t>
            </a:r>
            <a:r>
              <a:t>元素</a:t>
            </a:r>
          </a:p>
          <a:p>
            <a:pPr marL="607694" indent="-441407" defTabSz="717632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176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 [attribute*=value]</a:t>
            </a:r>
            <a:r>
              <a:t>匹配具有</a:t>
            </a:r>
            <a:r>
              <a:t>attribute</a:t>
            </a:r>
            <a:r>
              <a:t>属性、且值中含有</a:t>
            </a:r>
            <a:r>
              <a:t>value</a:t>
            </a:r>
            <a:r>
              <a:t>的</a:t>
            </a:r>
            <a:r>
              <a:t>E</a:t>
            </a:r>
            <a:r>
              <a:t>元素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/>
            </a:pPr>
            <a:br/>
            <a:br/>
            <a:r>
              <a:rPr sz="2160"/>
              <a:t> CSS3</a:t>
            </a:r>
            <a:r>
              <a:rPr sz="2160"/>
              <a:t>的选择器</a:t>
            </a:r>
            <a:r>
              <a:rPr sz="2160"/>
              <a:t>—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结构性伪类选择器</a:t>
            </a: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3483609" y="4084954"/>
            <a:ext cx="20761326" cy="4819651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伪元素选择器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基本的结构性伪类选择器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/>
            </a:pPr>
            <a:br/>
            <a:br/>
            <a:r>
              <a:rPr sz="2160">
                <a:solidFill>
                  <a:srgbClr val="424242"/>
                </a:solidFill>
              </a:rPr>
              <a:t> </a:t>
            </a:r>
            <a:r>
              <a:rPr sz="2160">
                <a:solidFill>
                  <a:srgbClr val="424242"/>
                </a:solidFill>
              </a:rPr>
              <a:t>结构性伪类选择器</a:t>
            </a:r>
            <a:r>
              <a:rPr sz="2160"/>
              <a:t>—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伪元素选择器</a:t>
            </a: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1176654" y="3101340"/>
            <a:ext cx="20761326" cy="9662795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:first-letter</a:t>
            </a:r>
            <a:r>
              <a:t>设置对象内的第一个字符的样式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:first-line</a:t>
            </a:r>
            <a:r>
              <a:t>设置对象内的第一行的样式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:before</a:t>
            </a:r>
            <a:r>
              <a:t>设置在对象前（依据对象树的逻辑结构）发生的内容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:after</a:t>
            </a:r>
            <a:r>
              <a:t>设置在对象后（依据对象树的逻辑结构）发生的内容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/>
            </a:pPr>
            <a:br/>
            <a:br/>
            <a:r>
              <a:rPr sz="2160">
                <a:solidFill>
                  <a:srgbClr val="424242"/>
                </a:solidFill>
              </a:rPr>
              <a:t>结构性伪类选择器</a:t>
            </a:r>
            <a:r>
              <a:rPr sz="2160"/>
              <a:t>—</a:t>
            </a:r>
            <a: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基本的结构性伪类选择器</a:t>
            </a: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1033144" y="2994025"/>
            <a:ext cx="20761326" cy="9662795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:root</a:t>
            </a:r>
            <a:r>
              <a:t>匹配元素在文档的根元素。在</a:t>
            </a:r>
            <a:r>
              <a:t>HTML</a:t>
            </a:r>
            <a:r>
              <a:t>中，根元素永远是</a:t>
            </a:r>
            <a:r>
              <a:t>HTML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:not()除了某一个元素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:empty</a:t>
            </a:r>
            <a:r>
              <a:t>匹配没有任何子元素（包括</a:t>
            </a:r>
            <a:r>
              <a:t>text</a:t>
            </a:r>
            <a:r>
              <a:t>节点）的元素</a:t>
            </a:r>
            <a:r>
              <a:rPr>
                <a:solidFill>
                  <a:srgbClr val="666666"/>
                </a:solidFill>
              </a:rPr>
              <a:t> </a:t>
            </a:r>
          </a:p>
          <a:p>
            <a:pPr marL="698500" indent="-507365">
              <a:lnSpc>
                <a:spcPct val="126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:target	</a:t>
            </a:r>
            <a:r>
              <a:t>匹配相关</a:t>
            </a:r>
            <a:r>
              <a:t>URL</a:t>
            </a:r>
            <a:r>
              <a:t>指向的</a:t>
            </a:r>
            <a:r>
              <a:t>E</a:t>
            </a:r>
            <a:r>
              <a:t>元素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/>
            </a:pPr>
            <a:br/>
            <a:br/>
            <a:r>
              <a:rPr sz="2160"/>
              <a:t> CSS3</a:t>
            </a:r>
            <a:r>
              <a:rPr sz="2160"/>
              <a:t>的选择器</a:t>
            </a:r>
            <a:r>
              <a:rPr sz="2160"/>
              <a:t>—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其他伪类选择器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1</a:t>
            </a: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1038225" y="3663314"/>
            <a:ext cx="22999700" cy="7926707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:first-child 对一个父元素中的第一个子元素E指定样式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:last-child()</a:t>
            </a:r>
            <a:r>
              <a:t>匹配父元素的最后一个子元素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:nth-child(n)</a:t>
            </a:r>
            <a:r>
              <a:t>匹配父元素的第</a:t>
            </a:r>
            <a:r>
              <a:t>n</a:t>
            </a:r>
            <a:r>
              <a:t>个子元素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:nth-last-child(n)</a:t>
            </a:r>
            <a:r>
              <a:t>匹配同类型中的倒数第</a:t>
            </a:r>
            <a:r>
              <a:t>n</a:t>
            </a:r>
            <a:r>
              <a:t>个同级兄弟元素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</a:t>
            </a:r>
            <a:r>
              <a:t>nth-of-type():作用与nth-child()作用类似，但是仅匹配使用同种标签的元素(正序)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</a:t>
            </a:r>
            <a:r>
              <a:t>nth-last-of-type()与nth-last-child</a:t>
            </a:r>
            <a:r>
              <a:t>()</a:t>
            </a:r>
            <a:r>
              <a:t>作用类似，但是仅匹配同种标签的元素(倒序)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/>
            </a:pPr>
            <a:br/>
            <a:br/>
            <a:r>
              <a:rPr sz="2160"/>
              <a:t> CSS3</a:t>
            </a:r>
            <a:r>
              <a:rPr sz="2160"/>
              <a:t>的选择器</a:t>
            </a:r>
            <a:r>
              <a:rPr sz="2160"/>
              <a:t>—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其他伪类选择器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2</a:t>
            </a: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966469" y="3902709"/>
            <a:ext cx="18827751" cy="8430896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:only-child</a:t>
            </a:r>
            <a:r>
              <a:t>匹配父元素仅有的一个子元素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:only-of-type</a:t>
            </a:r>
            <a:r>
              <a:t>匹配同类型中的唯一的一个同级兄弟元素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enabled 匹配表单中激活的元素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disabled  匹配表单中禁用的元素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checked  匹配表单中被选种的radio 或者 checkbox元素。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::selection 匹配用户当前选种的元素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1920"/>
            </a:pPr>
            <a:br/>
            <a:r>
              <a:rPr sz="2160"/>
              <a:t>CSS3</a:t>
            </a:r>
            <a:r>
              <a:rPr sz="2160"/>
              <a:t>的选择器</a:t>
            </a:r>
            <a:r>
              <a:rPr sz="2160"/>
              <a:t>—</a:t>
            </a:r>
            <a: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状态伪类选择器</a:t>
            </a:r>
            <a:br>
              <a:rPr sz="216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1033144" y="3256280"/>
            <a:ext cx="22752051" cy="9662795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:link	</a:t>
            </a:r>
            <a:r>
              <a:t>设置超链接</a:t>
            </a:r>
            <a:r>
              <a:t>a</a:t>
            </a:r>
            <a:r>
              <a:t>在未被访问前的样式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:visited	</a:t>
            </a:r>
            <a:r>
              <a:t>设置超链接</a:t>
            </a:r>
            <a:r>
              <a:t>a</a:t>
            </a:r>
            <a:r>
              <a:t>在其链接地址已被访问过时的样式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:active	 </a:t>
            </a:r>
            <a:r>
              <a:t>设置元素在被用户激活（在鼠标点击与释放之间发生的事件）时的样式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:hover	</a:t>
            </a:r>
            <a:r>
              <a:t>设置元素在其鼠标悬停时的样式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:focus		</a:t>
            </a:r>
            <a:r>
              <a:t>设置元素在其获取鼠标焦点的样式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>
            <a:lvl1pPr defTabSz="791870">
              <a:defRPr sz="5184"/>
            </a:lvl1pPr>
          </a:lstStyle>
          <a:p>
            <a:pPr/>
            <a:r>
              <a:t>总结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1030760" y="2537519"/>
            <a:ext cx="22201200" cy="1028160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本套课程中我们学习</a:t>
            </a:r>
            <a:r>
              <a:t>css3</a:t>
            </a:r>
            <a:r>
              <a:t>你应当掌握了以下知识：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HTML</a:t>
            </a:r>
            <a:r>
              <a:t>的行内框架标签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CSS3</a:t>
            </a:r>
            <a:r>
              <a:t>的介绍</a:t>
            </a:r>
          </a:p>
          <a:p>
            <a:pPr marL="698500" indent="-507365">
              <a:buClr>
                <a:srgbClr val="35B558"/>
              </a:buClr>
              <a:buSzPct val="104999"/>
              <a:buFont typeface="Arial"/>
              <a:buChar char="•"/>
              <a:defRPr>
                <a:solidFill>
                  <a:srgbClr val="424242"/>
                </a:solidFill>
              </a:defRPr>
            </a:pPr>
            <a:r>
              <a:t>CSS3</a:t>
            </a:r>
            <a:r>
              <a:t>的选择器中：基本选择器、层级选择器、属性选着器、结构性伪类选择器</a:t>
            </a:r>
          </a:p>
          <a:p>
            <a:pPr indent="191135">
              <a:defRPr>
                <a:solidFill>
                  <a:srgbClr val="424242"/>
                </a:solidFill>
              </a:defRPr>
            </a:pPr>
            <a:r>
              <a:t>    状态伪类选择器、其他伪类选择器。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49042" y="1497409"/>
            <a:ext cx="16989277" cy="10454532"/>
          </a:xfrm>
          <a:prstGeom prst="rect">
            <a:avLst/>
          </a:prstGeom>
          <a:solidFill>
            <a:srgbClr val="34AB5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课程概要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3517200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HTML</a:t>
            </a:r>
            <a:r>
              <a:t>的行内框架标签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CSS3</a:t>
            </a:r>
            <a:r>
              <a:t>的介绍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CSS3</a:t>
            </a:r>
            <a:r>
              <a:t>中的选择器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2"/>
                </a:solidFill>
              </a:defRPr>
            </a:lvl1pPr>
          </a:lstStyle>
          <a:p>
            <a:pPr/>
            <a:r>
              <a:t>HTML5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HTML</a:t>
            </a:r>
            <a:r>
              <a:t>的行内框架标签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033144" y="213359"/>
            <a:ext cx="23004146" cy="160528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24242"/>
                </a:solidFill>
              </a:defRPr>
            </a:pPr>
            <a:r>
              <a:t>HTML5</a:t>
            </a:r>
            <a:r>
              <a:rPr>
                <a:solidFill>
                  <a:srgbClr val="666666"/>
                </a:solidFill>
              </a:rP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HTML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的行内框架标签</a:t>
            </a:r>
          </a:p>
        </p:txBody>
      </p:sp>
      <p:graphicFrame>
        <p:nvGraphicFramePr>
          <p:cNvPr id="118" name="Table 118"/>
          <p:cNvGraphicFramePr/>
          <p:nvPr/>
        </p:nvGraphicFramePr>
        <p:xfrm>
          <a:off x="2063750" y="2320289"/>
          <a:ext cx="20527011" cy="40112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698490"/>
                <a:gridCol w="14828520"/>
              </a:tblGrid>
              <a:tr h="847725"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标签名  </a:t>
                      </a:r>
                    </a:p>
                  </a:txBody>
                  <a:tcPr marL="42707" marR="42707" marT="42707" marB="42707" anchor="ctr" anchorCtr="0" horzOverflow="overflow">
                    <a:lnB w="12700">
                      <a:solidFill>
                        <a:srgbClr val="FFFFFF"/>
                      </a:solidFill>
                    </a:lnB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b="1" sz="4100">
                          <a:solidFill>
                            <a:srgbClr val="FFFFFF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注释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2EAA46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frame </a:t>
                      </a:r>
                    </a:p>
                  </a:txBody>
                  <a:tcPr marL="42707" marR="42707" marT="42707" marB="42707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定义frameset标签中每个框架页的内容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iframe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800"/>
                        </a:spcBef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在页面中开一块空间链接子页面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FFFFFF"/>
                    </a:solidFill>
                  </a:tcPr>
                </a:tc>
              </a:tr>
              <a:tr h="1301115">
                <a:tc>
                  <a:txBody>
                    <a:bodyPr/>
                    <a:lstStyle/>
                    <a:p>
                      <a:pPr marL="342900" indent="-342900" algn="l" defTabSz="914400">
                        <a:defRPr sz="1800"/>
                      </a:pPr>
                      <a:r>
                        <a: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rPr>
                        <a:t>frameset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代替BODY标签定义了框架页，并且定义了框架将分为多少</a:t>
                      </a:r>
                    </a:p>
                    <a:p>
                      <a:pPr marL="342900" indent="-342900" algn="l" defTabSz="914400">
                        <a:defRPr sz="4400">
                          <a:solidFill>
                            <a:srgbClr val="424242"/>
                          </a:solidFill>
                          <a:latin typeface="Noto Sans CJK SC Regular"/>
                          <a:ea typeface="Noto Sans CJK SC Regular"/>
                          <a:cs typeface="Noto Sans CJK SC Regular"/>
                          <a:sym typeface="Noto Sans CJK SC Regular"/>
                        </a:defRPr>
                      </a:pPr>
                      <a:r>
                        <a:t>行与多少列。</a:t>
                      </a:r>
                    </a:p>
                  </a:txBody>
                  <a:tcPr marL="42707" marR="42707" marT="42707" marB="42707" anchor="ctr" anchorCtr="0" horzOverflow="overflow">
                    <a:solidFill>
                      <a:srgbClr val="CEF5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CSS3</a:t>
            </a:r>
            <a:r>
              <a:t>的介绍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329945">
              <a:defRPr sz="2160"/>
            </a:pPr>
            <a:br/>
            <a:r>
              <a:t> CSS3—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CSS3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的介绍</a:t>
            </a:r>
            <a:b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</a:b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1149351" y="3531870"/>
            <a:ext cx="20017104" cy="5286376"/>
          </a:xfrm>
          <a:prstGeom prst="rect">
            <a:avLst/>
          </a:prstGeom>
        </p:spPr>
        <p:txBody>
          <a:bodyPr/>
          <a:lstStyle/>
          <a:p>
            <a:pPr marL="656590" indent="-476923" defTabSz="775373">
              <a:lnSpc>
                <a:spcPct val="112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512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层叠样式表</a:t>
            </a:r>
          </a:p>
          <a:p>
            <a:pPr marL="656590" indent="-476923" defTabSz="775373">
              <a:lnSpc>
                <a:spcPct val="112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512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使用最广泛的版本，部分新的特性尚未得到所有浏览器支持</a:t>
            </a:r>
          </a:p>
          <a:p>
            <a:pPr marL="656590" indent="-476923" defTabSz="775373">
              <a:lnSpc>
                <a:spcPct val="112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512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css</a:t>
            </a:r>
            <a:r>
              <a:t>的基本语法</a:t>
            </a:r>
          </a:p>
          <a:p>
            <a:pPr marL="656590" indent="-476923" defTabSz="775373">
              <a:lnSpc>
                <a:spcPct val="112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512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css</a:t>
            </a:r>
            <a:r>
              <a:t>中注释</a:t>
            </a:r>
          </a:p>
          <a:p>
            <a:pPr marL="656590" indent="-476923" defTabSz="775373">
              <a:lnSpc>
                <a:spcPct val="112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512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在HTML文档中放置CSS的几种方式</a:t>
            </a:r>
          </a:p>
          <a:p>
            <a:pPr marL="656590" indent="-476923" defTabSz="775373">
              <a:lnSpc>
                <a:spcPct val="112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512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多重样式表的叠加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103319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212400" y="4899600"/>
            <a:ext cx="23958000" cy="1580401"/>
          </a:xfrm>
          <a:prstGeom prst="rect">
            <a:avLst/>
          </a:prstGeom>
        </p:spPr>
        <p:txBody>
          <a:bodyPr/>
          <a:lstStyle/>
          <a:p>
            <a:pPr indent="175260" defTabSz="758875">
              <a:defRPr sz="8832"/>
            </a:pPr>
            <a:r>
              <a:t>CSS3</a:t>
            </a:r>
            <a:r>
              <a:t>的选择器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1081459" y="428400"/>
            <a:ext cx="23004002" cy="932400"/>
          </a:xfrm>
          <a:prstGeom prst="rect">
            <a:avLst/>
          </a:prstGeom>
        </p:spPr>
        <p:txBody>
          <a:bodyPr/>
          <a:lstStyle/>
          <a:p>
            <a:pPr defTabSz="791870">
              <a:defRPr sz="5184"/>
            </a:pPr>
            <a:r>
              <a:t>CSS3</a:t>
            </a:r>
            <a:r>
              <a:t>中的选择器</a:t>
            </a:r>
            <a:r>
              <a:t>—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课时</a:t>
            </a:r>
            <a:r>
              <a:rPr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知识点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3565460" y="3531599"/>
            <a:ext cx="18273600" cy="920160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基本选择器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层级选择器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属性选择器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结构性伪类选择器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其他伪类选择器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54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状态伪类选择器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033144" y="428624"/>
            <a:ext cx="23004146" cy="1051562"/>
          </a:xfrm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  <a:r>
              <a:t>中的选择器</a:t>
            </a:r>
            <a:r>
              <a:t>—</a:t>
            </a:r>
            <a:r>
              <a:rPr>
                <a:solidFill>
                  <a:srgbClr val="2EAA46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基本选择器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1222310" y="3225529"/>
            <a:ext cx="18273600" cy="9201602"/>
          </a:xfrm>
          <a:prstGeom prst="rect">
            <a:avLst/>
          </a:prstGeom>
        </p:spPr>
        <p:txBody>
          <a:bodyPr/>
          <a:lstStyle/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.class 类选择器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#id ID选择器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* 通配符 </a:t>
            </a:r>
          </a:p>
          <a:p>
            <a:pPr marL="698500" indent="-507365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4999"/>
              <a:buFont typeface="Arial"/>
              <a:defRPr sz="4800">
                <a:solidFill>
                  <a:srgbClr val="424242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pPr>
            <a:r>
              <a:t>TagName 标签选择器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35B558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