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9525" cap="flat">
              <a:solidFill>
                <a:srgbClr val="2D8B1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单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7201" y="5641199"/>
            <a:ext cx="24393601" cy="1728001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pPr/>
            <a:r>
              <a:t>课程主标题单行</a:t>
            </a: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825" y="3659275"/>
            <a:ext cx="3251202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白色XD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140" y="3659504"/>
            <a:ext cx="7078981" cy="11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尾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双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 — 课程概要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第一课时名称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第二课时名称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第三课时名称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首页-课时标题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212399" y="4899600"/>
            <a:ext cx="23958001" cy="158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1905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/>
            <a:r>
              <a:t>课时标题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课时主标题 — 课时知识点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一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无项目符号课件正文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二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带项目符号内容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三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030759" y="2541600"/>
            <a:ext cx="22201201" cy="10119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507365" indent="-32702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自由发挥区域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总结模板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课程总结内容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9760" y="5842799"/>
            <a:ext cx="20871040" cy="29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1pPr>
      <a:lvl2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2pPr>
      <a:lvl3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3pPr>
      <a:lvl4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4pPr>
      <a:lvl5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5pPr>
      <a:lvl6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6pPr>
      <a:lvl7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7pPr>
      <a:lvl8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8pPr>
      <a:lvl9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9pPr>
    </p:titleStyle>
    <p:bodyStyle>
      <a:lvl1pPr marL="63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-7201" y="5641199"/>
            <a:ext cx="24393602" cy="1728001"/>
          </a:xfrm>
          <a:prstGeom prst="rect">
            <a:avLst/>
          </a:prstGeom>
        </p:spPr>
        <p:txBody>
          <a:bodyPr/>
          <a:lstStyle/>
          <a:p>
            <a:pPr defTabSz="626897">
              <a:defRPr sz="9728"/>
            </a:pPr>
            <a:r>
              <a:t>CSS3</a:t>
            </a:r>
            <a:r>
              <a:t>基本属性</a:t>
            </a:r>
            <a:r>
              <a:t>2</a:t>
            </a:r>
          </a:p>
        </p:txBody>
      </p:sp>
      <p:sp>
        <p:nvSpPr>
          <p:cNvPr id="109" name="Shape 109"/>
          <p:cNvSpPr/>
          <p:nvPr/>
        </p:nvSpPr>
        <p:spPr>
          <a:xfrm>
            <a:off x="14147799" y="3621175"/>
            <a:ext cx="3533578" cy="1270001"/>
          </a:xfrm>
          <a:prstGeom prst="rect">
            <a:avLst/>
          </a:prstGeom>
          <a:solidFill>
            <a:srgbClr val="35B6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的盒子模型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内补白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padding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2063750" y="3970654"/>
          <a:ext cx="20527011" cy="59270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09715"/>
                <a:gridCol w="13917295"/>
              </a:tblGrid>
              <a:tr h="88773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Padding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设置元素边框和内容之间的距离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Padding-top: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设置内容到顶部边框之间的距离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838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Padding-right: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设置内容到边框右边之间的距离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4965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Padding-bottom: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设置内容到底部边框之间的距离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902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Padding-left: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设置内容到左侧边框之间的距离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基本属性</a:t>
            </a:r>
            <a:r>
              <a:t>2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的边框属性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1</a:t>
            </a:r>
          </a:p>
        </p:txBody>
      </p:sp>
      <p:graphicFrame>
        <p:nvGraphicFramePr>
          <p:cNvPr id="139" name="Table 139"/>
          <p:cNvGraphicFramePr/>
          <p:nvPr/>
        </p:nvGraphicFramePr>
        <p:xfrm>
          <a:off x="2063750" y="2320289"/>
          <a:ext cx="20527011" cy="106394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09715"/>
                <a:gridCol w="13917295"/>
              </a:tblGrid>
              <a:tr h="77152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设置元素的边框属性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Border-color: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同时设定4个边的边框颜色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Border-style: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同时设定4个边的边框风格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Border-width: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同时设定4个边的边框宽度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Border-top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单独设定顶部边框的边框颜色、宽度和风格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Border-top-width: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单独设定顶部边框的宽度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Border-top-color: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单独设定顶部边框的颜色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Border-top-style: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单独设定顶部边框的样式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Border-right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单独设定右侧边框的边框颜色、宽度和风格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Border-right-width: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单独设定右侧边框的宽度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Border-right-color: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单独设定右侧边框的颜色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Border-right-style: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单独设顶右侧边框的样式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基本属性</a:t>
            </a:r>
            <a:r>
              <a:t>2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的边框属性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2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2063750" y="2320289"/>
          <a:ext cx="20527011" cy="73501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09715"/>
                <a:gridCol w="13917295"/>
              </a:tblGrid>
              <a:tr h="77152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Border-bottom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单独设定底部边框的边框颜色、宽度和风格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Border-bottom-width: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单独设定底部边框的宽度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Border-bottom-color: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单独设定底部边框的颜色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Border-bottom-style: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单独设定底部边框的样式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Border-left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单独设定左侧边框的颜色、宽度和风格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Border-left-width: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单独设定左侧边框的宽度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Border-left-color: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单独设定左侧边框的颜色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Border-left-style: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单独设顶左侧边框的样式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  <p:sp>
        <p:nvSpPr>
          <p:cNvPr id="143" name="Shape 143"/>
          <p:cNvSpPr/>
          <p:nvPr>
            <p:ph type="body" sz="quarter" idx="1"/>
          </p:nvPr>
        </p:nvSpPr>
        <p:spPr>
          <a:xfrm>
            <a:off x="2063749" y="9910444"/>
            <a:ext cx="18273396" cy="3160396"/>
          </a:xfrm>
          <a:prstGeom prst="rect">
            <a:avLst/>
          </a:prstGeom>
        </p:spPr>
        <p:txBody>
          <a:bodyPr/>
          <a:lstStyle/>
          <a:p>
            <a:pPr marL="0" indent="19113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介绍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Zoom: 设定元素的缩放倍数 可大可小  能伸能缩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Cursor: 设定鼠标样式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 defTabSz="791870">
              <a:defRPr sz="5184"/>
            </a:lvl1pPr>
          </a:lstStyle>
          <a:p>
            <a:pPr/>
            <a:r>
              <a:t>总结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本套课程中我们学习</a:t>
            </a:r>
            <a:r>
              <a:t>CSS</a:t>
            </a:r>
            <a:r>
              <a:t>的基本属性你应当掌握了以下知识：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的定位</a:t>
            </a:r>
            <a:r>
              <a:t>属性</a:t>
            </a:r>
            <a:r>
              <a:t>的认识及使用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的布局</a:t>
            </a:r>
            <a:r>
              <a:t>属性</a:t>
            </a:r>
            <a:r>
              <a:t>的认识及使用</a:t>
            </a:r>
            <a:r>
              <a:t>  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的盒子模型的认识及使用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的边框属性的认识及使用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Zoom</a:t>
            </a:r>
            <a:r>
              <a:t>和</a:t>
            </a:r>
            <a:r>
              <a:t>Cursor</a:t>
            </a:r>
            <a:r>
              <a:t>的介绍及使用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967162" y="2420044"/>
            <a:ext cx="16761272" cy="8875912"/>
          </a:xfrm>
          <a:prstGeom prst="rect">
            <a:avLst/>
          </a:prstGeom>
          <a:solidFill>
            <a:srgbClr val="34AB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</a:t>
            </a:r>
            <a:r>
              <a:t>基本属性</a:t>
            </a:r>
            <a:r>
              <a:t>2—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</a:t>
            </a:r>
            <a:r>
              <a:t>的定位</a:t>
            </a:r>
            <a:r>
              <a:t>属性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</a:t>
            </a:r>
            <a:r>
              <a:t>的布局</a:t>
            </a:r>
            <a:r>
              <a:t>属性  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</a:t>
            </a:r>
            <a:r>
              <a:t>的盒子模型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CSS</a:t>
            </a:r>
            <a:r>
              <a:t>基本属性</a:t>
            </a:r>
            <a:r>
              <a:t>2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CSS</a:t>
            </a:r>
            <a:r>
              <a:t>的定位属性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CSS3</a:t>
            </a:r>
            <a:r>
              <a:t>基本属性</a:t>
            </a:r>
            <a:r>
              <a:t>2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CSS3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的定位属性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2063750" y="2894329"/>
          <a:ext cx="20527011" cy="94691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307840"/>
                <a:gridCol w="16219170"/>
              </a:tblGrid>
              <a:tr h="77152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Position：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设置元素的定位方式 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Static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静态的</a:t>
                      </a:r>
                      <a:r>
                        <a:t>(</a:t>
                      </a:r>
                      <a:r>
                        <a:t>默认的</a:t>
                      </a:r>
                      <a:r>
                        <a:t>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Relative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相对定位，以当前元素为参照物移动指定距离的定位方式。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Absolute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绝对定位，以其他元素作为参照物移动指定距离的定位方式。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Fixed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对于浏览器窗口定位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Left: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设置定位元素的水平移动位置(距离左边的距离)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1693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Top: 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设定定位元素的垂直移动位置(距离上边的距离)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1693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Right: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设定定位元素的水平移动位置(距离右边的距离)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Bottom</a:t>
                      </a:r>
                      <a:r>
                        <a:t>：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设定定位元素的垂直移动位置(距离底部的距离)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1693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Z-index: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设定定位元素Z轴的距离(元素的显示顺序)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CSS</a:t>
            </a:r>
            <a:r>
              <a:t>基本属性</a:t>
            </a:r>
            <a:r>
              <a:t>2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CSS</a:t>
            </a:r>
            <a:r>
              <a:t>的布局属性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033144" y="356869"/>
            <a:ext cx="23004146" cy="129286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基本属性</a:t>
            </a:r>
            <a:r>
              <a:t>2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的布局属性</a:t>
            </a:r>
          </a:p>
        </p:txBody>
      </p:sp>
      <p:graphicFrame>
        <p:nvGraphicFramePr>
          <p:cNvPr id="124" name="Table 124"/>
          <p:cNvGraphicFramePr/>
          <p:nvPr/>
        </p:nvGraphicFramePr>
        <p:xfrm>
          <a:off x="2063750" y="3949700"/>
          <a:ext cx="20527011" cy="79978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98490"/>
                <a:gridCol w="14828520"/>
              </a:tblGrid>
              <a:tr h="88455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Display: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设置元素的显示方式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Visibility：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设置元素是否显示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52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Overflow-x: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设置水平方向的溢出显示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4584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Overflow-y: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设置垂直方向的溢出显示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584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Overflow: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设置水平方向以及垂直方向的溢出显示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452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Float: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设置元素的浮动方式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52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Clear: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用于清除其他元素的浮动属性对于当前元素的影响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CSS</a:t>
            </a:r>
            <a:r>
              <a:t>基本属性</a:t>
            </a:r>
            <a:r>
              <a:t>2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CSS</a:t>
            </a:r>
            <a:r>
              <a:t>的盒子模型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2160"/>
            </a:pPr>
            <a:br/>
            <a:r>
              <a:t> CSS</a:t>
            </a:r>
            <a:r>
              <a:t>基本属性</a:t>
            </a:r>
            <a:r>
              <a:t>2—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的盒子模型</a:t>
            </a:r>
            <a:b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1033146" y="3826509"/>
            <a:ext cx="20017104" cy="5286376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外补白   </a:t>
            </a:r>
            <a:r>
              <a:t>margin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内补白   </a:t>
            </a:r>
            <a:r>
              <a:t>padding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边框属性 </a:t>
            </a:r>
            <a:r>
              <a:t>border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CSS</a:t>
            </a:r>
            <a:r>
              <a:t>的盒子模型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外补白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margin</a:t>
            </a:r>
          </a:p>
        </p:txBody>
      </p:sp>
      <p:graphicFrame>
        <p:nvGraphicFramePr>
          <p:cNvPr id="133" name="Table 133"/>
          <p:cNvGraphicFramePr/>
          <p:nvPr/>
        </p:nvGraphicFramePr>
        <p:xfrm>
          <a:off x="1920239" y="4185920"/>
          <a:ext cx="20527012" cy="59270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09715"/>
                <a:gridCol w="13917295"/>
              </a:tblGrid>
              <a:tr h="88773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Margin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设定盒子的外部距离（外间距）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Margin-left</a:t>
                      </a:r>
                      <a:r>
                        <a:t>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设定当前元素和左侧元素之间的距离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838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Margin-right: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设定当前元素和右侧元素之间的距离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4965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Margin-top: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设定当前元素和顶部元素之间的距离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4902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Margin-bottom: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设定当前元素和底部元素之间的距离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