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451" r:id="rId5"/>
    <p:sldId id="467" r:id="rId6"/>
    <p:sldId id="351" r:id="rId7"/>
    <p:sldId id="446" r:id="rId8"/>
    <p:sldId id="455" r:id="rId9"/>
    <p:sldId id="456" r:id="rId10"/>
    <p:sldId id="457" r:id="rId11"/>
    <p:sldId id="458" r:id="rId12"/>
    <p:sldId id="459" r:id="rId13"/>
    <p:sldId id="460" r:id="rId14"/>
    <p:sldId id="461" r:id="rId15"/>
    <p:sldId id="462" r:id="rId16"/>
    <p:sldId id="463" r:id="rId17"/>
    <p:sldId id="464" r:id="rId18"/>
    <p:sldId id="4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1181E"/>
    <a:srgbClr val="C11920"/>
    <a:srgbClr val="F2F2F2"/>
    <a:srgbClr val="EF3E36"/>
    <a:srgbClr val="F20E0E"/>
    <a:srgbClr val="4A69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75" autoAdjust="0"/>
    <p:restoredTop sz="94660"/>
  </p:normalViewPr>
  <p:slideViewPr>
    <p:cSldViewPr snapToGrid="0">
      <p:cViewPr>
        <p:scale>
          <a:sx n="60" d="100"/>
          <a:sy n="60" d="100"/>
        </p:scale>
        <p:origin x="1368" y="952"/>
      </p:cViewPr>
      <p:guideLst>
        <p:guide orient="horz" pos="2160"/>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10" name="MH_Number"/>
          <p:cNvSpPr/>
          <p:nvPr userDrawn="1">
            <p:custDataLst>
              <p:tags r:id="rId2"/>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2"/>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811588"/>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tags" Target="../tags/tag3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tags" Target="../tags/tag35.xml"/><Relationship Id="rId6" Type="http://schemas.openxmlformats.org/officeDocument/2006/relationships/image" Target="../media/image10.png"/><Relationship Id="rId5" Type="http://schemas.openxmlformats.org/officeDocument/2006/relationships/oleObject" Target="../embeddings/oleObject2.bin"/><Relationship Id="rId4" Type="http://schemas.openxmlformats.org/officeDocument/2006/relationships/image" Target="../media/image9.png"/><Relationship Id="rId3" Type="http://schemas.openxmlformats.org/officeDocument/2006/relationships/oleObject" Target="../embeddings/oleObject1.bin"/><Relationship Id="rId2" Type="http://schemas.openxmlformats.org/officeDocument/2006/relationships/image" Target="../media/image8.jpeg"/><Relationship Id="rId10" Type="http://schemas.openxmlformats.org/officeDocument/2006/relationships/notesSlide" Target="../notesSlides/notesSlide16.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1.jpeg"/><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8" name="矩形 7"/>
          <p:cNvSpPr/>
          <p:nvPr/>
        </p:nvSpPr>
        <p:spPr>
          <a:xfrm>
            <a:off x="-1" y="2123480"/>
            <a:ext cx="7992533" cy="228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小米兰亭" panose="03000502000000000000" charset="-122"/>
              <a:ea typeface="小米兰亭" panose="03000502000000000000" charset="-122"/>
            </a:endParaRPr>
          </a:p>
        </p:txBody>
      </p:sp>
      <p:sp>
        <p:nvSpPr>
          <p:cNvPr id="9" name="文本框 8"/>
          <p:cNvSpPr txBox="1"/>
          <p:nvPr/>
        </p:nvSpPr>
        <p:spPr>
          <a:xfrm>
            <a:off x="1523216" y="2967989"/>
            <a:ext cx="4566285" cy="974725"/>
          </a:xfrm>
          <a:prstGeom prst="rect">
            <a:avLst/>
          </a:prstGeom>
          <a:noFill/>
        </p:spPr>
        <p:txBody>
          <a:bodyPr wrap="none" rtlCol="0">
            <a:spAutoFit/>
          </a:bodyPr>
          <a:lstStyle/>
          <a:p>
            <a:pPr algn="l" eaLnBrk="1" hangingPunct="1"/>
            <a:r>
              <a:rPr lang="en-US" altLang="zh-CN" sz="5400" smtClean="0">
                <a:solidFill>
                  <a:schemeClr val="bg1"/>
                </a:solidFill>
                <a:latin typeface="小米兰亭" panose="03000502000000000000" charset="-122"/>
                <a:ea typeface="小米兰亭" panose="03000502000000000000" charset="-122"/>
                <a:sym typeface="+mn-ea"/>
              </a:rPr>
              <a:t>WEB</a:t>
            </a:r>
            <a:r>
              <a:rPr lang="zh-CN" sz="5400" smtClean="0">
                <a:solidFill>
                  <a:schemeClr val="bg1"/>
                </a:solidFill>
                <a:latin typeface="小米兰亭" panose="03000502000000000000" charset="-122"/>
                <a:ea typeface="小米兰亭" panose="03000502000000000000" charset="-122"/>
                <a:sym typeface="+mn-ea"/>
              </a:rPr>
              <a:t>网站构建</a:t>
            </a:r>
            <a:endParaRPr lang="zh-CN" altLang="en-US" sz="5400" dirty="0" smtClean="0">
              <a:solidFill>
                <a:schemeClr val="bg1"/>
              </a:solidFill>
              <a:latin typeface="小米兰亭" panose="03000502000000000000" charset="-122"/>
              <a:ea typeface="小米兰亭" panose="03000502000000000000" charset="-122"/>
              <a:cs typeface="FZHanZhenGuangBiaoS-GB" charset="-122"/>
              <a:sym typeface="+mn-ea"/>
            </a:endParaRPr>
          </a:p>
        </p:txBody>
      </p:sp>
      <p:sp>
        <p:nvSpPr>
          <p:cNvPr id="11" name="文本框 10"/>
          <p:cNvSpPr txBox="1"/>
          <p:nvPr/>
        </p:nvSpPr>
        <p:spPr>
          <a:xfrm>
            <a:off x="8397899" y="1919664"/>
            <a:ext cx="2735044" cy="1569660"/>
          </a:xfrm>
          <a:prstGeom prst="rect">
            <a:avLst/>
          </a:prstGeom>
          <a:noFill/>
        </p:spPr>
        <p:txBody>
          <a:bodyPr wrap="none" rtlCol="0">
            <a:spAutoFit/>
          </a:bodyPr>
          <a:lstStyle/>
          <a:p>
            <a:r>
              <a:rPr lang="en-US" altLang="zh-CN" sz="9600" dirty="0" smtClean="0">
                <a:solidFill>
                  <a:srgbClr val="C00000"/>
                </a:solidFill>
                <a:latin typeface="小米兰亭" panose="03000502000000000000" charset="-122"/>
                <a:ea typeface="小米兰亭" panose="03000502000000000000" charset="-122"/>
                <a:cs typeface="04b_19" charset="0"/>
              </a:rPr>
              <a:t>2017</a:t>
            </a:r>
            <a:endParaRPr lang="en-US" altLang="zh-CN" sz="9600" dirty="0" smtClean="0">
              <a:solidFill>
                <a:srgbClr val="C00000"/>
              </a:solidFill>
              <a:latin typeface="小米兰亭" panose="03000502000000000000" charset="-122"/>
              <a:ea typeface="小米兰亭" panose="03000502000000000000" charset="-122"/>
              <a:cs typeface="04b_19" charset="0"/>
            </a:endParaRPr>
          </a:p>
        </p:txBody>
      </p:sp>
      <p:sp>
        <p:nvSpPr>
          <p:cNvPr id="13" name="文本框 12"/>
          <p:cNvSpPr txBox="1"/>
          <p:nvPr/>
        </p:nvSpPr>
        <p:spPr>
          <a:xfrm>
            <a:off x="8682995" y="3669098"/>
            <a:ext cx="1871980" cy="549275"/>
          </a:xfrm>
          <a:prstGeom prst="rect">
            <a:avLst/>
          </a:prstGeom>
          <a:noFill/>
        </p:spPr>
        <p:txBody>
          <a:bodyPr wrap="none" rtlCol="0">
            <a:spAutoFit/>
          </a:bodyPr>
          <a:lstStyle/>
          <a:p>
            <a:r>
              <a:rPr lang="zh-CN" altLang="en-US" sz="2800" dirty="0">
                <a:solidFill>
                  <a:schemeClr val="tx1">
                    <a:lumMod val="50000"/>
                  </a:schemeClr>
                </a:solidFill>
                <a:latin typeface="小米兰亭" panose="03000502000000000000" charset="-122"/>
                <a:ea typeface="小米兰亭" panose="03000502000000000000" charset="-122"/>
                <a:cs typeface="PangMenZhengDao" charset="-122"/>
              </a:rPr>
              <a:t>讲师：伊川</a:t>
            </a:r>
            <a:endParaRPr lang="en-US" altLang="zh-CN" sz="2800" dirty="0">
              <a:solidFill>
                <a:schemeClr val="tx1">
                  <a:lumMod val="50000"/>
                </a:schemeClr>
              </a:solidFill>
              <a:latin typeface="小米兰亭" panose="03000502000000000000" charset="-122"/>
              <a:ea typeface="小米兰亭" panose="03000502000000000000" charset="-122"/>
              <a:cs typeface="PangMenZhengDao" charset="-122"/>
            </a:endParaRPr>
          </a:p>
        </p:txBody>
      </p:sp>
      <p:sp>
        <p:nvSpPr>
          <p:cNvPr id="16" name="矩形 15"/>
          <p:cNvSpPr/>
          <p:nvPr/>
        </p:nvSpPr>
        <p:spPr>
          <a:xfrm>
            <a:off x="11537283" y="2123480"/>
            <a:ext cx="654717" cy="2286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小米兰亭" panose="03000502000000000000" charset="-122"/>
              <a:ea typeface="小米兰亭" panose="03000502000000000000" charset="-122"/>
            </a:endParaRPr>
          </a:p>
        </p:txBody>
      </p:sp>
      <p:sp>
        <p:nvSpPr>
          <p:cNvPr id="18" name="文本框 17"/>
          <p:cNvSpPr txBox="1"/>
          <p:nvPr/>
        </p:nvSpPr>
        <p:spPr>
          <a:xfrm>
            <a:off x="8622209" y="3330544"/>
            <a:ext cx="2781531" cy="338554"/>
          </a:xfrm>
          <a:prstGeom prst="rect">
            <a:avLst/>
          </a:prstGeom>
          <a:noFill/>
        </p:spPr>
        <p:txBody>
          <a:bodyPr wrap="none" rtlCol="0">
            <a:spAutoFit/>
          </a:bodyPr>
          <a:lstStyle/>
          <a:p>
            <a:r>
              <a:rPr kumimoji="1" lang="en-US" altLang="zh-CN" sz="1600" dirty="0">
                <a:solidFill>
                  <a:srgbClr val="C00000"/>
                </a:solidFill>
                <a:latin typeface="小米兰亭" panose="03000502000000000000" charset="-122"/>
                <a:ea typeface="小米兰亭" panose="03000502000000000000" charset="-122"/>
                <a:cs typeface="REEJI-HHguang-MediumGB1.0" charset="-122"/>
              </a:rPr>
              <a:t>Discipline introduction</a:t>
            </a:r>
            <a:endParaRPr kumimoji="1" lang="en-US" altLang="zh-CN" sz="1600" dirty="0">
              <a:solidFill>
                <a:srgbClr val="C00000"/>
              </a:solidFill>
              <a:latin typeface="小米兰亭" panose="03000502000000000000" charset="-122"/>
              <a:ea typeface="小米兰亭" panose="03000502000000000000" charset="-122"/>
              <a:cs typeface="REEJI-HHguang-MediumGB1.0" charset="-122"/>
            </a:endParaRPr>
          </a:p>
        </p:txBody>
      </p:sp>
      <p:sp>
        <p:nvSpPr>
          <p:cNvPr id="20" name="矩形 19"/>
          <p:cNvSpPr/>
          <p:nvPr/>
        </p:nvSpPr>
        <p:spPr>
          <a:xfrm flipH="1">
            <a:off x="1202693" y="1636182"/>
            <a:ext cx="200805" cy="367453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小米兰亭" panose="03000502000000000000" charset="-122"/>
              <a:ea typeface="小米兰亭" panose="03000502000000000000"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4635500"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4640580" cy="723265"/>
          </a:xfrm>
        </p:spPr>
        <p:txBody>
          <a:bodyPr>
            <a:normAutofit/>
          </a:bodyPr>
          <a:p>
            <a:r>
              <a:rPr lang="zh-CN" altLang="en-US" smtClean="0">
                <a:solidFill>
                  <a:schemeClr val="bg1"/>
                </a:solidFill>
                <a:latin typeface="小米兰亭" panose="03000502000000000000" charset="-122"/>
                <a:ea typeface="小米兰亭" panose="03000502000000000000" charset="-122"/>
                <a:sym typeface="黑体" panose="02010609060101010101" charset="-122"/>
              </a:rPr>
              <a:t>超文本标记语言</a:t>
            </a:r>
            <a:r>
              <a:rPr lang="en-US" altLang="zh-CN" smtClean="0">
                <a:solidFill>
                  <a:schemeClr val="bg1"/>
                </a:solidFill>
                <a:latin typeface="小米兰亭" panose="03000502000000000000" charset="-122"/>
                <a:ea typeface="小米兰亭" panose="03000502000000000000" charset="-122"/>
                <a:sym typeface="黑体" panose="02010609060101010101" charset="-122"/>
              </a:rPr>
              <a:t>HTML</a:t>
            </a:r>
            <a:endParaRPr lang="en-US" altLang="zh-CN" b="1" dirty="0" smtClean="0">
              <a:solidFill>
                <a:schemeClr val="bg1"/>
              </a:solidFill>
              <a:latin typeface="小米兰亭" panose="03000502000000000000" charset="-122"/>
              <a:ea typeface="小米兰亭" panose="03000502000000000000" charset="-122"/>
              <a:sym typeface="黑体" panose="02010609060101010101" charset="-122"/>
            </a:endParaRPr>
          </a:p>
        </p:txBody>
      </p:sp>
      <p:sp>
        <p:nvSpPr>
          <p:cNvPr id="2" name="文本框 1"/>
          <p:cNvSpPr txBox="1"/>
          <p:nvPr/>
        </p:nvSpPr>
        <p:spPr>
          <a:xfrm>
            <a:off x="996315" y="1772285"/>
            <a:ext cx="9390380" cy="2773045"/>
          </a:xfrm>
          <a:prstGeom prst="rect">
            <a:avLst/>
          </a:prstGeom>
          <a:noFill/>
        </p:spPr>
        <p:txBody>
          <a:bodyPr wrap="square" rtlCol="0" anchor="t">
            <a:spAutoFit/>
          </a:bodyPr>
          <a:p>
            <a:pPr eaLnBrk="1" hangingPunct="1">
              <a:lnSpc>
                <a:spcPts val="3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超文本标记语言，HyperText Markup Language</a:t>
            </a:r>
            <a:endParaRPr lang="zh-CN" altLang="en-US" sz="2400" smtClean="0">
              <a:latin typeface="小米兰亭" panose="03000502000000000000" charset="-122"/>
              <a:ea typeface="小米兰亭" panose="03000502000000000000" charset="-122"/>
              <a:sym typeface="微软雅黑" panose="020B0503020204020204" charset="-122"/>
            </a:endParaRPr>
          </a:p>
          <a:p>
            <a:pPr eaLnBrk="1" hangingPunct="1">
              <a:lnSpc>
                <a:spcPts val="3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标准通用标记语言下的一个应用。</a:t>
            </a:r>
            <a:endParaRPr lang="zh-CN" altLang="en-US" sz="2400" smtClean="0">
              <a:latin typeface="小米兰亭" panose="03000502000000000000" charset="-122"/>
              <a:ea typeface="小米兰亭" panose="03000502000000000000" charset="-122"/>
              <a:sym typeface="微软雅黑" panose="020B0503020204020204" charset="-122"/>
            </a:endParaRPr>
          </a:p>
          <a:p>
            <a:pPr eaLnBrk="1" hangingPunct="1">
              <a:lnSpc>
                <a:spcPts val="3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“超文本”就是指页面内可以包含图片、链接，甚至音乐、程序等非文字元素。</a:t>
            </a:r>
            <a:endParaRPr lang="zh-CN" altLang="en-US" sz="2400" smtClean="0">
              <a:latin typeface="小米兰亭" panose="03000502000000000000" charset="-122"/>
              <a:ea typeface="小米兰亭" panose="03000502000000000000" charset="-122"/>
              <a:sym typeface="微软雅黑" panose="020B0503020204020204" charset="-122"/>
            </a:endParaRPr>
          </a:p>
          <a:p>
            <a:pPr eaLnBrk="1" hangingPunct="1">
              <a:lnSpc>
                <a:spcPts val="3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超文本标记语言的结构包括“头”部分（英语：Head）、和“主体”部分（英语：Body），其中“头”部提供关于网页的信息，“主体”部分提供网页的具体内容。</a:t>
            </a:r>
            <a:endParaRPr lang="zh-CN" altLang="en-US" sz="2400" smtClean="0">
              <a:latin typeface="小米兰亭" panose="03000502000000000000" charset="-122"/>
              <a:ea typeface="小米兰亭" panose="03000502000000000000" charset="-122"/>
              <a:sym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356933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3653155" cy="723265"/>
          </a:xfrm>
        </p:spPr>
        <p:txBody>
          <a:bodyPr>
            <a:normAutofit/>
          </a:bodyPr>
          <a:p>
            <a:r>
              <a:rPr lang="zh-CN" altLang="en-US" smtClean="0">
                <a:solidFill>
                  <a:schemeClr val="bg1"/>
                </a:solidFill>
                <a:latin typeface="小米兰亭" panose="03000502000000000000" charset="-122"/>
                <a:ea typeface="小米兰亭" panose="03000502000000000000" charset="-122"/>
                <a:sym typeface="黑体" panose="02010609060101010101" charset="-122"/>
              </a:rPr>
              <a:t>层叠样式表</a:t>
            </a:r>
            <a:r>
              <a:rPr lang="en-US" altLang="zh-CN" smtClean="0">
                <a:solidFill>
                  <a:schemeClr val="bg1"/>
                </a:solidFill>
                <a:latin typeface="小米兰亭" panose="03000502000000000000" charset="-122"/>
                <a:ea typeface="小米兰亭" panose="03000502000000000000" charset="-122"/>
                <a:sym typeface="黑体" panose="02010609060101010101" charset="-122"/>
              </a:rPr>
              <a:t>CSS</a:t>
            </a:r>
            <a:endParaRPr lang="en-US" altLang="zh-CN" b="1" dirty="0" smtClean="0">
              <a:solidFill>
                <a:schemeClr val="bg1"/>
              </a:solidFill>
              <a:latin typeface="小米兰亭" panose="03000502000000000000" charset="-122"/>
              <a:ea typeface="小米兰亭" panose="03000502000000000000" charset="-122"/>
              <a:sym typeface="黑体" panose="02010609060101010101" charset="-122"/>
            </a:endParaRPr>
          </a:p>
        </p:txBody>
      </p:sp>
      <p:sp>
        <p:nvSpPr>
          <p:cNvPr id="2" name="文本框 1"/>
          <p:cNvSpPr txBox="1"/>
          <p:nvPr/>
        </p:nvSpPr>
        <p:spPr>
          <a:xfrm>
            <a:off x="838200" y="1745615"/>
            <a:ext cx="9390380" cy="3931920"/>
          </a:xfrm>
          <a:prstGeom prst="rect">
            <a:avLst/>
          </a:prstGeom>
          <a:noFill/>
        </p:spPr>
        <p:txBody>
          <a:bodyPr wrap="square" rtlCol="0" anchor="t">
            <a:spAutoFit/>
          </a:bodyPr>
          <a:p>
            <a:pPr eaLnBrk="1" hangingPunct="1">
              <a:lnSpc>
                <a:spcPct val="150000"/>
              </a:lnSpc>
              <a:buFont typeface="Arial" panose="020B0604020202020204" pitchFamily="34" charset="0"/>
              <a:buNone/>
            </a:pPr>
            <a:r>
              <a:rPr lang="en-US" altLang="zh-CN" sz="2400" smtClean="0">
                <a:latin typeface="小米兰亭" panose="03000502000000000000" charset="-122"/>
                <a:ea typeface="小米兰亭" panose="03000502000000000000" charset="-122"/>
                <a:sym typeface="微软雅黑" panose="020B0503020204020204" charset="-122"/>
              </a:rPr>
              <a:t>CSS</a:t>
            </a:r>
            <a:r>
              <a:rPr lang="zh-CN" altLang="en-US" sz="2400" smtClean="0">
                <a:latin typeface="小米兰亭" panose="03000502000000000000" charset="-122"/>
                <a:ea typeface="小米兰亭" panose="03000502000000000000" charset="-122"/>
                <a:sym typeface="微软雅黑" panose="020B0503020204020204" charset="-122"/>
              </a:rPr>
              <a:t>（</a:t>
            </a:r>
            <a:r>
              <a:rPr lang="en-US" altLang="zh-CN" sz="2400" smtClean="0">
                <a:latin typeface="小米兰亭" panose="03000502000000000000" charset="-122"/>
                <a:ea typeface="小米兰亭" panose="03000502000000000000" charset="-122"/>
                <a:sym typeface="微软雅黑" panose="020B0503020204020204" charset="-122"/>
              </a:rPr>
              <a:t>Cascading Style Sheet</a:t>
            </a:r>
            <a:r>
              <a:rPr lang="zh-CN" altLang="en-US" sz="2400" smtClean="0">
                <a:latin typeface="小米兰亭" panose="03000502000000000000" charset="-122"/>
                <a:ea typeface="小米兰亭" panose="03000502000000000000" charset="-122"/>
                <a:sym typeface="微软雅黑" panose="020B0503020204020204" charset="-122"/>
              </a:rPr>
              <a:t>，可译为“层叠样式表”或“级联样式表”）是一组格式设置规则，用于控制</a:t>
            </a:r>
            <a:r>
              <a:rPr lang="en-US" altLang="zh-CN" sz="2400" smtClean="0">
                <a:latin typeface="小米兰亭" panose="03000502000000000000" charset="-122"/>
                <a:ea typeface="小米兰亭" panose="03000502000000000000" charset="-122"/>
                <a:sym typeface="微软雅黑" panose="020B0503020204020204" charset="-122"/>
              </a:rPr>
              <a:t>Web</a:t>
            </a:r>
            <a:r>
              <a:rPr lang="zh-CN" altLang="en-US" sz="2400" smtClean="0">
                <a:latin typeface="小米兰亭" panose="03000502000000000000" charset="-122"/>
                <a:ea typeface="小米兰亭" panose="03000502000000000000" charset="-122"/>
                <a:sym typeface="微软雅黑" panose="020B0503020204020204" charset="-122"/>
              </a:rPr>
              <a:t>页面的外观。通过使用</a:t>
            </a:r>
            <a:r>
              <a:rPr lang="en-US" altLang="zh-CN" sz="2400" smtClean="0">
                <a:latin typeface="小米兰亭" panose="03000502000000000000" charset="-122"/>
                <a:ea typeface="小米兰亭" panose="03000502000000000000" charset="-122"/>
                <a:sym typeface="微软雅黑" panose="020B0503020204020204" charset="-122"/>
              </a:rPr>
              <a:t>CSS</a:t>
            </a:r>
            <a:r>
              <a:rPr lang="zh-CN" altLang="en-US" sz="2400" smtClean="0">
                <a:latin typeface="小米兰亭" panose="03000502000000000000" charset="-122"/>
                <a:ea typeface="小米兰亭" panose="03000502000000000000" charset="-122"/>
                <a:sym typeface="微软雅黑" panose="020B0503020204020204" charset="-122"/>
              </a:rPr>
              <a:t>样式设置页面的格式，可将页面的内容与表现形式分离。页面内容存放在</a:t>
            </a:r>
            <a:r>
              <a:rPr lang="en-US" altLang="zh-CN" sz="2400" smtClean="0">
                <a:latin typeface="小米兰亭" panose="03000502000000000000" charset="-122"/>
                <a:ea typeface="小米兰亭" panose="03000502000000000000" charset="-122"/>
                <a:sym typeface="微软雅黑" panose="020B0503020204020204" charset="-122"/>
              </a:rPr>
              <a:t>HTML</a:t>
            </a:r>
            <a:r>
              <a:rPr lang="zh-CN" altLang="en-US" sz="2400" smtClean="0">
                <a:latin typeface="小米兰亭" panose="03000502000000000000" charset="-122"/>
                <a:ea typeface="小米兰亭" panose="03000502000000000000" charset="-122"/>
                <a:sym typeface="微软雅黑" panose="020B0503020204020204" charset="-122"/>
              </a:rPr>
              <a:t>文档中，而用于定义表现形式的</a:t>
            </a:r>
            <a:r>
              <a:rPr lang="en-US" altLang="zh-CN" sz="2400" smtClean="0">
                <a:latin typeface="小米兰亭" panose="03000502000000000000" charset="-122"/>
                <a:ea typeface="小米兰亭" panose="03000502000000000000" charset="-122"/>
                <a:sym typeface="微软雅黑" panose="020B0503020204020204" charset="-122"/>
              </a:rPr>
              <a:t>CSS</a:t>
            </a:r>
            <a:r>
              <a:rPr lang="zh-CN" altLang="en-US" sz="2400" smtClean="0">
                <a:latin typeface="小米兰亭" panose="03000502000000000000" charset="-122"/>
                <a:ea typeface="小米兰亭" panose="03000502000000000000" charset="-122"/>
                <a:sym typeface="微软雅黑" panose="020B0503020204020204" charset="-122"/>
              </a:rPr>
              <a:t>规则则存放在另一个文件中或</a:t>
            </a:r>
            <a:r>
              <a:rPr lang="en-US" altLang="zh-CN" sz="2400" smtClean="0">
                <a:latin typeface="小米兰亭" panose="03000502000000000000" charset="-122"/>
                <a:ea typeface="小米兰亭" panose="03000502000000000000" charset="-122"/>
                <a:sym typeface="微软雅黑" panose="020B0503020204020204" charset="-122"/>
              </a:rPr>
              <a:t>HTML</a:t>
            </a:r>
            <a:r>
              <a:rPr lang="zh-CN" altLang="en-US" sz="2400" smtClean="0">
                <a:latin typeface="小米兰亭" panose="03000502000000000000" charset="-122"/>
                <a:ea typeface="小米兰亭" panose="03000502000000000000" charset="-122"/>
                <a:sym typeface="微软雅黑" panose="020B0503020204020204" charset="-122"/>
              </a:rPr>
              <a:t>文档的某一部分，通常为文件头部分。将内容与表现形式分离，不仅可使维护站点的外观更加容易，而且还可以使</a:t>
            </a:r>
            <a:r>
              <a:rPr lang="en-US" altLang="zh-CN" sz="2400" smtClean="0">
                <a:latin typeface="小米兰亭" panose="03000502000000000000" charset="-122"/>
                <a:ea typeface="小米兰亭" panose="03000502000000000000" charset="-122"/>
                <a:sym typeface="微软雅黑" panose="020B0503020204020204" charset="-122"/>
              </a:rPr>
              <a:t>HTML</a:t>
            </a:r>
            <a:r>
              <a:rPr lang="zh-CN" altLang="en-US" sz="2400" smtClean="0">
                <a:latin typeface="小米兰亭" panose="03000502000000000000" charset="-122"/>
                <a:ea typeface="小米兰亭" panose="03000502000000000000" charset="-122"/>
                <a:sym typeface="微软雅黑" panose="020B0503020204020204" charset="-122"/>
              </a:rPr>
              <a:t>文档代码更加简练，缩短浏览器的加载时间。</a:t>
            </a:r>
            <a:endParaRPr lang="zh-CN" altLang="en-US" sz="2400" smtClean="0">
              <a:latin typeface="小米兰亭" panose="03000502000000000000" charset="-122"/>
              <a:ea typeface="小米兰亭" panose="03000502000000000000" charset="-122"/>
              <a:sym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443801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4008120" cy="723265"/>
          </a:xfrm>
        </p:spPr>
        <p:txBody>
          <a:bodyPr>
            <a:noAutofit/>
          </a:bodyPr>
          <a:p>
            <a:r>
              <a:rPr lang="zh-CN" altLang="en-US" smtClean="0">
                <a:solidFill>
                  <a:schemeClr val="bg1"/>
                </a:solidFill>
                <a:latin typeface="小米兰亭" panose="03000502000000000000" charset="-122"/>
                <a:ea typeface="小米兰亭" panose="03000502000000000000" charset="-122"/>
                <a:sym typeface="黑体" panose="02010609060101010101" charset="-122"/>
              </a:rPr>
              <a:t>客户端脚本编程语言</a:t>
            </a:r>
            <a:endParaRPr lang="zh-CN" altLang="en-US" b="1" dirty="0" smtClean="0">
              <a:solidFill>
                <a:schemeClr val="bg1"/>
              </a:solidFill>
              <a:latin typeface="小米兰亭" panose="03000502000000000000" charset="-122"/>
              <a:ea typeface="小米兰亭" panose="03000502000000000000" charset="-122"/>
              <a:sym typeface="黑体" panose="02010609060101010101" charset="-122"/>
            </a:endParaRPr>
          </a:p>
        </p:txBody>
      </p:sp>
      <p:sp>
        <p:nvSpPr>
          <p:cNvPr id="2" name="文本框 1"/>
          <p:cNvSpPr txBox="1"/>
          <p:nvPr/>
        </p:nvSpPr>
        <p:spPr>
          <a:xfrm>
            <a:off x="838200" y="1745615"/>
            <a:ext cx="9390380" cy="2286000"/>
          </a:xfrm>
          <a:prstGeom prst="rect">
            <a:avLst/>
          </a:prstGeom>
          <a:noFill/>
        </p:spPr>
        <p:txBody>
          <a:bodyPr wrap="square" rtlCol="0" anchor="t">
            <a:spAutoFit/>
          </a:bodyPr>
          <a:p>
            <a:pPr eaLnBrk="1" hangingPunct="1">
              <a:lnSpc>
                <a:spcPct val="150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客户端脚本是在客户这一端执行的脚本</a:t>
            </a:r>
            <a:r>
              <a:rPr lang="en-US" altLang="zh-CN" sz="2400" smtClean="0">
                <a:latin typeface="小米兰亭" panose="03000502000000000000" charset="-122"/>
                <a:ea typeface="小米兰亭" panose="03000502000000000000" charset="-122"/>
                <a:sym typeface="微软雅黑" panose="020B0503020204020204" charset="-122"/>
              </a:rPr>
              <a:t>,</a:t>
            </a:r>
            <a:r>
              <a:rPr lang="zh-CN" altLang="en-US" sz="2400" smtClean="0">
                <a:latin typeface="小米兰亭" panose="03000502000000000000" charset="-122"/>
                <a:ea typeface="小米兰亭" panose="03000502000000000000" charset="-122"/>
                <a:sym typeface="微软雅黑" panose="020B0503020204020204" charset="-122"/>
              </a:rPr>
              <a:t>比如</a:t>
            </a:r>
            <a:r>
              <a:rPr lang="en-US" altLang="zh-CN" sz="2400" smtClean="0">
                <a:latin typeface="小米兰亭" panose="03000502000000000000" charset="-122"/>
                <a:ea typeface="小米兰亭" panose="03000502000000000000" charset="-122"/>
                <a:sym typeface="微软雅黑" panose="020B0503020204020204" charset="-122"/>
              </a:rPr>
              <a:t>JavaScript</a:t>
            </a:r>
            <a:r>
              <a:rPr lang="zh-CN" altLang="en-US" sz="2400" smtClean="0">
                <a:latin typeface="小米兰亭" panose="03000502000000000000" charset="-122"/>
                <a:ea typeface="小米兰亭" panose="03000502000000000000" charset="-122"/>
                <a:sym typeface="微软雅黑" panose="020B0503020204020204" charset="-122"/>
              </a:rPr>
              <a:t>、</a:t>
            </a:r>
            <a:r>
              <a:rPr lang="en-US" altLang="zh-CN" sz="2400" smtClean="0">
                <a:latin typeface="小米兰亭" panose="03000502000000000000" charset="-122"/>
                <a:ea typeface="小米兰亭" panose="03000502000000000000" charset="-122"/>
                <a:sym typeface="微软雅黑" panose="020B0503020204020204" charset="-122"/>
              </a:rPr>
              <a:t>VBScript</a:t>
            </a:r>
            <a:r>
              <a:rPr lang="zh-CN" altLang="en-US" sz="2400" smtClean="0">
                <a:latin typeface="小米兰亭" panose="03000502000000000000" charset="-122"/>
                <a:ea typeface="小米兰亭" panose="03000502000000000000" charset="-122"/>
                <a:sym typeface="微软雅黑" panose="020B0503020204020204" charset="-122"/>
              </a:rPr>
              <a:t>与</a:t>
            </a:r>
            <a:r>
              <a:rPr lang="en-US" altLang="zh-CN" sz="2400" smtClean="0">
                <a:latin typeface="小米兰亭" panose="03000502000000000000" charset="-122"/>
                <a:ea typeface="小米兰亭" panose="03000502000000000000" charset="-122"/>
                <a:sym typeface="微软雅黑" panose="020B0503020204020204" charset="-122"/>
              </a:rPr>
              <a:t>applet</a:t>
            </a:r>
            <a:r>
              <a:rPr lang="zh-CN" altLang="en-US" sz="2400" smtClean="0">
                <a:latin typeface="小米兰亭" panose="03000502000000000000" charset="-122"/>
                <a:ea typeface="小米兰亭" panose="03000502000000000000" charset="-122"/>
                <a:sym typeface="微软雅黑" panose="020B0503020204020204" charset="-122"/>
              </a:rPr>
              <a:t>等客户端执行的脚本</a:t>
            </a:r>
            <a:r>
              <a:rPr lang="en-US" altLang="zh-CN" sz="2400" smtClean="0">
                <a:latin typeface="小米兰亭" panose="03000502000000000000" charset="-122"/>
                <a:ea typeface="小米兰亭" panose="03000502000000000000" charset="-122"/>
                <a:sym typeface="微软雅黑" panose="020B0503020204020204" charset="-122"/>
              </a:rPr>
              <a:t>,</a:t>
            </a:r>
            <a:r>
              <a:rPr lang="zh-CN" altLang="en-US" sz="2400" smtClean="0">
                <a:latin typeface="小米兰亭" panose="03000502000000000000" charset="-122"/>
                <a:ea typeface="小米兰亭" panose="03000502000000000000" charset="-122"/>
                <a:sym typeface="微软雅黑" panose="020B0503020204020204" charset="-122"/>
              </a:rPr>
              <a:t>它们都是浏览者先将脚本下载到客户的机器上后才执行的</a:t>
            </a:r>
            <a:r>
              <a:rPr lang="en-US" altLang="zh-CN" sz="2400" smtClean="0">
                <a:latin typeface="小米兰亭" panose="03000502000000000000" charset="-122"/>
                <a:ea typeface="小米兰亭" panose="03000502000000000000" charset="-122"/>
                <a:sym typeface="微软雅黑" panose="020B0503020204020204" charset="-122"/>
              </a:rPr>
              <a:t>,</a:t>
            </a:r>
            <a:r>
              <a:rPr lang="zh-CN" altLang="en-US" sz="2400" smtClean="0">
                <a:latin typeface="小米兰亭" panose="03000502000000000000" charset="-122"/>
                <a:ea typeface="小米兰亭" panose="03000502000000000000" charset="-122"/>
                <a:sym typeface="微软雅黑" panose="020B0503020204020204" charset="-122"/>
              </a:rPr>
              <a:t>脚本代码将会停留在浏览者的机器里面</a:t>
            </a:r>
            <a:r>
              <a:rPr lang="en-US" altLang="zh-CN" sz="2400" smtClean="0">
                <a:latin typeface="小米兰亭" panose="03000502000000000000" charset="-122"/>
                <a:ea typeface="小米兰亭" panose="03000502000000000000" charset="-122"/>
                <a:sym typeface="微软雅黑" panose="020B0503020204020204" charset="-122"/>
              </a:rPr>
              <a:t>.</a:t>
            </a:r>
            <a:endParaRPr lang="zh-CN" altLang="en-US" sz="2400" smtClean="0">
              <a:latin typeface="小米兰亭" panose="03000502000000000000" charset="-122"/>
              <a:ea typeface="小米兰亭" panose="03000502000000000000" charset="-122"/>
              <a:sym typeface="微软雅黑" panose="020B0503020204020204" charset="-122"/>
            </a:endParaRPr>
          </a:p>
          <a:p>
            <a:pPr eaLnBrk="1" hangingPunct="1">
              <a:lnSpc>
                <a:spcPct val="150000"/>
              </a:lnSpc>
              <a:buFont typeface="Arial" panose="020B0604020202020204" pitchFamily="34" charset="0"/>
              <a:buNone/>
            </a:pPr>
            <a:endParaRPr lang="zh-CN" altLang="en-US" sz="2400" smtClean="0">
              <a:latin typeface="小米兰亭" panose="03000502000000000000" charset="-122"/>
              <a:ea typeface="小米兰亭" panose="03000502000000000000" charset="-122"/>
              <a:sym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293687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2981960" cy="723265"/>
          </a:xfrm>
        </p:spPr>
        <p:txBody>
          <a:bodyPr>
            <a:noAutofit/>
          </a:bodyPr>
          <a:p>
            <a:r>
              <a:rPr lang="en-US" altLang="zh-CN" smtClean="0">
                <a:solidFill>
                  <a:schemeClr val="bg1"/>
                </a:solidFill>
                <a:latin typeface="小米兰亭" panose="03000502000000000000" charset="-122"/>
                <a:ea typeface="小米兰亭" panose="03000502000000000000" charset="-122"/>
                <a:sym typeface="黑体" panose="02010609060101010101" charset="-122"/>
              </a:rPr>
              <a:t>Web</a:t>
            </a:r>
            <a:r>
              <a:rPr lang="zh-CN" altLang="en-US" smtClean="0">
                <a:solidFill>
                  <a:schemeClr val="bg1"/>
                </a:solidFill>
                <a:latin typeface="小米兰亭" panose="03000502000000000000" charset="-122"/>
                <a:ea typeface="小米兰亭" panose="03000502000000000000" charset="-122"/>
                <a:sym typeface="黑体" panose="02010609060101010101" charset="-122"/>
              </a:rPr>
              <a:t>服务器</a:t>
            </a:r>
            <a:endParaRPr lang="zh-CN" altLang="en-US" b="1" dirty="0" smtClean="0">
              <a:solidFill>
                <a:schemeClr val="bg1"/>
              </a:solidFill>
              <a:latin typeface="小米兰亭" panose="03000502000000000000" charset="-122"/>
              <a:ea typeface="小米兰亭" panose="03000502000000000000" charset="-122"/>
              <a:sym typeface="黑体" panose="02010609060101010101" charset="-122"/>
            </a:endParaRPr>
          </a:p>
        </p:txBody>
      </p:sp>
      <p:sp>
        <p:nvSpPr>
          <p:cNvPr id="2" name="文本框 1"/>
          <p:cNvSpPr txBox="1"/>
          <p:nvPr/>
        </p:nvSpPr>
        <p:spPr>
          <a:xfrm>
            <a:off x="838200" y="1588135"/>
            <a:ext cx="10600690" cy="2286000"/>
          </a:xfrm>
          <a:prstGeom prst="rect">
            <a:avLst/>
          </a:prstGeom>
          <a:noFill/>
        </p:spPr>
        <p:txBody>
          <a:bodyPr wrap="square" rtlCol="0" anchor="t">
            <a:spAutoFit/>
          </a:bodyPr>
          <a:p>
            <a:pPr eaLnBrk="1" hangingPunct="1">
              <a:lnSpc>
                <a:spcPct val="150000"/>
              </a:lnSpc>
              <a:buFont typeface="Arial" panose="020B0604020202020204" pitchFamily="34" charset="0"/>
              <a:buNone/>
            </a:pPr>
            <a:r>
              <a:rPr lang="en-US" altLang="zh-CN" sz="2400" smtClean="0">
                <a:latin typeface="小米兰亭" panose="03000502000000000000" charset="-122"/>
                <a:ea typeface="小米兰亭" panose="03000502000000000000" charset="-122"/>
                <a:sym typeface="微软雅黑" panose="020B0503020204020204" charset="-122"/>
              </a:rPr>
              <a:t>Web服务器一般指网站服务器，是指驻留于因特网上某种类型计算机的程序，可以向浏览器等Web客户端提供文档， 也可以放置网站文件，让全世界浏览；可以放置数据文件，让全世界下载。目前最主流的三个Web服务器是</a:t>
            </a:r>
            <a:endParaRPr lang="en-US" altLang="zh-CN" sz="2400" smtClean="0">
              <a:latin typeface="小米兰亭" panose="03000502000000000000" charset="-122"/>
              <a:ea typeface="小米兰亭" panose="03000502000000000000" charset="-122"/>
              <a:sym typeface="微软雅黑" panose="020B0503020204020204" charset="-122"/>
            </a:endParaRPr>
          </a:p>
          <a:p>
            <a:pPr eaLnBrk="1" hangingPunct="1">
              <a:lnSpc>
                <a:spcPct val="150000"/>
              </a:lnSpc>
              <a:buFont typeface="Arial" panose="020B0604020202020204" pitchFamily="34" charset="0"/>
              <a:buNone/>
            </a:pPr>
            <a:r>
              <a:rPr lang="en-US" altLang="zh-CN" sz="2400" b="1" smtClean="0">
                <a:latin typeface="小米兰亭" panose="03000502000000000000" charset="-122"/>
                <a:ea typeface="小米兰亭" panose="03000502000000000000" charset="-122"/>
                <a:sym typeface="微软雅黑" panose="020B0503020204020204" charset="-122"/>
              </a:rPr>
              <a:t>Apache </a:t>
            </a:r>
            <a:r>
              <a:rPr lang="en-US" altLang="zh-CN" sz="2400" smtClean="0">
                <a:latin typeface="小米兰亭" panose="03000502000000000000" charset="-122"/>
                <a:ea typeface="小米兰亭" panose="03000502000000000000" charset="-122"/>
                <a:sym typeface="微软雅黑" panose="020B0503020204020204" charset="-122"/>
              </a:rPr>
              <a:t> </a:t>
            </a:r>
            <a:r>
              <a:rPr lang="en-US" altLang="zh-CN" sz="2400" b="1" smtClean="0">
                <a:latin typeface="小米兰亭" panose="03000502000000000000" charset="-122"/>
                <a:ea typeface="小米兰亭" panose="03000502000000000000" charset="-122"/>
                <a:sym typeface="微软雅黑" panose="020B0503020204020204" charset="-122"/>
              </a:rPr>
              <a:t>Nginx  IIS</a:t>
            </a:r>
            <a:r>
              <a:rPr lang="en-US" altLang="zh-CN" sz="2400" smtClean="0">
                <a:latin typeface="小米兰亭" panose="03000502000000000000" charset="-122"/>
                <a:ea typeface="小米兰亭" panose="03000502000000000000" charset="-122"/>
                <a:sym typeface="微软雅黑" panose="020B0503020204020204" charset="-122"/>
              </a:rPr>
              <a:t>。</a:t>
            </a:r>
            <a:endParaRPr lang="zh-CN" altLang="en-US" sz="2400" smtClean="0">
              <a:latin typeface="小米兰亭" panose="03000502000000000000" charset="-122"/>
              <a:ea typeface="小米兰亭" panose="03000502000000000000" charset="-122"/>
              <a:sym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476694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4377690" cy="723265"/>
          </a:xfrm>
        </p:spPr>
        <p:txBody>
          <a:bodyPr>
            <a:noAutofit/>
          </a:bodyPr>
          <a:p>
            <a:r>
              <a:rPr lang="zh-CN" altLang="en-US" smtClean="0">
                <a:solidFill>
                  <a:schemeClr val="bg1"/>
                </a:solidFill>
                <a:latin typeface="小米兰亭" panose="03000502000000000000" charset="-122"/>
                <a:ea typeface="小米兰亭" panose="03000502000000000000" charset="-122"/>
                <a:sym typeface="黑体" panose="02010609060101010101" charset="-122"/>
              </a:rPr>
              <a:t>服务器端脚本编程语言</a:t>
            </a:r>
            <a:endParaRPr lang="zh-CN" altLang="en-US" b="1" dirty="0" smtClean="0">
              <a:solidFill>
                <a:schemeClr val="bg1"/>
              </a:solidFill>
              <a:latin typeface="小米兰亭" panose="03000502000000000000" charset="-122"/>
              <a:ea typeface="小米兰亭" panose="03000502000000000000" charset="-122"/>
              <a:sym typeface="黑体" panose="02010609060101010101" charset="-122"/>
            </a:endParaRPr>
          </a:p>
        </p:txBody>
      </p:sp>
      <p:sp>
        <p:nvSpPr>
          <p:cNvPr id="2" name="文本框 1"/>
          <p:cNvSpPr txBox="1"/>
          <p:nvPr/>
        </p:nvSpPr>
        <p:spPr>
          <a:xfrm>
            <a:off x="838200" y="1588135"/>
            <a:ext cx="10600690" cy="2286000"/>
          </a:xfrm>
          <a:prstGeom prst="rect">
            <a:avLst/>
          </a:prstGeom>
          <a:noFill/>
        </p:spPr>
        <p:txBody>
          <a:bodyPr wrap="square" rtlCol="0" anchor="t">
            <a:spAutoFit/>
          </a:bodyPr>
          <a:p>
            <a:pPr eaLnBrk="1" hangingPunct="1">
              <a:lnSpc>
                <a:spcPct val="150000"/>
              </a:lnSpc>
              <a:buFont typeface="Arial" panose="020B0604020202020204" pitchFamily="34" charset="0"/>
              <a:buNone/>
            </a:pPr>
            <a:r>
              <a:rPr lang="en-US" altLang="zh-CN" sz="2400" smtClean="0">
                <a:latin typeface="小米兰亭" panose="03000502000000000000" charset="-122"/>
                <a:ea typeface="小米兰亭" panose="03000502000000000000" charset="-122"/>
                <a:sym typeface="微软雅黑" panose="020B0503020204020204" charset="-122"/>
              </a:rPr>
              <a:t>由于Web应用特点是修改频繁，用C/C++这样的低级语言非常不适合Web开发，而脚本语言由于开发效率高，与HTML结合紧密，因此，迅速取代了CGI模式。</a:t>
            </a:r>
            <a:r>
              <a:rPr lang="zh-CN" altLang="en-US" sz="2400" smtClean="0">
                <a:latin typeface="小米兰亭" panose="03000502000000000000" charset="-122"/>
                <a:ea typeface="小米兰亭" panose="03000502000000000000" charset="-122"/>
                <a:sym typeface="微软雅黑" panose="020B0503020204020204" charset="-122"/>
              </a:rPr>
              <a:t>常用的服务器端脚本语言</a:t>
            </a:r>
            <a:r>
              <a:rPr lang="en-US" altLang="zh-CN" sz="2400" smtClean="0">
                <a:latin typeface="小米兰亭" panose="03000502000000000000" charset="-122"/>
                <a:ea typeface="小米兰亭" panose="03000502000000000000" charset="-122"/>
                <a:sym typeface="微软雅黑" panose="020B0503020204020204" charset="-122"/>
              </a:rPr>
              <a:t>:</a:t>
            </a:r>
            <a:endParaRPr lang="en-US" altLang="zh-CN" sz="2400" smtClean="0">
              <a:latin typeface="小米兰亭" panose="03000502000000000000" charset="-122"/>
              <a:ea typeface="小米兰亭" panose="03000502000000000000" charset="-122"/>
              <a:sym typeface="微软雅黑" panose="020B0503020204020204" charset="-122"/>
            </a:endParaRPr>
          </a:p>
          <a:p>
            <a:pPr eaLnBrk="1" hangingPunct="1">
              <a:lnSpc>
                <a:spcPct val="150000"/>
              </a:lnSpc>
              <a:buFont typeface="Arial" panose="020B0604020202020204" pitchFamily="34" charset="0"/>
              <a:buNone/>
            </a:pPr>
            <a:r>
              <a:rPr lang="en-US" altLang="zh-CN" sz="2400" smtClean="0">
                <a:latin typeface="小米兰亭" panose="03000502000000000000" charset="-122"/>
                <a:ea typeface="小米兰亭" panose="03000502000000000000" charset="-122"/>
                <a:sym typeface="微软雅黑" panose="020B0503020204020204" charset="-122"/>
              </a:rPr>
              <a:t>ASP/JSP/PHP/Python</a:t>
            </a:r>
            <a:endParaRPr lang="en-US" altLang="zh-CN" sz="2400" smtClean="0">
              <a:latin typeface="小米兰亭" panose="03000502000000000000" charset="-122"/>
              <a:ea typeface="小米兰亭" panose="03000502000000000000" charset="-122"/>
              <a:sym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351726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3219450" cy="723265"/>
          </a:xfrm>
        </p:spPr>
        <p:txBody>
          <a:bodyPr>
            <a:noAutofit/>
          </a:bodyPr>
          <a:p>
            <a:r>
              <a:rPr lang="zh-CN" altLang="en-US" smtClean="0">
                <a:solidFill>
                  <a:schemeClr val="bg1"/>
                </a:solidFill>
                <a:latin typeface="小米兰亭" panose="03000502000000000000" charset="-122"/>
                <a:ea typeface="小米兰亭" panose="03000502000000000000" charset="-122"/>
                <a:sym typeface="微软雅黑" panose="020B0503020204020204" charset="-122"/>
              </a:rPr>
              <a:t>数据库管理系统</a:t>
            </a:r>
            <a:endParaRPr lang="zh-CN" altLang="en-US" b="1" dirty="0" smtClean="0">
              <a:solidFill>
                <a:schemeClr val="bg1"/>
              </a:solidFill>
              <a:latin typeface="小米兰亭" panose="03000502000000000000" charset="-122"/>
              <a:ea typeface="小米兰亭" panose="03000502000000000000" charset="-122"/>
              <a:sym typeface="微软雅黑" panose="020B0503020204020204" charset="-122"/>
            </a:endParaRPr>
          </a:p>
        </p:txBody>
      </p:sp>
      <p:pic>
        <p:nvPicPr>
          <p:cNvPr id="3" name="图片 2"/>
          <p:cNvPicPr>
            <a:picLocks noChangeAspect="1"/>
          </p:cNvPicPr>
          <p:nvPr/>
        </p:nvPicPr>
        <p:blipFill>
          <a:blip r:embed="rId2"/>
          <a:stretch>
            <a:fillRect/>
          </a:stretch>
        </p:blipFill>
        <p:spPr>
          <a:xfrm>
            <a:off x="685800" y="1818005"/>
            <a:ext cx="3523615" cy="1905000"/>
          </a:xfrm>
          <a:prstGeom prst="rect">
            <a:avLst/>
          </a:prstGeom>
        </p:spPr>
      </p:pic>
      <p:pic>
        <p:nvPicPr>
          <p:cNvPr id="4" name="图片 3"/>
          <p:cNvPicPr>
            <a:picLocks noChangeAspect="1"/>
          </p:cNvPicPr>
          <p:nvPr/>
        </p:nvPicPr>
        <p:blipFill>
          <a:blip r:embed="rId3"/>
          <a:stretch>
            <a:fillRect/>
          </a:stretch>
        </p:blipFill>
        <p:spPr>
          <a:xfrm>
            <a:off x="4327525" y="1818005"/>
            <a:ext cx="3537585" cy="1880870"/>
          </a:xfrm>
          <a:prstGeom prst="rect">
            <a:avLst/>
          </a:prstGeom>
        </p:spPr>
      </p:pic>
      <p:pic>
        <p:nvPicPr>
          <p:cNvPr id="5" name="图片 4"/>
          <p:cNvPicPr>
            <a:picLocks noChangeAspect="1"/>
          </p:cNvPicPr>
          <p:nvPr/>
        </p:nvPicPr>
        <p:blipFill>
          <a:blip r:embed="rId4"/>
          <a:stretch>
            <a:fillRect/>
          </a:stretch>
        </p:blipFill>
        <p:spPr>
          <a:xfrm>
            <a:off x="8028940" y="1845945"/>
            <a:ext cx="3533775" cy="1849120"/>
          </a:xfrm>
          <a:prstGeom prst="rect">
            <a:avLst/>
          </a:prstGeom>
        </p:spPr>
      </p:pic>
      <p:sp>
        <p:nvSpPr>
          <p:cNvPr id="18439" name="圆角矩形 89"/>
          <p:cNvSpPr>
            <a:spLocks noChangeArrowheads="1"/>
          </p:cNvSpPr>
          <p:nvPr/>
        </p:nvSpPr>
        <p:spPr bwMode="auto">
          <a:xfrm>
            <a:off x="685800" y="3873500"/>
            <a:ext cx="2886075" cy="984250"/>
          </a:xfrm>
          <a:prstGeom prst="roundRect">
            <a:avLst>
              <a:gd name="adj" fmla="val 16667"/>
            </a:avLst>
          </a:prstGeom>
          <a:gradFill rotWithShape="1">
            <a:gsLst>
              <a:gs pos="0">
                <a:srgbClr val="85AAAD"/>
              </a:gs>
              <a:gs pos="79999">
                <a:srgbClr val="AFDEE2"/>
              </a:gs>
              <a:gs pos="100000">
                <a:srgbClr val="AFE0E4"/>
              </a:gs>
            </a:gsLst>
            <a:lin ang="5400000" scaled="1"/>
          </a:gradFill>
          <a:ln w="9525">
            <a:solidFill>
              <a:srgbClr val="B6DCDF"/>
            </a:solidFill>
            <a:round/>
          </a:ln>
        </p:spPr>
        <p:txBody>
          <a:bodyPr anchor="ctr"/>
          <a:p>
            <a:pPr algn="ctr"/>
            <a:r>
              <a:rPr lang="en-US" altLang="zh-CN" sz="3600">
                <a:solidFill>
                  <a:srgbClr val="FFFFFF"/>
                </a:solidFill>
                <a:latin typeface="微软雅黑" panose="020B0503020204020204" charset="-122"/>
                <a:ea typeface="微软雅黑" panose="020B0503020204020204" charset="-122"/>
                <a:sym typeface="微软雅黑" panose="020B0503020204020204" charset="-122"/>
              </a:rPr>
              <a:t>IBM-DB2</a:t>
            </a:r>
            <a:endParaRPr lang="zh-CN" altLang="en-US" sz="360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18437" name="Picture 102" descr="http://imgsrc.baidu.com/baike/abpic/item/566d0fdf4764ac00632798b9.jpg"/>
          <p:cNvPicPr>
            <a:picLocks noChangeAspect="1" noChangeArrowheads="1"/>
          </p:cNvPicPr>
          <p:nvPr/>
        </p:nvPicPr>
        <p:blipFill>
          <a:blip r:embed="rId5"/>
          <a:srcRect/>
          <a:stretch>
            <a:fillRect/>
          </a:stretch>
        </p:blipFill>
        <p:spPr bwMode="auto">
          <a:xfrm>
            <a:off x="4428808" y="4043998"/>
            <a:ext cx="3071812" cy="642937"/>
          </a:xfrm>
          <a:prstGeom prst="rect">
            <a:avLst/>
          </a:prstGeom>
          <a:noFill/>
          <a:ln w="9525">
            <a:noFill/>
            <a:miter lim="800000"/>
            <a:headEnd/>
            <a:tailEnd/>
          </a:ln>
        </p:spPr>
      </p:pic>
      <p:pic>
        <p:nvPicPr>
          <p:cNvPr id="7" name="图片 6"/>
          <p:cNvPicPr>
            <a:picLocks noChangeAspect="1"/>
          </p:cNvPicPr>
          <p:nvPr/>
        </p:nvPicPr>
        <p:blipFill>
          <a:blip r:embed="rId6"/>
          <a:stretch>
            <a:fillRect/>
          </a:stretch>
        </p:blipFill>
        <p:spPr>
          <a:xfrm>
            <a:off x="8576310" y="3873500"/>
            <a:ext cx="2438400" cy="2438400"/>
          </a:xfrm>
          <a:prstGeom prst="rect">
            <a:avLst/>
          </a:prstGeom>
        </p:spPr>
      </p:pic>
    </p:spTree>
    <p:custDataLst>
      <p:tags r:id="rId7"/>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351726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3219450" cy="723265"/>
          </a:xfrm>
        </p:spPr>
        <p:txBody>
          <a:bodyPr>
            <a:noAutofit/>
          </a:bodyPr>
          <a:p>
            <a:r>
              <a:rPr lang="en-US" altLang="zh-CN" smtClean="0">
                <a:solidFill>
                  <a:schemeClr val="bg1"/>
                </a:solidFill>
                <a:latin typeface="小米兰亭" panose="03000502000000000000" charset="-122"/>
                <a:ea typeface="小米兰亭" panose="03000502000000000000" charset="-122"/>
                <a:sym typeface="黑体" panose="02010609060101010101" charset="-122"/>
              </a:rPr>
              <a:t>Web</a:t>
            </a:r>
            <a:r>
              <a:rPr lang="zh-CN" altLang="en-US" smtClean="0">
                <a:solidFill>
                  <a:schemeClr val="bg1"/>
                </a:solidFill>
                <a:latin typeface="小米兰亭" panose="03000502000000000000" charset="-122"/>
                <a:ea typeface="小米兰亭" panose="03000502000000000000" charset="-122"/>
                <a:sym typeface="黑体" panose="02010609060101010101" charset="-122"/>
              </a:rPr>
              <a:t>的工作原理</a:t>
            </a:r>
            <a:endParaRPr lang="zh-CN" altLang="en-US" b="1" dirty="0" smtClean="0">
              <a:solidFill>
                <a:schemeClr val="bg1"/>
              </a:solidFill>
              <a:latin typeface="小米兰亭" panose="03000502000000000000" charset="-122"/>
              <a:ea typeface="小米兰亭" panose="03000502000000000000" charset="-122"/>
              <a:sym typeface="黑体" panose="02010609060101010101" charset="-122"/>
            </a:endParaRPr>
          </a:p>
        </p:txBody>
      </p:sp>
      <p:grpSp>
        <p:nvGrpSpPr>
          <p:cNvPr id="1036" name="Group 13"/>
          <p:cNvGrpSpPr/>
          <p:nvPr/>
        </p:nvGrpSpPr>
        <p:grpSpPr bwMode="auto">
          <a:xfrm>
            <a:off x="1074103" y="1942783"/>
            <a:ext cx="1296987" cy="1082675"/>
            <a:chOff x="0" y="0"/>
            <a:chExt cx="817" cy="682"/>
          </a:xfrm>
        </p:grpSpPr>
        <p:pic>
          <p:nvPicPr>
            <p:cNvPr id="1043" name="Picture 15" descr="pcwithppl1"/>
            <p:cNvPicPr>
              <a:picLocks noChangeAspect="1" noChangeArrowheads="1"/>
            </p:cNvPicPr>
            <p:nvPr/>
          </p:nvPicPr>
          <p:blipFill>
            <a:blip r:embed="rId2"/>
            <a:srcRect/>
            <a:stretch>
              <a:fillRect/>
            </a:stretch>
          </p:blipFill>
          <p:spPr bwMode="auto">
            <a:xfrm>
              <a:off x="0" y="0"/>
              <a:ext cx="817" cy="682"/>
            </a:xfrm>
            <a:prstGeom prst="rect">
              <a:avLst/>
            </a:prstGeom>
            <a:noFill/>
            <a:ln w="9525">
              <a:noFill/>
              <a:miter lim="800000"/>
              <a:headEnd/>
              <a:tailEnd/>
            </a:ln>
          </p:spPr>
        </p:pic>
        <p:sp>
          <p:nvSpPr>
            <p:cNvPr id="1044" name="Rectangle 16"/>
            <p:cNvSpPr>
              <a:spLocks noChangeArrowheads="1"/>
            </p:cNvSpPr>
            <p:nvPr/>
          </p:nvSpPr>
          <p:spPr bwMode="auto">
            <a:xfrm>
              <a:off x="181" y="91"/>
              <a:ext cx="318" cy="91"/>
            </a:xfrm>
            <a:prstGeom prst="rect">
              <a:avLst/>
            </a:prstGeom>
            <a:noFill/>
            <a:ln w="9525">
              <a:noFill/>
              <a:miter lim="800000"/>
            </a:ln>
          </p:spPr>
          <p:txBody>
            <a:bodyPr wrap="none" anchor="ctr"/>
            <a:p>
              <a:pPr algn="ctr"/>
              <a:r>
                <a:rPr lang="en-US" altLang="zh-CN" sz="1600" b="1">
                  <a:solidFill>
                    <a:schemeClr val="bg1"/>
                  </a:solidFill>
                  <a:latin typeface="宋体" panose="02010600030101010101" pitchFamily="2" charset="-122"/>
                  <a:sym typeface="宋体" panose="02010600030101010101" pitchFamily="2" charset="-122"/>
                </a:rPr>
                <a:t>IE</a:t>
              </a:r>
              <a:endParaRPr lang="zh-CN" altLang="en-US"/>
            </a:p>
          </p:txBody>
        </p:sp>
      </p:grpSp>
      <p:graphicFrame>
        <p:nvGraphicFramePr>
          <p:cNvPr id="1027" name="Object 18"/>
          <p:cNvGraphicFramePr>
            <a:graphicFrameLocks noChangeAspect="1"/>
          </p:cNvGraphicFramePr>
          <p:nvPr/>
        </p:nvGraphicFramePr>
        <p:xfrm>
          <a:off x="6225540" y="2340610"/>
          <a:ext cx="1583055" cy="2533650"/>
        </p:xfrm>
        <a:graphic>
          <a:graphicData uri="http://schemas.openxmlformats.org/presentationml/2006/ole">
            <mc:AlternateContent xmlns:mc="http://schemas.openxmlformats.org/markup-compatibility/2006">
              <mc:Choice xmlns:v="urn:schemas-microsoft-com:vml" Requires="v">
                <p:oleObj spid="_x0000_s2" name="" r:id="rId3" imgW="1914525" imgH="3067050" progId="">
                  <p:embed/>
                </p:oleObj>
              </mc:Choice>
              <mc:Fallback>
                <p:oleObj name="" r:id="rId3" imgW="1914525" imgH="3067050" progId="">
                  <p:embed/>
                  <p:pic>
                    <p:nvPicPr>
                      <p:cNvPr id="0" name="Object 18"/>
                      <p:cNvPicPr>
                        <a:picLocks noChangeAspect="1"/>
                      </p:cNvPicPr>
                      <p:nvPr/>
                    </p:nvPicPr>
                    <p:blipFill>
                      <a:blip r:embed="rId4"/>
                      <a:stretch>
                        <a:fillRect/>
                      </a:stretch>
                    </p:blipFill>
                    <p:spPr>
                      <a:xfrm>
                        <a:off x="6225540" y="2340610"/>
                        <a:ext cx="1583055" cy="2533650"/>
                      </a:xfrm>
                      <a:prstGeom prst="rect">
                        <a:avLst/>
                      </a:prstGeom>
                      <a:solidFill>
                        <a:srgbClr val="BBE0E3"/>
                      </a:solidFill>
                      <a:ln w="9525" cap="flat" cmpd="sng">
                        <a:solidFill>
                          <a:srgbClr val="000000"/>
                        </a:solidFill>
                        <a:prstDash val="solid"/>
                        <a:miter/>
                        <a:headEnd type="none" w="med" len="med"/>
                        <a:tailEnd type="none" w="med" len="med"/>
                      </a:ln>
                    </p:spPr>
                  </p:pic>
                </p:oleObj>
              </mc:Fallback>
            </mc:AlternateContent>
          </a:graphicData>
        </a:graphic>
      </p:graphicFrame>
      <p:graphicFrame>
        <p:nvGraphicFramePr>
          <p:cNvPr id="1026" name="Object 4"/>
          <p:cNvGraphicFramePr>
            <a:graphicFrameLocks noChangeAspect="1"/>
          </p:cNvGraphicFramePr>
          <p:nvPr/>
        </p:nvGraphicFramePr>
        <p:xfrm>
          <a:off x="9698990" y="2340610"/>
          <a:ext cx="1590040" cy="2545080"/>
        </p:xfrm>
        <a:graphic>
          <a:graphicData uri="http://schemas.openxmlformats.org/presentationml/2006/ole">
            <mc:AlternateContent xmlns:mc="http://schemas.openxmlformats.org/markup-compatibility/2006">
              <mc:Choice xmlns:v="urn:schemas-microsoft-com:vml" Requires="v">
                <p:oleObj spid="_x0000_s1025" name="" r:id="rId5" imgW="1914525" imgH="3067050" progId="">
                  <p:embed/>
                </p:oleObj>
              </mc:Choice>
              <mc:Fallback>
                <p:oleObj name="" r:id="rId5" imgW="1914525" imgH="3067050" progId="">
                  <p:embed/>
                  <p:pic>
                    <p:nvPicPr>
                      <p:cNvPr id="0" name="Object 4"/>
                      <p:cNvPicPr>
                        <a:picLocks noChangeAspect="1"/>
                      </p:cNvPicPr>
                      <p:nvPr/>
                    </p:nvPicPr>
                    <p:blipFill>
                      <a:blip r:embed="rId6"/>
                      <a:stretch>
                        <a:fillRect/>
                      </a:stretch>
                    </p:blipFill>
                    <p:spPr>
                      <a:xfrm>
                        <a:off x="9698990" y="2340610"/>
                        <a:ext cx="1590040" cy="2545080"/>
                      </a:xfrm>
                      <a:prstGeom prst="rect">
                        <a:avLst/>
                      </a:prstGeom>
                      <a:solidFill>
                        <a:srgbClr val="BBE0E3"/>
                      </a:solidFill>
                      <a:ln w="9525" cap="flat" cmpd="sng">
                        <a:solidFill>
                          <a:srgbClr val="000000"/>
                        </a:solidFill>
                        <a:prstDash val="solid"/>
                        <a:miter/>
                        <a:headEnd type="none" w="med" len="med"/>
                        <a:tailEnd type="none" w="med" len="med"/>
                      </a:ln>
                    </p:spPr>
                  </p:pic>
                </p:oleObj>
              </mc:Fallback>
            </mc:AlternateContent>
          </a:graphicData>
        </a:graphic>
      </p:graphicFrame>
      <p:sp>
        <p:nvSpPr>
          <p:cNvPr id="6" name="文本框 5"/>
          <p:cNvSpPr txBox="1"/>
          <p:nvPr/>
        </p:nvSpPr>
        <p:spPr>
          <a:xfrm>
            <a:off x="5747385" y="1700530"/>
            <a:ext cx="2540000" cy="640080"/>
          </a:xfrm>
          <a:prstGeom prst="rect">
            <a:avLst/>
          </a:prstGeom>
          <a:noFill/>
        </p:spPr>
        <p:txBody>
          <a:bodyPr wrap="square" rtlCol="0" anchor="t">
            <a:spAutoFit/>
          </a:bodyPr>
          <a:p>
            <a:pPr algn="ctr"/>
            <a:r>
              <a:rPr lang="zh-CN" altLang="en-US" b="1">
                <a:latin typeface="宋体" panose="02010600030101010101" pitchFamily="2" charset="-122"/>
                <a:sym typeface="宋体" panose="02010600030101010101" pitchFamily="2" charset="-122"/>
              </a:rPr>
              <a:t>应用</a:t>
            </a:r>
            <a:endParaRPr lang="zh-CN" altLang="en-US" b="1">
              <a:latin typeface="宋体" panose="02010600030101010101" pitchFamily="2" charset="-122"/>
              <a:sym typeface="宋体" panose="02010600030101010101" pitchFamily="2" charset="-122"/>
            </a:endParaRPr>
          </a:p>
          <a:p>
            <a:pPr algn="ctr"/>
            <a:r>
              <a:rPr lang="zh-CN" altLang="en-US" b="1">
                <a:latin typeface="宋体" panose="02010600030101010101" pitchFamily="2" charset="-122"/>
                <a:sym typeface="宋体" panose="02010600030101010101" pitchFamily="2" charset="-122"/>
              </a:rPr>
              <a:t>服务器 </a:t>
            </a:r>
            <a:endParaRPr lang="zh-CN" altLang="en-US"/>
          </a:p>
        </p:txBody>
      </p:sp>
      <p:sp>
        <p:nvSpPr>
          <p:cNvPr id="8" name="文本框 7"/>
          <p:cNvSpPr txBox="1"/>
          <p:nvPr/>
        </p:nvSpPr>
        <p:spPr>
          <a:xfrm>
            <a:off x="9407525" y="1700530"/>
            <a:ext cx="2540000" cy="640080"/>
          </a:xfrm>
          <a:prstGeom prst="rect">
            <a:avLst/>
          </a:prstGeom>
          <a:noFill/>
        </p:spPr>
        <p:txBody>
          <a:bodyPr wrap="square" rtlCol="0" anchor="t">
            <a:spAutoFit/>
          </a:bodyPr>
          <a:p>
            <a:pPr algn="ctr"/>
            <a:r>
              <a:rPr lang="zh-CN" altLang="en-US" b="1">
                <a:latin typeface="宋体" panose="02010600030101010101" pitchFamily="2" charset="-122"/>
                <a:sym typeface="宋体" panose="02010600030101010101" pitchFamily="2" charset="-122"/>
              </a:rPr>
              <a:t>数据库 </a:t>
            </a:r>
            <a:endParaRPr lang="zh-CN" altLang="en-US" b="1">
              <a:latin typeface="宋体" panose="02010600030101010101" pitchFamily="2" charset="-122"/>
              <a:sym typeface="宋体" panose="02010600030101010101" pitchFamily="2" charset="-122"/>
            </a:endParaRPr>
          </a:p>
          <a:p>
            <a:pPr algn="ctr"/>
            <a:r>
              <a:rPr lang="zh-CN" altLang="en-US" b="1">
                <a:latin typeface="宋体" panose="02010600030101010101" pitchFamily="2" charset="-122"/>
                <a:sym typeface="宋体" panose="02010600030101010101" pitchFamily="2" charset="-122"/>
              </a:rPr>
              <a:t>服务器 </a:t>
            </a:r>
            <a:endParaRPr lang="zh-CN" altLang="en-US"/>
          </a:p>
        </p:txBody>
      </p:sp>
      <p:cxnSp>
        <p:nvCxnSpPr>
          <p:cNvPr id="10" name="直接箭头连接符 9"/>
          <p:cNvCxnSpPr/>
          <p:nvPr/>
        </p:nvCxnSpPr>
        <p:spPr>
          <a:xfrm>
            <a:off x="2508250" y="2237105"/>
            <a:ext cx="3409315" cy="57600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2" name="直接箭头连接符 11"/>
          <p:cNvCxnSpPr/>
          <p:nvPr/>
        </p:nvCxnSpPr>
        <p:spPr>
          <a:xfrm>
            <a:off x="8023860" y="3145155"/>
            <a:ext cx="14871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8010525" y="3974465"/>
            <a:ext cx="15405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179445" y="2066290"/>
            <a:ext cx="1711325" cy="365760"/>
          </a:xfrm>
          <a:prstGeom prst="rect">
            <a:avLst/>
          </a:prstGeom>
          <a:noFill/>
        </p:spPr>
        <p:txBody>
          <a:bodyPr wrap="square" rtlCol="0">
            <a:spAutoFit/>
          </a:bodyPr>
          <a:p>
            <a:r>
              <a:rPr lang="zh-CN" altLang="en-US"/>
              <a:t>请求</a:t>
            </a:r>
            <a:endParaRPr lang="zh-CN" altLang="en-US"/>
          </a:p>
        </p:txBody>
      </p:sp>
      <p:cxnSp>
        <p:nvCxnSpPr>
          <p:cNvPr id="15" name="直接箭头连接符 14"/>
          <p:cNvCxnSpPr/>
          <p:nvPr/>
        </p:nvCxnSpPr>
        <p:spPr>
          <a:xfrm flipH="1" flipV="1">
            <a:off x="2455545" y="2579370"/>
            <a:ext cx="3475355" cy="60579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6" name="文本框 15"/>
          <p:cNvSpPr txBox="1"/>
          <p:nvPr/>
        </p:nvSpPr>
        <p:spPr>
          <a:xfrm>
            <a:off x="3127375" y="2855595"/>
            <a:ext cx="894715" cy="365760"/>
          </a:xfrm>
          <a:prstGeom prst="rect">
            <a:avLst/>
          </a:prstGeom>
          <a:noFill/>
        </p:spPr>
        <p:txBody>
          <a:bodyPr wrap="square" rtlCol="0">
            <a:spAutoFit/>
          </a:bodyPr>
          <a:p>
            <a:r>
              <a:rPr lang="zh-CN" altLang="en-US"/>
              <a:t>响应</a:t>
            </a:r>
            <a:endParaRPr lang="zh-CN" altLang="en-US"/>
          </a:p>
        </p:txBody>
      </p:sp>
      <p:grpSp>
        <p:nvGrpSpPr>
          <p:cNvPr id="17" name="Group 13"/>
          <p:cNvGrpSpPr/>
          <p:nvPr/>
        </p:nvGrpSpPr>
        <p:grpSpPr bwMode="auto">
          <a:xfrm>
            <a:off x="1074103" y="4268153"/>
            <a:ext cx="1296987" cy="1082675"/>
            <a:chOff x="0" y="0"/>
            <a:chExt cx="817" cy="682"/>
          </a:xfrm>
        </p:grpSpPr>
        <p:pic>
          <p:nvPicPr>
            <p:cNvPr id="18" name="Picture 15" descr="pcwithppl1"/>
            <p:cNvPicPr>
              <a:picLocks noChangeAspect="1" noChangeArrowheads="1"/>
            </p:cNvPicPr>
            <p:nvPr/>
          </p:nvPicPr>
          <p:blipFill>
            <a:blip r:embed="rId2"/>
            <a:srcRect/>
            <a:stretch>
              <a:fillRect/>
            </a:stretch>
          </p:blipFill>
          <p:spPr bwMode="auto">
            <a:xfrm>
              <a:off x="0" y="0"/>
              <a:ext cx="817" cy="682"/>
            </a:xfrm>
            <a:prstGeom prst="rect">
              <a:avLst/>
            </a:prstGeom>
            <a:noFill/>
            <a:ln w="9525">
              <a:noFill/>
              <a:miter lim="800000"/>
              <a:headEnd/>
              <a:tailEnd/>
            </a:ln>
          </p:spPr>
        </p:pic>
        <p:sp>
          <p:nvSpPr>
            <p:cNvPr id="23" name="Rectangle 16"/>
            <p:cNvSpPr>
              <a:spLocks noChangeArrowheads="1"/>
            </p:cNvSpPr>
            <p:nvPr/>
          </p:nvSpPr>
          <p:spPr bwMode="auto">
            <a:xfrm>
              <a:off x="181" y="91"/>
              <a:ext cx="318" cy="91"/>
            </a:xfrm>
            <a:prstGeom prst="rect">
              <a:avLst/>
            </a:prstGeom>
            <a:noFill/>
            <a:ln w="9525">
              <a:noFill/>
              <a:miter lim="800000"/>
            </a:ln>
          </p:spPr>
          <p:txBody>
            <a:bodyPr wrap="none" anchor="ctr"/>
            <a:p>
              <a:pPr algn="ctr"/>
              <a:r>
                <a:rPr lang="en-US" altLang="zh-CN" sz="1600" b="1">
                  <a:solidFill>
                    <a:schemeClr val="bg1"/>
                  </a:solidFill>
                  <a:latin typeface="宋体" panose="02010600030101010101" pitchFamily="2" charset="-122"/>
                  <a:sym typeface="宋体" panose="02010600030101010101" pitchFamily="2" charset="-122"/>
                </a:rPr>
                <a:t>IE</a:t>
              </a:r>
              <a:endParaRPr lang="zh-CN" altLang="en-US"/>
            </a:p>
          </p:txBody>
        </p:sp>
      </p:grpSp>
      <p:cxnSp>
        <p:nvCxnSpPr>
          <p:cNvPr id="24" name="直接箭头连接符 23"/>
          <p:cNvCxnSpPr/>
          <p:nvPr/>
        </p:nvCxnSpPr>
        <p:spPr>
          <a:xfrm flipV="1">
            <a:off x="2442845" y="3803650"/>
            <a:ext cx="3501390" cy="76327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25" name="直接箭头连接符 24"/>
          <p:cNvCxnSpPr/>
          <p:nvPr/>
        </p:nvCxnSpPr>
        <p:spPr>
          <a:xfrm flipH="1">
            <a:off x="2508250" y="4224655"/>
            <a:ext cx="3475355" cy="75882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7"/>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540385" y="532130"/>
            <a:ext cx="2363470"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标题 1"/>
          <p:cNvSpPr txBox="1"/>
          <p:nvPr>
            <p:custDataLst>
              <p:tags r:id="rId1"/>
            </p:custDataLst>
          </p:nvPr>
        </p:nvSpPr>
        <p:spPr>
          <a:xfrm>
            <a:off x="740410" y="684530"/>
            <a:ext cx="2243455" cy="631190"/>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smtClean="0">
                <a:solidFill>
                  <a:schemeClr val="bg1"/>
                </a:solidFill>
                <a:latin typeface="小米兰亭" panose="03000502000000000000" charset="-122"/>
                <a:ea typeface="小米兰亭" panose="03000502000000000000" charset="-122"/>
                <a:sym typeface="黑体" panose="02010609060101010101" charset="-122"/>
              </a:rPr>
              <a:t>本章任务</a:t>
            </a:r>
            <a:endParaRPr lang="zh-CN" altLang="en-US" dirty="0" smtClean="0">
              <a:solidFill>
                <a:schemeClr val="bg1"/>
              </a:solidFill>
              <a:latin typeface="小米兰亭" panose="03000502000000000000" charset="-122"/>
              <a:ea typeface="小米兰亭" panose="03000502000000000000" charset="-122"/>
              <a:sym typeface="黑体" panose="02010609060101010101" charset="-122"/>
            </a:endParaRPr>
          </a:p>
        </p:txBody>
      </p:sp>
      <p:sp>
        <p:nvSpPr>
          <p:cNvPr id="63" name="矩形 62"/>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40385" y="1758950"/>
            <a:ext cx="7343775" cy="2286000"/>
          </a:xfrm>
          <a:prstGeom prst="rect">
            <a:avLst/>
          </a:prstGeom>
          <a:noFill/>
        </p:spPr>
        <p:txBody>
          <a:bodyPr wrap="square" rtlCol="0">
            <a:spAutoFit/>
          </a:bodyPr>
          <a:p>
            <a:pPr marL="342900" indent="-342900">
              <a:lnSpc>
                <a:spcPct val="150000"/>
              </a:lnSpc>
              <a:buFont typeface="+mj-lt"/>
              <a:buAutoNum type="arabicPeriod"/>
            </a:pPr>
            <a:r>
              <a:rPr lang="zh-CN" altLang="en-US" sz="3200" smtClean="0">
                <a:solidFill>
                  <a:srgbClr val="262626"/>
                </a:solidFill>
                <a:latin typeface="小米兰亭" panose="03000502000000000000" charset="-122"/>
                <a:ea typeface="小米兰亭" panose="03000502000000000000" charset="-122"/>
                <a:sym typeface="微软雅黑" panose="020B0503020204020204" charset="-122"/>
              </a:rPr>
              <a:t>介绍网站给你认识</a:t>
            </a:r>
            <a:endParaRPr lang="zh-CN" altLang="en-US" sz="3200" smtClean="0">
              <a:solidFill>
                <a:srgbClr val="262626"/>
              </a:solidFill>
              <a:latin typeface="小米兰亭" panose="03000502000000000000" charset="-122"/>
              <a:ea typeface="小米兰亭" panose="03000502000000000000" charset="-122"/>
              <a:sym typeface="微软雅黑" panose="020B0503020204020204" charset="-122"/>
            </a:endParaRPr>
          </a:p>
          <a:p>
            <a:pPr marL="342900" indent="-342900">
              <a:lnSpc>
                <a:spcPct val="150000"/>
              </a:lnSpc>
              <a:buFont typeface="+mj-lt"/>
              <a:buAutoNum type="arabicPeriod"/>
            </a:pPr>
            <a:r>
              <a:rPr lang="zh-CN" altLang="en-US" sz="3200" smtClean="0">
                <a:solidFill>
                  <a:srgbClr val="262626"/>
                </a:solidFill>
                <a:latin typeface="小米兰亭" panose="03000502000000000000" charset="-122"/>
                <a:ea typeface="小米兰亭" panose="03000502000000000000" charset="-122"/>
                <a:sym typeface="微软雅黑" panose="020B0503020204020204" charset="-122"/>
              </a:rPr>
              <a:t>动态网站软件开发所需的</a:t>
            </a:r>
            <a:r>
              <a:rPr lang="en-US" altLang="zh-CN" sz="3200" smtClean="0">
                <a:solidFill>
                  <a:srgbClr val="262626"/>
                </a:solidFill>
                <a:latin typeface="小米兰亭" panose="03000502000000000000" charset="-122"/>
                <a:ea typeface="小米兰亭" panose="03000502000000000000" charset="-122"/>
                <a:sym typeface="微软雅黑" panose="020B0503020204020204" charset="-122"/>
              </a:rPr>
              <a:t>Web</a:t>
            </a:r>
            <a:r>
              <a:rPr lang="zh-CN" altLang="en-US" sz="3200" smtClean="0">
                <a:solidFill>
                  <a:srgbClr val="262626"/>
                </a:solidFill>
                <a:latin typeface="小米兰亭" panose="03000502000000000000" charset="-122"/>
                <a:ea typeface="小米兰亭" panose="03000502000000000000" charset="-122"/>
                <a:sym typeface="微软雅黑" panose="020B0503020204020204" charset="-122"/>
              </a:rPr>
              <a:t>构件</a:t>
            </a:r>
            <a:endParaRPr lang="zh-CN" altLang="en-US" sz="3200" smtClean="0">
              <a:solidFill>
                <a:srgbClr val="262626"/>
              </a:solidFill>
              <a:latin typeface="小米兰亭" panose="03000502000000000000" charset="-122"/>
              <a:ea typeface="小米兰亭" panose="03000502000000000000" charset="-122"/>
              <a:sym typeface="微软雅黑" panose="020B0503020204020204" charset="-122"/>
            </a:endParaRPr>
          </a:p>
          <a:p>
            <a:pPr marL="342900" indent="-342900">
              <a:lnSpc>
                <a:spcPct val="150000"/>
              </a:lnSpc>
              <a:buFont typeface="+mj-lt"/>
              <a:buAutoNum type="arabicPeriod"/>
            </a:pPr>
            <a:r>
              <a:rPr lang="en-US" altLang="zh-CN" sz="3200" smtClean="0">
                <a:solidFill>
                  <a:srgbClr val="262626"/>
                </a:solidFill>
                <a:latin typeface="小米兰亭" panose="03000502000000000000" charset="-122"/>
                <a:ea typeface="小米兰亭" panose="03000502000000000000" charset="-122"/>
                <a:sym typeface="微软雅黑" panose="020B0503020204020204" charset="-122"/>
              </a:rPr>
              <a:t>Web</a:t>
            </a:r>
            <a:r>
              <a:rPr lang="zh-CN" altLang="en-US" sz="3200" smtClean="0">
                <a:solidFill>
                  <a:srgbClr val="262626"/>
                </a:solidFill>
                <a:latin typeface="小米兰亭" panose="03000502000000000000" charset="-122"/>
                <a:ea typeface="小米兰亭" panose="03000502000000000000" charset="-122"/>
                <a:sym typeface="微软雅黑" panose="020B0503020204020204" charset="-122"/>
              </a:rPr>
              <a:t>的工作原理</a:t>
            </a:r>
            <a:endParaRPr lang="zh-CN" altLang="en-US" sz="3200">
              <a:latin typeface="小米兰亭" panose="03000502000000000000" charset="-122"/>
              <a:ea typeface="小米兰亭" panose="03000502000000000000" charset="-122"/>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540385" y="532130"/>
            <a:ext cx="3298190"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标题 1"/>
          <p:cNvSpPr txBox="1"/>
          <p:nvPr>
            <p:custDataLst>
              <p:tags r:id="rId1"/>
            </p:custDataLst>
          </p:nvPr>
        </p:nvSpPr>
        <p:spPr>
          <a:xfrm>
            <a:off x="740410" y="684530"/>
            <a:ext cx="2822575" cy="631190"/>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dirty="0">
                <a:solidFill>
                  <a:schemeClr val="bg1"/>
                </a:solidFill>
                <a:latin typeface="小米兰亭" panose="03000502000000000000" charset="-122"/>
                <a:ea typeface="小米兰亭" panose="03000502000000000000" charset="-122"/>
              </a:rPr>
              <a:t>认识一个网站</a:t>
            </a:r>
            <a:endParaRPr lang="zh-CN" altLang="en-US" dirty="0">
              <a:solidFill>
                <a:schemeClr val="bg1"/>
              </a:solidFill>
              <a:latin typeface="小米兰亭" panose="03000502000000000000" charset="-122"/>
              <a:ea typeface="小米兰亭" panose="03000502000000000000" charset="-122"/>
            </a:endParaRPr>
          </a:p>
        </p:txBody>
      </p:sp>
      <p:sp>
        <p:nvSpPr>
          <p:cNvPr id="63" name="矩形 62"/>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40385" y="1758950"/>
            <a:ext cx="6000750" cy="2286000"/>
          </a:xfrm>
          <a:prstGeom prst="rect">
            <a:avLst/>
          </a:prstGeom>
          <a:noFill/>
        </p:spPr>
        <p:txBody>
          <a:bodyPr wrap="square" rtlCol="0">
            <a:spAutoFit/>
          </a:bodyPr>
          <a:p>
            <a:pPr marL="342900" indent="-342900">
              <a:lnSpc>
                <a:spcPct val="150000"/>
              </a:lnSpc>
              <a:buFont typeface="+mj-lt"/>
              <a:buAutoNum type="arabicPeriod"/>
            </a:pPr>
            <a:r>
              <a:rPr lang="en-US" altLang="zh-CN" sz="3200" smtClean="0">
                <a:latin typeface="小米兰亭" panose="03000502000000000000" charset="-122"/>
                <a:ea typeface="小米兰亭" panose="03000502000000000000" charset="-122"/>
                <a:sym typeface="+mn-ea"/>
              </a:rPr>
              <a:t>B/S</a:t>
            </a:r>
            <a:r>
              <a:rPr lang="zh-CN" altLang="en-US" sz="3200" smtClean="0">
                <a:latin typeface="小米兰亭" panose="03000502000000000000" charset="-122"/>
                <a:ea typeface="小米兰亭" panose="03000502000000000000" charset="-122"/>
                <a:sym typeface="+mn-ea"/>
              </a:rPr>
              <a:t>软件体系结构</a:t>
            </a:r>
            <a:endParaRPr lang="zh-CN" altLang="en-US">
              <a:latin typeface="小米兰亭" panose="03000502000000000000" charset="-122"/>
              <a:ea typeface="小米兰亭" panose="03000502000000000000" charset="-122"/>
            </a:endParaRPr>
          </a:p>
          <a:p>
            <a:pPr marL="342900" indent="-342900">
              <a:lnSpc>
                <a:spcPct val="150000"/>
              </a:lnSpc>
              <a:buFont typeface="+mj-lt"/>
              <a:buAutoNum type="arabicPeriod"/>
            </a:pPr>
            <a:r>
              <a:rPr lang="zh-CN" altLang="en-US" sz="3200" smtClean="0">
                <a:latin typeface="小米兰亭" panose="03000502000000000000" charset="-122"/>
                <a:ea typeface="小米兰亭" panose="03000502000000000000" charset="-122"/>
                <a:sym typeface="+mn-ea"/>
              </a:rPr>
              <a:t>动态网站介绍</a:t>
            </a:r>
            <a:endParaRPr lang="zh-CN" altLang="en-US" sz="3200" smtClean="0">
              <a:latin typeface="小米兰亭" panose="03000502000000000000" charset="-122"/>
              <a:ea typeface="小米兰亭" panose="03000502000000000000" charset="-122"/>
              <a:sym typeface="+mn-ea"/>
            </a:endParaRPr>
          </a:p>
          <a:p>
            <a:pPr marL="342900" indent="-342900">
              <a:lnSpc>
                <a:spcPct val="150000"/>
              </a:lnSpc>
              <a:buFont typeface="+mj-lt"/>
              <a:buAutoNum type="arabicPeriod"/>
            </a:pPr>
            <a:r>
              <a:rPr lang="zh-CN" altLang="en-US" sz="3200" smtClean="0">
                <a:latin typeface="小米兰亭" panose="03000502000000000000" charset="-122"/>
                <a:ea typeface="小米兰亭" panose="03000502000000000000" charset="-122"/>
                <a:sym typeface="+mn-ea"/>
              </a:rPr>
              <a:t>了解</a:t>
            </a:r>
            <a:r>
              <a:rPr lang="en-US" altLang="zh-CN" sz="3200" smtClean="0">
                <a:latin typeface="小米兰亭" panose="03000502000000000000" charset="-122"/>
                <a:ea typeface="小米兰亭" panose="03000502000000000000" charset="-122"/>
                <a:sym typeface="+mn-ea"/>
              </a:rPr>
              <a:t>HTTP</a:t>
            </a:r>
            <a:r>
              <a:rPr lang="zh-CN" altLang="en-US" sz="3200" smtClean="0">
                <a:latin typeface="小米兰亭" panose="03000502000000000000" charset="-122"/>
                <a:ea typeface="小米兰亭" panose="03000502000000000000" charset="-122"/>
                <a:sym typeface="+mn-ea"/>
              </a:rPr>
              <a:t>协议</a:t>
            </a:r>
            <a:endParaRPr lang="zh-CN" altLang="en-US" sz="3200">
              <a:latin typeface="小米兰亭" panose="03000502000000000000" charset="-122"/>
              <a:ea typeface="小米兰亭" panose="03000502000000000000" charset="-122"/>
            </a:endParaRPr>
          </a:p>
        </p:txBody>
      </p: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540385" y="532130"/>
            <a:ext cx="3661410"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20" name="矩形 19"/>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1"/>
            </p:custDataLst>
          </p:nvPr>
        </p:nvSpPr>
        <p:spPr>
          <a:xfrm>
            <a:off x="838200" y="589280"/>
            <a:ext cx="3363595" cy="723265"/>
          </a:xfrm>
        </p:spPr>
        <p:txBody>
          <a:bodyPr>
            <a:noAutofit/>
          </a:bodyPr>
          <a:lstStyle/>
          <a:p>
            <a:r>
              <a:rPr lang="en-US" altLang="zh-CN" smtClean="0">
                <a:solidFill>
                  <a:schemeClr val="bg1"/>
                </a:solidFill>
                <a:latin typeface="小米兰亭" panose="03000502000000000000" charset="-122"/>
                <a:ea typeface="小米兰亭" panose="03000502000000000000" charset="-122"/>
                <a:sym typeface="黑体" panose="02010609060101010101" charset="-122"/>
              </a:rPr>
              <a:t>B/S</a:t>
            </a:r>
            <a:r>
              <a:rPr lang="zh-CN" altLang="en-US" smtClean="0">
                <a:solidFill>
                  <a:schemeClr val="bg1"/>
                </a:solidFill>
                <a:latin typeface="小米兰亭" panose="03000502000000000000" charset="-122"/>
                <a:ea typeface="小米兰亭" panose="03000502000000000000" charset="-122"/>
                <a:sym typeface="黑体" panose="02010609060101010101" charset="-122"/>
              </a:rPr>
              <a:t>软件体系结构</a:t>
            </a:r>
            <a:endParaRPr lang="zh-CN" altLang="en-US" dirty="0" smtClean="0">
              <a:solidFill>
                <a:schemeClr val="bg1"/>
              </a:solidFill>
              <a:latin typeface="小米兰亭" panose="03000502000000000000" charset="-122"/>
              <a:ea typeface="小米兰亭" panose="03000502000000000000" charset="-122"/>
              <a:sym typeface="黑体" panose="02010609060101010101" charset="-122"/>
            </a:endParaRPr>
          </a:p>
        </p:txBody>
      </p:sp>
      <p:sp>
        <p:nvSpPr>
          <p:cNvPr id="6" name="文本框 5"/>
          <p:cNvSpPr txBox="1"/>
          <p:nvPr/>
        </p:nvSpPr>
        <p:spPr>
          <a:xfrm>
            <a:off x="691515" y="1588135"/>
            <a:ext cx="9641205" cy="4380865"/>
          </a:xfrm>
          <a:prstGeom prst="rect">
            <a:avLst/>
          </a:prstGeom>
          <a:noFill/>
        </p:spPr>
        <p:txBody>
          <a:bodyPr wrap="square" rtlCol="0">
            <a:spAutoFit/>
          </a:bodyPr>
          <a:p>
            <a:r>
              <a:rPr lang="zh-CN" altLang="en-US" sz="2000">
                <a:latin typeface="小米兰亭" panose="03000502000000000000" charset="-122"/>
                <a:ea typeface="小米兰亭" panose="03000502000000000000" charset="-122"/>
              </a:rPr>
              <a:t>最早的软件都是运行在大型机上的，软件使用者通过“哑终端”登陆到大型机上去运行软件。后来随着PC机的兴起，软件开始主要运行在桌面上，而数据库这样的软件运行在服务器端，这种Client/Server模式简称CS架构。</a:t>
            </a:r>
            <a:endParaRPr lang="zh-CN" altLang="en-US" sz="2000">
              <a:latin typeface="小米兰亭" panose="03000502000000000000" charset="-122"/>
              <a:ea typeface="小米兰亭" panose="03000502000000000000" charset="-122"/>
            </a:endParaRPr>
          </a:p>
          <a:p>
            <a:endParaRPr lang="zh-CN" altLang="en-US" sz="2000">
              <a:latin typeface="小米兰亭" panose="03000502000000000000" charset="-122"/>
              <a:ea typeface="小米兰亭" panose="03000502000000000000" charset="-122"/>
            </a:endParaRPr>
          </a:p>
          <a:p>
            <a:r>
              <a:rPr lang="zh-CN" altLang="en-US" sz="2000">
                <a:latin typeface="小米兰亭" panose="03000502000000000000" charset="-122"/>
                <a:ea typeface="小米兰亭" panose="03000502000000000000" charset="-122"/>
              </a:rPr>
              <a:t>随着互联网的兴起，人们发现，CS架构不适合Web，最大的原因是Web应用程序的修改和升级非常迅速，而CS架构需要每个客户端逐个升级桌面App，因此，Browser/Server模式开始流行，简称BS架构。</a:t>
            </a:r>
            <a:endParaRPr lang="zh-CN" altLang="en-US" sz="2000">
              <a:latin typeface="小米兰亭" panose="03000502000000000000" charset="-122"/>
              <a:ea typeface="小米兰亭" panose="03000502000000000000" charset="-122"/>
            </a:endParaRPr>
          </a:p>
          <a:p>
            <a:endParaRPr lang="zh-CN" altLang="en-US" sz="2000">
              <a:latin typeface="小米兰亭" panose="03000502000000000000" charset="-122"/>
              <a:ea typeface="小米兰亭" panose="03000502000000000000" charset="-122"/>
            </a:endParaRPr>
          </a:p>
          <a:p>
            <a:r>
              <a:rPr lang="zh-CN" altLang="en-US" sz="2000">
                <a:latin typeface="小米兰亭" panose="03000502000000000000" charset="-122"/>
                <a:ea typeface="小米兰亭" panose="03000502000000000000" charset="-122"/>
              </a:rPr>
              <a:t>在BS架构下，客户端只需要浏览器，应用程序的逻辑和数据都存储在服务器端。浏览器只需要请求服务器，获取Web页面，并把Web页面展示给用户即可。</a:t>
            </a:r>
            <a:endParaRPr lang="zh-CN" altLang="en-US" sz="2000">
              <a:latin typeface="小米兰亭" panose="03000502000000000000" charset="-122"/>
              <a:ea typeface="小米兰亭" panose="03000502000000000000" charset="-122"/>
            </a:endParaRPr>
          </a:p>
          <a:p>
            <a:endParaRPr lang="zh-CN" altLang="en-US" sz="2000">
              <a:latin typeface="小米兰亭" panose="03000502000000000000" charset="-122"/>
              <a:ea typeface="小米兰亭" panose="03000502000000000000" charset="-122"/>
            </a:endParaRPr>
          </a:p>
          <a:p>
            <a:r>
              <a:rPr lang="zh-CN" altLang="en-US" sz="2000">
                <a:latin typeface="小米兰亭" panose="03000502000000000000" charset="-122"/>
                <a:ea typeface="小米兰亭" panose="03000502000000000000" charset="-122"/>
              </a:rPr>
              <a:t>当然，Web页面也具有极强的交互性。由于Web页面是用HTML编写的，而HTML具备超强的表现力，并且，服务器端升级后，客户端无需任何部署就可以使用到新的版本，因此，BS架构迅速流行起来</a:t>
            </a:r>
            <a:endParaRPr lang="zh-CN" altLang="en-US" sz="2000">
              <a:latin typeface="小米兰亭" panose="03000502000000000000" charset="-122"/>
              <a:ea typeface="小米兰亭" panose="03000502000000000000" charset="-122"/>
            </a:endParaRPr>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345122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40385" y="2009140"/>
            <a:ext cx="4000500" cy="1463040"/>
          </a:xfrm>
          <a:prstGeom prst="rect">
            <a:avLst/>
          </a:prstGeom>
          <a:noFill/>
        </p:spPr>
        <p:txBody>
          <a:bodyPr wrap="square" rtlCol="0">
            <a:spAutoFit/>
          </a:bodyPr>
          <a:p>
            <a:pPr indent="0">
              <a:lnSpc>
                <a:spcPct val="150000"/>
              </a:lnSpc>
              <a:buFont typeface="+mj-lt"/>
              <a:buNone/>
            </a:pPr>
            <a:r>
              <a:rPr lang="zh-CN" altLang="en-US" sz="2000" smtClean="0">
                <a:latin typeface="小米兰亭" panose="03000502000000000000" charset="-122"/>
                <a:ea typeface="小米兰亭" panose="03000502000000000000" charset="-122"/>
                <a:sym typeface="微软雅黑" panose="020B0503020204020204" charset="-122"/>
              </a:rPr>
              <a:t>维护和升级方式简单</a:t>
            </a:r>
            <a:endParaRPr lang="zh-CN" altLang="en-US" sz="2000" smtClean="0">
              <a:latin typeface="小米兰亭" panose="03000502000000000000" charset="-122"/>
              <a:ea typeface="小米兰亭" panose="03000502000000000000" charset="-122"/>
              <a:sym typeface="微软雅黑" panose="020B0503020204020204" charset="-122"/>
            </a:endParaRPr>
          </a:p>
          <a:p>
            <a:pPr indent="0">
              <a:lnSpc>
                <a:spcPct val="150000"/>
              </a:lnSpc>
              <a:buFont typeface="+mj-lt"/>
              <a:buNone/>
            </a:pPr>
            <a:r>
              <a:rPr lang="zh-CN" altLang="en-US" sz="2000" smtClean="0">
                <a:latin typeface="小米兰亭" panose="03000502000000000000" charset="-122"/>
                <a:ea typeface="小米兰亭" panose="03000502000000000000" charset="-122"/>
                <a:sym typeface="微软雅黑" panose="020B0503020204020204" charset="-122"/>
              </a:rPr>
              <a:t>成本降低，选择更多</a:t>
            </a:r>
            <a:endParaRPr lang="zh-CN" altLang="en-US" sz="2000" smtClean="0">
              <a:latin typeface="小米兰亭" panose="03000502000000000000" charset="-122"/>
              <a:ea typeface="小米兰亭" panose="03000502000000000000" charset="-122"/>
              <a:sym typeface="微软雅黑" panose="020B0503020204020204" charset="-122"/>
            </a:endParaRPr>
          </a:p>
          <a:p>
            <a:pPr indent="0">
              <a:lnSpc>
                <a:spcPct val="150000"/>
              </a:lnSpc>
              <a:buFont typeface="+mj-lt"/>
              <a:buNone/>
            </a:pPr>
            <a:r>
              <a:rPr lang="zh-CN" altLang="en-US" sz="2000" smtClean="0">
                <a:latin typeface="小米兰亭" panose="03000502000000000000" charset="-122"/>
                <a:ea typeface="小米兰亭" panose="03000502000000000000" charset="-122"/>
                <a:sym typeface="微软雅黑" panose="020B0503020204020204" charset="-122"/>
              </a:rPr>
              <a:t>应用服务器运行数据负荷较重</a:t>
            </a:r>
            <a:endParaRPr lang="zh-CN" altLang="en-US" sz="2000" smtClean="0">
              <a:latin typeface="小米兰亭" panose="03000502000000000000" charset="-122"/>
              <a:ea typeface="小米兰亭" panose="03000502000000000000" charset="-122"/>
              <a:sym typeface="微软雅黑" panose="020B0503020204020204" charset="-122"/>
            </a:endParaRPr>
          </a:p>
        </p:txBody>
      </p:sp>
      <p:sp>
        <p:nvSpPr>
          <p:cNvPr id="9" name="标题 8"/>
          <p:cNvSpPr>
            <a:spLocks noGrp="1"/>
          </p:cNvSpPr>
          <p:nvPr>
            <p:ph type="title"/>
            <p:custDataLst>
              <p:tags r:id="rId1"/>
            </p:custDataLst>
          </p:nvPr>
        </p:nvSpPr>
        <p:spPr>
          <a:xfrm>
            <a:off x="838200" y="589280"/>
            <a:ext cx="3153410" cy="723265"/>
          </a:xfrm>
        </p:spPr>
        <p:txBody>
          <a:bodyPr>
            <a:normAutofit/>
          </a:bodyPr>
          <a:p>
            <a:r>
              <a:rPr lang="en-US" altLang="zh-CN" smtClean="0">
                <a:solidFill>
                  <a:schemeClr val="bg1"/>
                </a:solidFill>
                <a:latin typeface="小米兰亭" panose="03000502000000000000" charset="-122"/>
                <a:ea typeface="小米兰亭" panose="03000502000000000000" charset="-122"/>
                <a:sym typeface="黑体" panose="02010609060101010101" charset="-122"/>
              </a:rPr>
              <a:t>B/S</a:t>
            </a:r>
            <a:r>
              <a:rPr lang="zh-CN" altLang="en-US" smtClean="0">
                <a:solidFill>
                  <a:schemeClr val="bg1"/>
                </a:solidFill>
                <a:latin typeface="小米兰亭" panose="03000502000000000000" charset="-122"/>
                <a:ea typeface="小米兰亭" panose="03000502000000000000" charset="-122"/>
                <a:sym typeface="黑体" panose="02010609060101010101" charset="-122"/>
              </a:rPr>
              <a:t>结构优缺点</a:t>
            </a:r>
            <a:endParaRPr lang="zh-CN" altLang="en-US" dirty="0" smtClean="0">
              <a:solidFill>
                <a:schemeClr val="bg1"/>
              </a:solidFill>
              <a:latin typeface="小米兰亭" panose="03000502000000000000" charset="-122"/>
              <a:ea typeface="小米兰亭" panose="03000502000000000000" charset="-122"/>
              <a:sym typeface="黑体" panose="02010609060101010101" charset="-122"/>
            </a:endParaRPr>
          </a:p>
        </p:txBody>
      </p:sp>
      <p:pic>
        <p:nvPicPr>
          <p:cNvPr id="10" name="Picture 5" descr="f392492c11e7badc8a1399cd"/>
          <p:cNvPicPr>
            <a:picLocks noChangeAspect="1" noChangeArrowheads="1"/>
          </p:cNvPicPr>
          <p:nvPr/>
        </p:nvPicPr>
        <p:blipFill>
          <a:blip r:embed="rId2"/>
          <a:srcRect/>
          <a:stretch>
            <a:fillRect/>
          </a:stretch>
        </p:blipFill>
        <p:spPr bwMode="auto">
          <a:xfrm>
            <a:off x="4684395" y="1475105"/>
            <a:ext cx="6898005" cy="4735830"/>
          </a:xfrm>
          <a:prstGeom prst="rect">
            <a:avLst/>
          </a:prstGeom>
          <a:noFill/>
          <a:ln w="9525">
            <a:noFill/>
            <a:miter lim="800000"/>
            <a:headEnd/>
            <a:tailEnd/>
          </a:ln>
        </p:spPr>
      </p:pic>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345122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868545" y="1369695"/>
            <a:ext cx="7070090" cy="4790440"/>
          </a:xfrm>
          <a:prstGeom prst="rect">
            <a:avLst/>
          </a:prstGeom>
        </p:spPr>
      </p:pic>
      <p:sp>
        <p:nvSpPr>
          <p:cNvPr id="6" name="文本框 5"/>
          <p:cNvSpPr txBox="1"/>
          <p:nvPr/>
        </p:nvSpPr>
        <p:spPr>
          <a:xfrm>
            <a:off x="433070" y="1864995"/>
            <a:ext cx="4327525" cy="3527425"/>
          </a:xfrm>
          <a:prstGeom prst="rect">
            <a:avLst/>
          </a:prstGeom>
          <a:noFill/>
        </p:spPr>
        <p:txBody>
          <a:bodyPr wrap="square" rtlCol="0">
            <a:spAutoFit/>
          </a:bodyPr>
          <a:p>
            <a:pPr lvl="1" eaLnBrk="0" hangingPunct="0">
              <a:spcBef>
                <a:spcPct val="20000"/>
              </a:spcBef>
              <a:buSzPct val="100000"/>
              <a:buFont typeface="Wingdings" panose="05000000000000000000" pitchFamily="2" charset="2"/>
              <a:buNone/>
            </a:pPr>
            <a:r>
              <a:rPr lang="en-US" altLang="zh-CN" sz="2000">
                <a:solidFill>
                  <a:srgbClr val="292929"/>
                </a:solidFill>
                <a:latin typeface="小米兰亭" panose="03000502000000000000" charset="-122"/>
                <a:ea typeface="小米兰亭" panose="03000502000000000000" charset="-122"/>
                <a:sym typeface="微软雅黑" panose="020B0503020204020204" charset="-122"/>
              </a:rPr>
              <a:t>B/S</a:t>
            </a:r>
            <a:r>
              <a:rPr lang="zh-CN" altLang="en-US" sz="2000">
                <a:solidFill>
                  <a:srgbClr val="292929"/>
                </a:solidFill>
                <a:latin typeface="小米兰亭" panose="03000502000000000000" charset="-122"/>
                <a:ea typeface="小米兰亭" panose="03000502000000000000" charset="-122"/>
                <a:sym typeface="微软雅黑" panose="020B0503020204020204" charset="-122"/>
              </a:rPr>
              <a:t>最大的优点就是可以在任何地方进行操作而不用安装任何专门的软件，只要有一台能上网的电脑就能使用，客户端零维护。系统的扩展非常容易。 </a:t>
            </a:r>
            <a:endParaRPr lang="zh-CN" altLang="en-US" sz="2000">
              <a:solidFill>
                <a:srgbClr val="292929"/>
              </a:solidFill>
              <a:latin typeface="小米兰亭" panose="03000502000000000000" charset="-122"/>
              <a:ea typeface="小米兰亭" panose="03000502000000000000" charset="-122"/>
              <a:sym typeface="微软雅黑" panose="020B0503020204020204" charset="-122"/>
            </a:endParaRPr>
          </a:p>
          <a:p>
            <a:pPr lvl="1" eaLnBrk="0" hangingPunct="0">
              <a:spcBef>
                <a:spcPct val="20000"/>
              </a:spcBef>
              <a:buSzPct val="100000"/>
              <a:buFont typeface="Wingdings" panose="05000000000000000000" pitchFamily="2" charset="2"/>
              <a:buNone/>
            </a:pPr>
            <a:r>
              <a:rPr lang="en-US" altLang="zh-CN" sz="2000">
                <a:solidFill>
                  <a:srgbClr val="292929"/>
                </a:solidFill>
                <a:latin typeface="小米兰亭" panose="03000502000000000000" charset="-122"/>
                <a:ea typeface="小米兰亭" panose="03000502000000000000" charset="-122"/>
                <a:sym typeface="微软雅黑" panose="020B0503020204020204" charset="-122"/>
              </a:rPr>
              <a:t>B/S</a:t>
            </a:r>
            <a:r>
              <a:rPr lang="zh-CN" altLang="en-US" sz="2000">
                <a:solidFill>
                  <a:srgbClr val="292929"/>
                </a:solidFill>
                <a:latin typeface="小米兰亭" panose="03000502000000000000" charset="-122"/>
                <a:ea typeface="小米兰亭" panose="03000502000000000000" charset="-122"/>
                <a:sym typeface="微软雅黑" panose="020B0503020204020204" charset="-122"/>
              </a:rPr>
              <a:t>结构的使用越来越多，特别是由需求推动了</a:t>
            </a:r>
            <a:r>
              <a:rPr lang="en-US" altLang="zh-CN" sz="2000">
                <a:solidFill>
                  <a:srgbClr val="292929"/>
                </a:solidFill>
                <a:latin typeface="小米兰亭" panose="03000502000000000000" charset="-122"/>
                <a:ea typeface="小米兰亭" panose="03000502000000000000" charset="-122"/>
                <a:sym typeface="微软雅黑" panose="020B0503020204020204" charset="-122"/>
              </a:rPr>
              <a:t>AJAX</a:t>
            </a:r>
            <a:r>
              <a:rPr lang="zh-CN" altLang="en-US" sz="2000">
                <a:solidFill>
                  <a:srgbClr val="292929"/>
                </a:solidFill>
                <a:latin typeface="小米兰亭" panose="03000502000000000000" charset="-122"/>
                <a:ea typeface="小米兰亭" panose="03000502000000000000" charset="-122"/>
                <a:sym typeface="微软雅黑" panose="020B0503020204020204" charset="-122"/>
              </a:rPr>
              <a:t>技术的发展，它的程序也能在客户端电脑上进行部分处理，从而大大的减轻了服务器的负担；并增加了交互性，能进行局部实时刷新。 </a:t>
            </a:r>
            <a:endParaRPr lang="zh-CN" altLang="en-US" sz="2000" smtClean="0">
              <a:latin typeface="小米兰亭" panose="03000502000000000000" charset="-122"/>
              <a:ea typeface="小米兰亭" panose="03000502000000000000" charset="-122"/>
              <a:sym typeface="微软雅黑" panose="020B0503020204020204" charset="-122"/>
            </a:endParaRPr>
          </a:p>
        </p:txBody>
      </p:sp>
      <p:sp>
        <p:nvSpPr>
          <p:cNvPr id="9" name="标题 8"/>
          <p:cNvSpPr>
            <a:spLocks noGrp="1"/>
          </p:cNvSpPr>
          <p:nvPr>
            <p:ph type="title"/>
            <p:custDataLst>
              <p:tags r:id="rId2"/>
            </p:custDataLst>
          </p:nvPr>
        </p:nvSpPr>
        <p:spPr>
          <a:xfrm>
            <a:off x="838200" y="589280"/>
            <a:ext cx="3153410" cy="723265"/>
          </a:xfrm>
        </p:spPr>
        <p:txBody>
          <a:bodyPr>
            <a:normAutofit/>
          </a:bodyPr>
          <a:p>
            <a:r>
              <a:rPr lang="en-US" altLang="zh-CN" b="1">
                <a:solidFill>
                  <a:schemeClr val="bg1"/>
                </a:solidFill>
                <a:latin typeface="小米兰亭" panose="03000502000000000000" charset="-122"/>
                <a:ea typeface="小米兰亭" panose="03000502000000000000" charset="-122"/>
                <a:sym typeface="微软雅黑" panose="020B0503020204020204" charset="-122"/>
              </a:rPr>
              <a:t>B/S</a:t>
            </a:r>
            <a:r>
              <a:rPr lang="zh-CN" altLang="en-US" b="1">
                <a:solidFill>
                  <a:schemeClr val="bg1"/>
                </a:solidFill>
                <a:latin typeface="小米兰亭" panose="03000502000000000000" charset="-122"/>
                <a:ea typeface="小米兰亭" panose="03000502000000000000" charset="-122"/>
                <a:sym typeface="微软雅黑" panose="020B0503020204020204" charset="-122"/>
              </a:rPr>
              <a:t>结构的作用</a:t>
            </a:r>
            <a:endParaRPr lang="en-US" altLang="zh-CN" b="1" dirty="0" smtClean="0">
              <a:solidFill>
                <a:schemeClr val="bg1"/>
              </a:solidFill>
              <a:latin typeface="小米兰亭" panose="03000502000000000000" charset="-122"/>
              <a:ea typeface="小米兰亭" panose="03000502000000000000" charset="-122"/>
              <a:sym typeface="微软雅黑" panose="020B0503020204020204" charset="-122"/>
            </a:endParaRPr>
          </a:p>
        </p:txBody>
      </p:sp>
    </p:spTree>
    <p:custDataLst>
      <p:tags r:id="rId3"/>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345122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3153410" cy="723265"/>
          </a:xfrm>
        </p:spPr>
        <p:txBody>
          <a:bodyPr>
            <a:normAutofit/>
          </a:bodyPr>
          <a:p>
            <a:r>
              <a:rPr lang="zh-CN" altLang="en-US" smtClean="0">
                <a:solidFill>
                  <a:schemeClr val="bg1"/>
                </a:solidFill>
                <a:latin typeface="小米兰亭" panose="03000502000000000000" charset="-122"/>
                <a:ea typeface="小米兰亭" panose="03000502000000000000" charset="-122"/>
                <a:sym typeface="黑体" panose="02010609060101010101" charset="-122"/>
              </a:rPr>
              <a:t>动态网站介绍</a:t>
            </a:r>
            <a:endParaRPr lang="zh-CN" altLang="en-US" b="1" dirty="0" smtClean="0">
              <a:solidFill>
                <a:schemeClr val="bg1"/>
              </a:solidFill>
              <a:latin typeface="小米兰亭" panose="03000502000000000000" charset="-122"/>
              <a:ea typeface="小米兰亭" panose="03000502000000000000" charset="-122"/>
              <a:sym typeface="黑体" panose="02010609060101010101" charset="-122"/>
            </a:endParaRPr>
          </a:p>
        </p:txBody>
      </p:sp>
      <p:sp>
        <p:nvSpPr>
          <p:cNvPr id="2" name="文本框 1"/>
          <p:cNvSpPr txBox="1"/>
          <p:nvPr/>
        </p:nvSpPr>
        <p:spPr>
          <a:xfrm>
            <a:off x="706120" y="1762125"/>
            <a:ext cx="10443210" cy="3931920"/>
          </a:xfrm>
          <a:prstGeom prst="rect">
            <a:avLst/>
          </a:prstGeom>
          <a:noFill/>
        </p:spPr>
        <p:txBody>
          <a:bodyPr wrap="square" rtlCol="0" anchor="t">
            <a:spAutoFit/>
          </a:bodyPr>
          <a:p>
            <a:pPr eaLnBrk="1" hangingPunct="1">
              <a:lnSpc>
                <a:spcPct val="150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网站的功能性现在已经彻底地变革，我们经历过的一种巨大的转变，就是网站从“静态内容”的展示转向“动态内容”的传递。所谓“动态”并不是指有几个放在网页上的</a:t>
            </a:r>
            <a:r>
              <a:rPr lang="en-US" altLang="zh-CN" sz="2400" smtClean="0">
                <a:latin typeface="小米兰亭" panose="03000502000000000000" charset="-122"/>
                <a:ea typeface="小米兰亭" panose="03000502000000000000" charset="-122"/>
                <a:sym typeface="微软雅黑" panose="020B0503020204020204" charset="-122"/>
              </a:rPr>
              <a:t>CIF</a:t>
            </a:r>
            <a:r>
              <a:rPr lang="zh-CN" altLang="en-US" sz="2400" smtClean="0">
                <a:latin typeface="小米兰亭" panose="03000502000000000000" charset="-122"/>
                <a:ea typeface="小米兰亭" panose="03000502000000000000" charset="-122"/>
                <a:sym typeface="微软雅黑" panose="020B0503020204020204" charset="-122"/>
              </a:rPr>
              <a:t>动态图片或</a:t>
            </a:r>
            <a:r>
              <a:rPr lang="en-US" altLang="zh-CN" sz="2400" smtClean="0">
                <a:latin typeface="小米兰亭" panose="03000502000000000000" charset="-122"/>
                <a:ea typeface="小米兰亭" panose="03000502000000000000" charset="-122"/>
                <a:sym typeface="微软雅黑" panose="020B0503020204020204" charset="-122"/>
              </a:rPr>
              <a:t>Flash</a:t>
            </a:r>
            <a:r>
              <a:rPr lang="zh-CN" altLang="en-US" sz="2400" smtClean="0">
                <a:latin typeface="小米兰亭" panose="03000502000000000000" charset="-122"/>
                <a:ea typeface="小米兰亭" panose="03000502000000000000" charset="-122"/>
                <a:sym typeface="微软雅黑" panose="020B0503020204020204" charset="-122"/>
              </a:rPr>
              <a:t>等，区别动态网站与静态网站最基本的方法，通常是区别是否采用了数据库的开发模式。</a:t>
            </a:r>
            <a:endParaRPr lang="zh-CN" altLang="en-US" sz="2400" smtClean="0">
              <a:latin typeface="小米兰亭" panose="03000502000000000000" charset="-122"/>
              <a:ea typeface="小米兰亭" panose="03000502000000000000" charset="-122"/>
              <a:sym typeface="微软雅黑" panose="020B0503020204020204" charset="-122"/>
            </a:endParaRPr>
          </a:p>
          <a:p>
            <a:pPr eaLnBrk="1" hangingPunct="1">
              <a:lnSpc>
                <a:spcPct val="150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动态网站一般以数据库技术为基础，这样可以大大降低网站维护的工作量，其功能可以实现如用户注册、用户登录、在线调查、用户管理、订单管理等等</a:t>
            </a:r>
            <a:r>
              <a:rPr lang="en-US" altLang="zh-CN" sz="2400" smtClean="0">
                <a:latin typeface="小米兰亭" panose="03000502000000000000" charset="-122"/>
                <a:ea typeface="小米兰亭" panose="03000502000000000000" charset="-122"/>
                <a:sym typeface="微软雅黑" panose="020B0503020204020204" charset="-122"/>
              </a:rPr>
              <a:t>; </a:t>
            </a:r>
            <a:endParaRPr lang="en-US" altLang="zh-CN" sz="2400" smtClean="0">
              <a:latin typeface="小米兰亭" panose="03000502000000000000" charset="-122"/>
              <a:ea typeface="小米兰亭" panose="03000502000000000000" charset="-122"/>
              <a:sym typeface="微软雅黑" panose="020B0503020204020204" charset="-122"/>
            </a:endParaRPr>
          </a:p>
          <a:p>
            <a:pPr eaLnBrk="1" hangingPunct="1">
              <a:lnSpc>
                <a:spcPct val="150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目前比较流行的</a:t>
            </a:r>
            <a:r>
              <a:rPr lang="en-US" altLang="zh-CN" sz="2400" smtClean="0">
                <a:latin typeface="小米兰亭" panose="03000502000000000000" charset="-122"/>
                <a:ea typeface="小米兰亭" panose="03000502000000000000" charset="-122"/>
                <a:sym typeface="微软雅黑" panose="020B0503020204020204" charset="-122"/>
              </a:rPr>
              <a:t>WEB</a:t>
            </a:r>
            <a:r>
              <a:rPr lang="zh-CN" altLang="en-US" sz="2400" smtClean="0">
                <a:latin typeface="小米兰亭" panose="03000502000000000000" charset="-122"/>
                <a:ea typeface="小米兰亭" panose="03000502000000000000" charset="-122"/>
                <a:sym typeface="微软雅黑" panose="020B0503020204020204" charset="-122"/>
              </a:rPr>
              <a:t>技术：</a:t>
            </a:r>
            <a:r>
              <a:rPr lang="en-US" altLang="zh-CN" sz="2400" smtClean="0">
                <a:latin typeface="小米兰亭" panose="03000502000000000000" charset="-122"/>
                <a:ea typeface="小米兰亭" panose="03000502000000000000" charset="-122"/>
                <a:sym typeface="微软雅黑" panose="020B0503020204020204" charset="-122"/>
              </a:rPr>
              <a:t>PHP</a:t>
            </a:r>
            <a:r>
              <a:rPr lang="zh-CN" altLang="en-US" sz="2400" smtClean="0">
                <a:latin typeface="小米兰亭" panose="03000502000000000000" charset="-122"/>
                <a:ea typeface="小米兰亭" panose="03000502000000000000" charset="-122"/>
                <a:sym typeface="微软雅黑" panose="020B0503020204020204" charset="-122"/>
              </a:rPr>
              <a:t>、</a:t>
            </a:r>
            <a:r>
              <a:rPr lang="en-US" altLang="zh-CN" sz="2400" smtClean="0">
                <a:latin typeface="小米兰亭" panose="03000502000000000000" charset="-122"/>
                <a:ea typeface="小米兰亭" panose="03000502000000000000" charset="-122"/>
                <a:sym typeface="微软雅黑" panose="020B0503020204020204" charset="-122"/>
              </a:rPr>
              <a:t>ASP.NET</a:t>
            </a:r>
            <a:r>
              <a:rPr lang="zh-CN" altLang="en-US" sz="2400" smtClean="0">
                <a:latin typeface="小米兰亭" panose="03000502000000000000" charset="-122"/>
                <a:ea typeface="小米兰亭" panose="03000502000000000000" charset="-122"/>
                <a:sym typeface="微软雅黑" panose="020B0503020204020204" charset="-122"/>
              </a:rPr>
              <a:t>与</a:t>
            </a:r>
            <a:r>
              <a:rPr lang="en-US" altLang="zh-CN" sz="2400" smtClean="0">
                <a:latin typeface="小米兰亭" panose="03000502000000000000" charset="-122"/>
                <a:ea typeface="小米兰亭" panose="03000502000000000000" charset="-122"/>
                <a:sym typeface="微软雅黑" panose="020B0503020204020204" charset="-122"/>
              </a:rPr>
              <a:t>JavaEE</a:t>
            </a:r>
            <a:r>
              <a:rPr lang="zh-CN" altLang="en-US" sz="2400" smtClean="0">
                <a:latin typeface="小米兰亭" panose="03000502000000000000" charset="-122"/>
                <a:ea typeface="小米兰亭" panose="03000502000000000000" charset="-122"/>
                <a:sym typeface="微软雅黑" panose="020B0503020204020204" charset="-122"/>
              </a:rPr>
              <a:t>。</a:t>
            </a:r>
            <a:endParaRPr lang="zh-CN" altLang="en-US" sz="2400" smtClean="0">
              <a:latin typeface="小米兰亭" panose="03000502000000000000" charset="-122"/>
              <a:ea typeface="小米兰亭" panose="03000502000000000000" charset="-122"/>
              <a:sym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345122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3153410" cy="723265"/>
          </a:xfrm>
        </p:spPr>
        <p:txBody>
          <a:bodyPr>
            <a:normAutofit/>
          </a:bodyPr>
          <a:p>
            <a:r>
              <a:rPr lang="zh-CN" altLang="en-US" b="1" dirty="0" smtClean="0">
                <a:solidFill>
                  <a:schemeClr val="bg1"/>
                </a:solidFill>
                <a:latin typeface="小米兰亭" panose="03000502000000000000" charset="-122"/>
                <a:ea typeface="小米兰亭" panose="03000502000000000000" charset="-122"/>
                <a:sym typeface="黑体" panose="02010609060101010101" charset="-122"/>
              </a:rPr>
              <a:t>动态网站开发</a:t>
            </a:r>
            <a:endParaRPr lang="zh-CN" altLang="en-US" b="1" dirty="0" smtClean="0">
              <a:solidFill>
                <a:schemeClr val="bg1"/>
              </a:solidFill>
              <a:latin typeface="小米兰亭" panose="03000502000000000000" charset="-122"/>
              <a:ea typeface="小米兰亭" panose="03000502000000000000" charset="-122"/>
              <a:sym typeface="黑体" panose="02010609060101010101" charset="-122"/>
            </a:endParaRPr>
          </a:p>
        </p:txBody>
      </p:sp>
      <p:sp>
        <p:nvSpPr>
          <p:cNvPr id="3" name="文本框 2"/>
          <p:cNvSpPr txBox="1"/>
          <p:nvPr/>
        </p:nvSpPr>
        <p:spPr>
          <a:xfrm>
            <a:off x="540385" y="1758950"/>
            <a:ext cx="6737985" cy="3298190"/>
          </a:xfrm>
          <a:prstGeom prst="rect">
            <a:avLst/>
          </a:prstGeom>
          <a:noFill/>
        </p:spPr>
        <p:txBody>
          <a:bodyPr wrap="square" rtlCol="0">
            <a:spAutoFit/>
          </a:bodyPr>
          <a:p>
            <a:pPr eaLnBrk="1" hangingPunct="1">
              <a:lnSpc>
                <a:spcPts val="3600"/>
              </a:lnSpc>
              <a:buFont typeface="Arial" panose="020B0604020202020204" pitchFamily="34" charset="0"/>
              <a:buNone/>
            </a:pPr>
            <a:r>
              <a:rPr lang="en-US" altLang="zh-CN" sz="2800" smtClean="0">
                <a:latin typeface="小米兰亭" panose="03000502000000000000" charset="-122"/>
                <a:ea typeface="小米兰亭" panose="03000502000000000000" charset="-122"/>
                <a:sym typeface="黑体" panose="02010609060101010101" charset="-122"/>
              </a:rPr>
              <a:t>1. </a:t>
            </a:r>
            <a:r>
              <a:rPr lang="zh-CN" altLang="en-US" sz="2800" smtClean="0">
                <a:latin typeface="小米兰亭" panose="03000502000000000000" charset="-122"/>
                <a:ea typeface="小米兰亭" panose="03000502000000000000" charset="-122"/>
                <a:sym typeface="黑体" panose="02010609060101010101" charset="-122"/>
              </a:rPr>
              <a:t>客户端浏览器</a:t>
            </a:r>
            <a:endParaRPr lang="zh-CN" altLang="en-US" sz="2800" smtClean="0">
              <a:latin typeface="小米兰亭" panose="03000502000000000000" charset="-122"/>
              <a:ea typeface="小米兰亭" panose="03000502000000000000" charset="-122"/>
              <a:sym typeface="黑体" panose="02010609060101010101" charset="-122"/>
            </a:endParaRPr>
          </a:p>
          <a:p>
            <a:pPr eaLnBrk="1" hangingPunct="1">
              <a:lnSpc>
                <a:spcPts val="3600"/>
              </a:lnSpc>
              <a:buFont typeface="Arial" panose="020B0604020202020204" pitchFamily="34" charset="0"/>
              <a:buNone/>
            </a:pPr>
            <a:r>
              <a:rPr lang="en-US" altLang="zh-CN" sz="2800" smtClean="0">
                <a:latin typeface="小米兰亭" panose="03000502000000000000" charset="-122"/>
                <a:ea typeface="小米兰亭" panose="03000502000000000000" charset="-122"/>
                <a:sym typeface="黑体" panose="02010609060101010101" charset="-122"/>
              </a:rPr>
              <a:t>2. </a:t>
            </a:r>
            <a:r>
              <a:rPr lang="zh-CN" altLang="en-US" sz="2800" smtClean="0">
                <a:latin typeface="小米兰亭" panose="03000502000000000000" charset="-122"/>
                <a:ea typeface="小米兰亭" panose="03000502000000000000" charset="-122"/>
                <a:sym typeface="黑体" panose="02010609060101010101" charset="-122"/>
              </a:rPr>
              <a:t>超文本标记语言</a:t>
            </a:r>
            <a:r>
              <a:rPr lang="en-US" altLang="zh-CN" sz="2800" smtClean="0">
                <a:latin typeface="小米兰亭" panose="03000502000000000000" charset="-122"/>
                <a:ea typeface="小米兰亭" panose="03000502000000000000" charset="-122"/>
                <a:sym typeface="黑体" panose="02010609060101010101" charset="-122"/>
              </a:rPr>
              <a:t>HTML</a:t>
            </a:r>
            <a:endParaRPr lang="en-US" altLang="zh-CN" sz="2800" smtClean="0">
              <a:latin typeface="小米兰亭" panose="03000502000000000000" charset="-122"/>
              <a:ea typeface="小米兰亭" panose="03000502000000000000" charset="-122"/>
              <a:sym typeface="黑体" panose="02010609060101010101" charset="-122"/>
            </a:endParaRPr>
          </a:p>
          <a:p>
            <a:pPr eaLnBrk="1" hangingPunct="1">
              <a:lnSpc>
                <a:spcPts val="3600"/>
              </a:lnSpc>
              <a:buFont typeface="Arial" panose="020B0604020202020204" pitchFamily="34" charset="0"/>
              <a:buNone/>
            </a:pPr>
            <a:r>
              <a:rPr lang="en-US" altLang="zh-CN" sz="2800" smtClean="0">
                <a:latin typeface="小米兰亭" panose="03000502000000000000" charset="-122"/>
                <a:ea typeface="小米兰亭" panose="03000502000000000000" charset="-122"/>
                <a:sym typeface="黑体" panose="02010609060101010101" charset="-122"/>
              </a:rPr>
              <a:t>3. </a:t>
            </a:r>
            <a:r>
              <a:rPr lang="zh-CN" altLang="en-US" sz="2800" smtClean="0">
                <a:latin typeface="小米兰亭" panose="03000502000000000000" charset="-122"/>
                <a:ea typeface="小米兰亭" panose="03000502000000000000" charset="-122"/>
                <a:sym typeface="黑体" panose="02010609060101010101" charset="-122"/>
              </a:rPr>
              <a:t>层叠样式表</a:t>
            </a:r>
            <a:r>
              <a:rPr lang="en-US" altLang="zh-CN" sz="2800" smtClean="0">
                <a:latin typeface="小米兰亭" panose="03000502000000000000" charset="-122"/>
                <a:ea typeface="小米兰亭" panose="03000502000000000000" charset="-122"/>
                <a:sym typeface="黑体" panose="02010609060101010101" charset="-122"/>
              </a:rPr>
              <a:t>CSS</a:t>
            </a:r>
            <a:endParaRPr lang="en-US" altLang="zh-CN" sz="2800" smtClean="0">
              <a:latin typeface="小米兰亭" panose="03000502000000000000" charset="-122"/>
              <a:ea typeface="小米兰亭" panose="03000502000000000000" charset="-122"/>
              <a:sym typeface="黑体" panose="02010609060101010101" charset="-122"/>
            </a:endParaRPr>
          </a:p>
          <a:p>
            <a:pPr eaLnBrk="1" hangingPunct="1">
              <a:lnSpc>
                <a:spcPts val="3600"/>
              </a:lnSpc>
              <a:buFont typeface="Arial" panose="020B0604020202020204" pitchFamily="34" charset="0"/>
              <a:buNone/>
            </a:pPr>
            <a:r>
              <a:rPr lang="en-US" altLang="zh-CN" sz="2800" smtClean="0">
                <a:latin typeface="小米兰亭" panose="03000502000000000000" charset="-122"/>
                <a:ea typeface="小米兰亭" panose="03000502000000000000" charset="-122"/>
                <a:sym typeface="黑体" panose="02010609060101010101" charset="-122"/>
              </a:rPr>
              <a:t>4. </a:t>
            </a:r>
            <a:r>
              <a:rPr lang="zh-CN" altLang="en-US" sz="2800" smtClean="0">
                <a:latin typeface="小米兰亭" panose="03000502000000000000" charset="-122"/>
                <a:ea typeface="小米兰亭" panose="03000502000000000000" charset="-122"/>
                <a:sym typeface="黑体" panose="02010609060101010101" charset="-122"/>
              </a:rPr>
              <a:t>客户端脚本编程语言</a:t>
            </a:r>
            <a:r>
              <a:rPr lang="en-US" altLang="zh-CN" sz="2800" smtClean="0">
                <a:latin typeface="小米兰亭" panose="03000502000000000000" charset="-122"/>
                <a:ea typeface="小米兰亭" panose="03000502000000000000" charset="-122"/>
                <a:sym typeface="黑体" panose="02010609060101010101" charset="-122"/>
              </a:rPr>
              <a:t>JavaScript</a:t>
            </a:r>
            <a:endParaRPr lang="en-US" altLang="zh-CN" sz="2800" smtClean="0">
              <a:latin typeface="小米兰亭" panose="03000502000000000000" charset="-122"/>
              <a:ea typeface="小米兰亭" panose="03000502000000000000" charset="-122"/>
              <a:sym typeface="黑体" panose="02010609060101010101" charset="-122"/>
            </a:endParaRPr>
          </a:p>
          <a:p>
            <a:pPr eaLnBrk="1" hangingPunct="1">
              <a:lnSpc>
                <a:spcPts val="3600"/>
              </a:lnSpc>
              <a:buFont typeface="Arial" panose="020B0604020202020204" pitchFamily="34" charset="0"/>
              <a:buNone/>
            </a:pPr>
            <a:r>
              <a:rPr lang="en-US" altLang="zh-CN" sz="2800" smtClean="0">
                <a:latin typeface="小米兰亭" panose="03000502000000000000" charset="-122"/>
                <a:ea typeface="小米兰亭" panose="03000502000000000000" charset="-122"/>
                <a:sym typeface="黑体" panose="02010609060101010101" charset="-122"/>
              </a:rPr>
              <a:t>5. Web</a:t>
            </a:r>
            <a:r>
              <a:rPr lang="zh-CN" altLang="en-US" sz="2800" smtClean="0">
                <a:latin typeface="小米兰亭" panose="03000502000000000000" charset="-122"/>
                <a:ea typeface="小米兰亭" panose="03000502000000000000" charset="-122"/>
                <a:sym typeface="黑体" panose="02010609060101010101" charset="-122"/>
              </a:rPr>
              <a:t>服务器</a:t>
            </a:r>
            <a:endParaRPr lang="zh-CN" altLang="en-US" sz="2800" smtClean="0">
              <a:latin typeface="小米兰亭" panose="03000502000000000000" charset="-122"/>
              <a:ea typeface="小米兰亭" panose="03000502000000000000" charset="-122"/>
              <a:sym typeface="黑体" panose="02010609060101010101" charset="-122"/>
            </a:endParaRPr>
          </a:p>
          <a:p>
            <a:pPr eaLnBrk="1" hangingPunct="1">
              <a:lnSpc>
                <a:spcPts val="3600"/>
              </a:lnSpc>
              <a:buFont typeface="Arial" panose="020B0604020202020204" pitchFamily="34" charset="0"/>
              <a:buNone/>
            </a:pPr>
            <a:r>
              <a:rPr lang="en-US" altLang="zh-CN" sz="2800" smtClean="0">
                <a:latin typeface="小米兰亭" panose="03000502000000000000" charset="-122"/>
                <a:ea typeface="小米兰亭" panose="03000502000000000000" charset="-122"/>
                <a:sym typeface="黑体" panose="02010609060101010101" charset="-122"/>
              </a:rPr>
              <a:t>6. </a:t>
            </a:r>
            <a:r>
              <a:rPr lang="zh-CN" altLang="en-US" sz="2800" smtClean="0">
                <a:latin typeface="小米兰亭" panose="03000502000000000000" charset="-122"/>
                <a:ea typeface="小米兰亭" panose="03000502000000000000" charset="-122"/>
                <a:sym typeface="黑体" panose="02010609060101010101" charset="-122"/>
              </a:rPr>
              <a:t>服务器端脚本编程语言</a:t>
            </a:r>
            <a:endParaRPr lang="zh-CN" altLang="en-US" sz="2800" smtClean="0">
              <a:latin typeface="小米兰亭" panose="03000502000000000000" charset="-122"/>
              <a:ea typeface="小米兰亭" panose="03000502000000000000" charset="-122"/>
              <a:sym typeface="黑体" panose="02010609060101010101" charset="-122"/>
            </a:endParaRPr>
          </a:p>
          <a:p>
            <a:pPr eaLnBrk="1" hangingPunct="1">
              <a:lnSpc>
                <a:spcPts val="3600"/>
              </a:lnSpc>
              <a:buFont typeface="Arial" panose="020B0604020202020204" pitchFamily="34" charset="0"/>
              <a:buNone/>
            </a:pPr>
            <a:r>
              <a:rPr lang="en-US" altLang="zh-CN" sz="2800" smtClean="0">
                <a:latin typeface="小米兰亭" panose="03000502000000000000" charset="-122"/>
                <a:ea typeface="小米兰亭" panose="03000502000000000000" charset="-122"/>
                <a:sym typeface="黑体" panose="02010609060101010101" charset="-122"/>
              </a:rPr>
              <a:t>7. </a:t>
            </a:r>
            <a:r>
              <a:rPr lang="zh-CN" altLang="en-US" sz="2800" smtClean="0">
                <a:latin typeface="小米兰亭" panose="03000502000000000000" charset="-122"/>
                <a:ea typeface="小米兰亭" panose="03000502000000000000" charset="-122"/>
                <a:sym typeface="黑体" panose="02010609060101010101" charset="-122"/>
              </a:rPr>
              <a:t>数据库管理系统</a:t>
            </a:r>
            <a:endParaRPr lang="zh-CN" altLang="en-US" sz="2800" smtClean="0">
              <a:latin typeface="小米兰亭" panose="03000502000000000000" charset="-122"/>
              <a:ea typeface="小米兰亭" panose="03000502000000000000" charset="-122"/>
              <a:sym typeface="黑体" panose="02010609060101010101" charset="-122"/>
            </a:endParaRPr>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56870" y="0"/>
            <a:ext cx="814705" cy="9572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40385" y="532130"/>
            <a:ext cx="3451225" cy="837565"/>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5687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3550" y="342513"/>
            <a:ext cx="76200" cy="1245870"/>
          </a:xfrm>
          <a:prstGeom prst="rect">
            <a:avLst/>
          </a:prstGeom>
          <a:solidFill>
            <a:srgbClr val="C11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p:cNvSpPr>
            <a:spLocks noGrp="1"/>
          </p:cNvSpPr>
          <p:nvPr>
            <p:ph type="title"/>
            <p:custDataLst>
              <p:tags r:id="rId1"/>
            </p:custDataLst>
          </p:nvPr>
        </p:nvSpPr>
        <p:spPr>
          <a:xfrm>
            <a:off x="838200" y="589280"/>
            <a:ext cx="3153410" cy="723265"/>
          </a:xfrm>
        </p:spPr>
        <p:txBody>
          <a:bodyPr>
            <a:normAutofit/>
          </a:bodyPr>
          <a:p>
            <a:r>
              <a:rPr lang="zh-CN" altLang="en-US" smtClean="0">
                <a:solidFill>
                  <a:schemeClr val="bg1"/>
                </a:solidFill>
                <a:latin typeface="小米兰亭" panose="03000502000000000000" charset="-122"/>
                <a:ea typeface="小米兰亭" panose="03000502000000000000" charset="-122"/>
                <a:sym typeface="黑体" panose="02010609060101010101" charset="-122"/>
              </a:rPr>
              <a:t>浏览器</a:t>
            </a:r>
            <a:r>
              <a:rPr lang="en-US" altLang="zh-CN" smtClean="0">
                <a:solidFill>
                  <a:schemeClr val="bg1"/>
                </a:solidFill>
                <a:latin typeface="小米兰亭" panose="03000502000000000000" charset="-122"/>
                <a:ea typeface="小米兰亭" panose="03000502000000000000" charset="-122"/>
                <a:sym typeface="微软雅黑" panose="020B0503020204020204" charset="-122"/>
              </a:rPr>
              <a:t>Browser</a:t>
            </a:r>
            <a:endParaRPr lang="en-US" altLang="zh-CN" b="1" dirty="0" smtClean="0">
              <a:solidFill>
                <a:schemeClr val="bg1"/>
              </a:solidFill>
              <a:latin typeface="小米兰亭" panose="03000502000000000000" charset="-122"/>
              <a:ea typeface="小米兰亭" panose="03000502000000000000" charset="-122"/>
              <a:sym typeface="微软雅黑" panose="020B0503020204020204" charset="-122"/>
            </a:endParaRPr>
          </a:p>
        </p:txBody>
      </p:sp>
      <p:sp>
        <p:nvSpPr>
          <p:cNvPr id="2" name="文本框 1"/>
          <p:cNvSpPr txBox="1"/>
          <p:nvPr/>
        </p:nvSpPr>
        <p:spPr>
          <a:xfrm>
            <a:off x="693420" y="1732915"/>
            <a:ext cx="10443210" cy="3916045"/>
          </a:xfrm>
          <a:prstGeom prst="rect">
            <a:avLst/>
          </a:prstGeom>
          <a:noFill/>
        </p:spPr>
        <p:txBody>
          <a:bodyPr wrap="square" rtlCol="0" anchor="t">
            <a:spAutoFit/>
          </a:bodyPr>
          <a:p>
            <a:pPr eaLnBrk="1" hangingPunct="1">
              <a:lnSpc>
                <a:spcPts val="3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浏览器</a:t>
            </a:r>
            <a:r>
              <a:rPr lang="en-US" altLang="zh-CN" sz="2400" smtClean="0">
                <a:latin typeface="小米兰亭" panose="03000502000000000000" charset="-122"/>
                <a:ea typeface="小米兰亭" panose="03000502000000000000" charset="-122"/>
                <a:sym typeface="微软雅黑" panose="020B0503020204020204" charset="-122"/>
              </a:rPr>
              <a:t>(Browser),</a:t>
            </a:r>
            <a:r>
              <a:rPr lang="zh-CN" altLang="en-US" sz="2400" smtClean="0">
                <a:latin typeface="小米兰亭" panose="03000502000000000000" charset="-122"/>
                <a:ea typeface="小米兰亭" panose="03000502000000000000" charset="-122"/>
                <a:sym typeface="微软雅黑" panose="020B0503020204020204" charset="-122"/>
              </a:rPr>
              <a:t>万维网</a:t>
            </a:r>
            <a:r>
              <a:rPr lang="en-US" altLang="zh-CN" sz="2400" smtClean="0">
                <a:latin typeface="小米兰亭" panose="03000502000000000000" charset="-122"/>
                <a:ea typeface="小米兰亭" panose="03000502000000000000" charset="-122"/>
                <a:sym typeface="微软雅黑" panose="020B0503020204020204" charset="-122"/>
              </a:rPr>
              <a:t>(World Wide Web)</a:t>
            </a:r>
            <a:r>
              <a:rPr lang="zh-CN" altLang="en-US" sz="2400" smtClean="0">
                <a:latin typeface="小米兰亭" panose="03000502000000000000" charset="-122"/>
                <a:ea typeface="小米兰亭" panose="03000502000000000000" charset="-122"/>
                <a:sym typeface="微软雅黑" panose="020B0503020204020204" charset="-122"/>
              </a:rPr>
              <a:t>服务的客户端浏览程序。可向万维网</a:t>
            </a:r>
            <a:r>
              <a:rPr lang="en-US" altLang="zh-CN" sz="2400" smtClean="0">
                <a:latin typeface="小米兰亭" panose="03000502000000000000" charset="-122"/>
                <a:ea typeface="小米兰亭" panose="03000502000000000000" charset="-122"/>
                <a:sym typeface="微软雅黑" panose="020B0503020204020204" charset="-122"/>
              </a:rPr>
              <a:t>(World Wide Web)</a:t>
            </a:r>
            <a:r>
              <a:rPr lang="zh-CN" altLang="en-US" sz="2400" smtClean="0">
                <a:latin typeface="小米兰亭" panose="03000502000000000000" charset="-122"/>
                <a:ea typeface="小米兰亭" panose="03000502000000000000" charset="-122"/>
                <a:sym typeface="微软雅黑" panose="020B0503020204020204" charset="-122"/>
              </a:rPr>
              <a:t>服务器发送各种请求，并对从服务器发来的超文本信息和各种多媒体数据格式进行解释、显示和播放。</a:t>
            </a:r>
            <a:endParaRPr lang="zh-CN" altLang="en-US" sz="2400" smtClean="0">
              <a:latin typeface="小米兰亭" panose="03000502000000000000" charset="-122"/>
              <a:ea typeface="小米兰亭" panose="03000502000000000000" charset="-122"/>
              <a:sym typeface="微软雅黑" panose="020B0503020204020204" charset="-122"/>
            </a:endParaRPr>
          </a:p>
          <a:p>
            <a:pPr eaLnBrk="1" hangingPunct="1">
              <a:lnSpc>
                <a:spcPts val="3000"/>
              </a:lnSpc>
              <a:buFont typeface="Arial" panose="020B0604020202020204" pitchFamily="34" charset="0"/>
              <a:buNone/>
            </a:pPr>
            <a:r>
              <a:rPr lang="zh-CN" altLang="en-US" sz="2400" smtClean="0">
                <a:latin typeface="小米兰亭" panose="03000502000000000000" charset="-122"/>
                <a:ea typeface="小米兰亭" panose="03000502000000000000" charset="-122"/>
                <a:sym typeface="微软雅黑" panose="020B0503020204020204" charset="-122"/>
              </a:rPr>
              <a:t>浏览器是指可以显示网页服务器或者文件系统的</a:t>
            </a:r>
            <a:r>
              <a:rPr lang="en-US" altLang="zh-CN" sz="2400" smtClean="0">
                <a:latin typeface="小米兰亭" panose="03000502000000000000" charset="-122"/>
                <a:ea typeface="小米兰亭" panose="03000502000000000000" charset="-122"/>
                <a:sym typeface="微软雅黑" panose="020B0503020204020204" charset="-122"/>
              </a:rPr>
              <a:t>HTML</a:t>
            </a:r>
            <a:r>
              <a:rPr lang="zh-CN" altLang="en-US" sz="2400" smtClean="0">
                <a:latin typeface="小米兰亭" panose="03000502000000000000" charset="-122"/>
                <a:ea typeface="小米兰亭" panose="03000502000000000000" charset="-122"/>
                <a:sym typeface="微软雅黑" panose="020B0503020204020204" charset="-122"/>
              </a:rPr>
              <a:t>文件内容，并让用户与这些文件交互的一种软件。网页浏览器主要通过</a:t>
            </a:r>
            <a:r>
              <a:rPr lang="en-US" altLang="zh-CN" sz="2400" smtClean="0">
                <a:latin typeface="小米兰亭" panose="03000502000000000000" charset="-122"/>
                <a:ea typeface="小米兰亭" panose="03000502000000000000" charset="-122"/>
                <a:sym typeface="微软雅黑" panose="020B0503020204020204" charset="-122"/>
              </a:rPr>
              <a:t>HTTP</a:t>
            </a:r>
            <a:r>
              <a:rPr lang="zh-CN" altLang="en-US" sz="2400" smtClean="0">
                <a:latin typeface="小米兰亭" panose="03000502000000000000" charset="-122"/>
                <a:ea typeface="小米兰亭" panose="03000502000000000000" charset="-122"/>
                <a:sym typeface="微软雅黑" panose="020B0503020204020204" charset="-122"/>
              </a:rPr>
              <a:t>协议与网页服务器交互并获取网页，这些网页由</a:t>
            </a:r>
            <a:r>
              <a:rPr lang="en-US" altLang="zh-CN" sz="2400" smtClean="0">
                <a:latin typeface="小米兰亭" panose="03000502000000000000" charset="-122"/>
                <a:ea typeface="小米兰亭" panose="03000502000000000000" charset="-122"/>
                <a:sym typeface="微软雅黑" panose="020B0503020204020204" charset="-122"/>
              </a:rPr>
              <a:t>URL</a:t>
            </a:r>
            <a:r>
              <a:rPr lang="zh-CN" altLang="en-US" sz="2400" smtClean="0">
                <a:latin typeface="小米兰亭" panose="03000502000000000000" charset="-122"/>
                <a:ea typeface="小米兰亭" panose="03000502000000000000" charset="-122"/>
                <a:sym typeface="微软雅黑" panose="020B0503020204020204" charset="-122"/>
              </a:rPr>
              <a:t>指定，文件格式通常为</a:t>
            </a:r>
            <a:r>
              <a:rPr lang="en-US" altLang="zh-CN" sz="2400" smtClean="0">
                <a:latin typeface="小米兰亭" panose="03000502000000000000" charset="-122"/>
                <a:ea typeface="小米兰亭" panose="03000502000000000000" charset="-122"/>
                <a:sym typeface="微软雅黑" panose="020B0503020204020204" charset="-122"/>
              </a:rPr>
              <a:t>HTML</a:t>
            </a:r>
            <a:r>
              <a:rPr lang="zh-CN" altLang="en-US" sz="2400" smtClean="0">
                <a:latin typeface="小米兰亭" panose="03000502000000000000" charset="-122"/>
                <a:ea typeface="小米兰亭" panose="03000502000000000000" charset="-122"/>
                <a:sym typeface="微软雅黑" panose="020B0503020204020204" charset="-122"/>
              </a:rPr>
              <a:t>。另外，许多浏览器还支持其他的</a:t>
            </a:r>
            <a:r>
              <a:rPr lang="en-US" altLang="zh-CN" sz="2400" smtClean="0">
                <a:latin typeface="小米兰亭" panose="03000502000000000000" charset="-122"/>
                <a:ea typeface="小米兰亭" panose="03000502000000000000" charset="-122"/>
                <a:sym typeface="微软雅黑" panose="020B0503020204020204" charset="-122"/>
              </a:rPr>
              <a:t>URL</a:t>
            </a:r>
            <a:r>
              <a:rPr lang="zh-CN" altLang="en-US" sz="2400" smtClean="0">
                <a:latin typeface="小米兰亭" panose="03000502000000000000" charset="-122"/>
                <a:ea typeface="小米兰亭" panose="03000502000000000000" charset="-122"/>
                <a:sym typeface="微软雅黑" panose="020B0503020204020204" charset="-122"/>
              </a:rPr>
              <a:t>类型及其相应的协议，如</a:t>
            </a:r>
            <a:r>
              <a:rPr lang="en-US" altLang="zh-CN" sz="2400" smtClean="0">
                <a:latin typeface="小米兰亭" panose="03000502000000000000" charset="-122"/>
                <a:ea typeface="小米兰亭" panose="03000502000000000000" charset="-122"/>
                <a:sym typeface="微软雅黑" panose="020B0503020204020204" charset="-122"/>
              </a:rPr>
              <a:t>FTP</a:t>
            </a:r>
            <a:r>
              <a:rPr lang="zh-CN" altLang="en-US" sz="2400" smtClean="0">
                <a:latin typeface="小米兰亭" panose="03000502000000000000" charset="-122"/>
                <a:ea typeface="小米兰亭" panose="03000502000000000000" charset="-122"/>
                <a:sym typeface="微软雅黑" panose="020B0503020204020204" charset="-122"/>
              </a:rPr>
              <a:t>、</a:t>
            </a:r>
            <a:r>
              <a:rPr lang="en-US" altLang="zh-CN" sz="2400" smtClean="0">
                <a:latin typeface="小米兰亭" panose="03000502000000000000" charset="-122"/>
                <a:ea typeface="小米兰亭" panose="03000502000000000000" charset="-122"/>
                <a:sym typeface="微软雅黑" panose="020B0503020204020204" charset="-122"/>
              </a:rPr>
              <a:t>HTTPS</a:t>
            </a:r>
            <a:r>
              <a:rPr lang="zh-CN" altLang="en-US" sz="2400" smtClean="0">
                <a:latin typeface="小米兰亭" panose="03000502000000000000" charset="-122"/>
                <a:ea typeface="小米兰亭" panose="03000502000000000000" charset="-122"/>
                <a:sym typeface="微软雅黑" panose="020B0503020204020204" charset="-122"/>
              </a:rPr>
              <a:t>（</a:t>
            </a:r>
            <a:r>
              <a:rPr lang="en-US" altLang="zh-CN" sz="2400" smtClean="0">
                <a:latin typeface="小米兰亭" panose="03000502000000000000" charset="-122"/>
                <a:ea typeface="小米兰亭" panose="03000502000000000000" charset="-122"/>
                <a:sym typeface="微软雅黑" panose="020B0503020204020204" charset="-122"/>
              </a:rPr>
              <a:t>HTTP</a:t>
            </a:r>
            <a:r>
              <a:rPr lang="zh-CN" altLang="en-US" sz="2400" smtClean="0">
                <a:latin typeface="小米兰亭" panose="03000502000000000000" charset="-122"/>
                <a:ea typeface="小米兰亭" panose="03000502000000000000" charset="-122"/>
                <a:sym typeface="微软雅黑" panose="020B0503020204020204" charset="-122"/>
              </a:rPr>
              <a:t>协议的加密版本）。</a:t>
            </a:r>
            <a:r>
              <a:rPr lang="en-US" altLang="zh-CN" sz="2400" smtClean="0">
                <a:latin typeface="小米兰亭" panose="03000502000000000000" charset="-122"/>
                <a:ea typeface="小米兰亭" panose="03000502000000000000" charset="-122"/>
                <a:sym typeface="微软雅黑" panose="020B0503020204020204" charset="-122"/>
              </a:rPr>
              <a:t>HTTP</a:t>
            </a:r>
            <a:r>
              <a:rPr lang="zh-CN" altLang="en-US" sz="2400" smtClean="0">
                <a:latin typeface="小米兰亭" panose="03000502000000000000" charset="-122"/>
                <a:ea typeface="小米兰亭" panose="03000502000000000000" charset="-122"/>
                <a:sym typeface="微软雅黑" panose="020B0503020204020204" charset="-122"/>
              </a:rPr>
              <a:t>内容类型和</a:t>
            </a:r>
            <a:r>
              <a:rPr lang="en-US" altLang="zh-CN" sz="2400" smtClean="0">
                <a:latin typeface="小米兰亭" panose="03000502000000000000" charset="-122"/>
                <a:ea typeface="小米兰亭" panose="03000502000000000000" charset="-122"/>
                <a:sym typeface="微软雅黑" panose="020B0503020204020204" charset="-122"/>
              </a:rPr>
              <a:t>URL</a:t>
            </a:r>
            <a:r>
              <a:rPr lang="zh-CN" altLang="en-US" sz="2400" smtClean="0">
                <a:latin typeface="小米兰亭" panose="03000502000000000000" charset="-122"/>
                <a:ea typeface="小米兰亭" panose="03000502000000000000" charset="-122"/>
                <a:sym typeface="微软雅黑" panose="020B0503020204020204" charset="-122"/>
              </a:rPr>
              <a:t>协议规范允许网页设计者在网页中嵌入图像、动画、视频、声音、流媒体等。 </a:t>
            </a:r>
            <a:endParaRPr lang="zh-CN" altLang="en-US" sz="2400" smtClean="0">
              <a:latin typeface="小米兰亭" panose="03000502000000000000" charset="-122"/>
              <a:ea typeface="小米兰亭" panose="03000502000000000000" charset="-122"/>
              <a:sym typeface="微软雅黑" panose="020B0503020204020204" charset="-122"/>
            </a:endParaRPr>
          </a:p>
          <a:p>
            <a:pPr eaLnBrk="1" hangingPunct="1">
              <a:lnSpc>
                <a:spcPts val="3000"/>
              </a:lnSpc>
              <a:buFont typeface="Arial" panose="020B0604020202020204" pitchFamily="34" charset="0"/>
              <a:buNone/>
            </a:pPr>
            <a:endParaRPr lang="zh-CN" altLang="en-US" sz="2400" smtClean="0">
              <a:latin typeface="小米兰亭" panose="03000502000000000000" charset="-122"/>
              <a:ea typeface="小米兰亭" panose="03000502000000000000" charset="-122"/>
              <a:sym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013144530"/>
  <p:tag name="MH_LIBRARY" val="CONTENTS"/>
  <p:tag name="MH_TYPE" val="NUMBER"/>
  <p:tag name="ID" val="547136"/>
  <p:tag name="MH_ORDER" val="NUMBER"/>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1.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3.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5.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7.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9.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2.xml><?xml version="1.0" encoding="utf-8"?>
<p:tagLst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21.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23.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25.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27.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29.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3.xml><?xml version="1.0" encoding="utf-8"?>
<p:tagLst xmlns:p="http://schemas.openxmlformats.org/presentationml/2006/main">
  <p:tag name="KSO_WM_TAG_VERSION" val="1.0"/>
  <p:tag name="KSO_WM_TEMPLATE_CATEGORY" val="custom"/>
  <p:tag name="KSO_WM_TEMPLATE_INDEX" val="1601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31.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33.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35.xml><?xml version="1.0" encoding="utf-8"?>
<p:tagLst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4.xml><?xml version="1.0" encoding="utf-8"?>
<p:tagLst xmlns:p="http://schemas.openxmlformats.org/presentationml/2006/main">
  <p:tag name="KSO_WM_TAG_VERSION" val="1.0"/>
  <p:tag name="KSO_WM_TEMPLATE_CATEGORY" val="custom"/>
  <p:tag name="KSO_WM_TEMPLATE_INDEX" val="160117"/>
</p:tagLst>
</file>

<file path=ppt/tags/tag5.xml><?xml version="1.0" encoding="utf-8"?>
<p:tagLst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7.xml><?xml version="1.0" encoding="utf-8"?>
<p:tagLst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9.xml><?xml version="1.0" encoding="utf-8"?>
<p:tagLst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2123</Words>
  <Application>WPS 演示</Application>
  <PresentationFormat>宽屏</PresentationFormat>
  <Paragraphs>109</Paragraphs>
  <Slides>16</Slides>
  <Notes>41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0</vt:i4>
      </vt:variant>
      <vt:variant>
        <vt:lpstr>幻灯片标题</vt:lpstr>
      </vt:variant>
      <vt:variant>
        <vt:i4>16</vt:i4>
      </vt:variant>
    </vt:vector>
  </HeadingPairs>
  <TitlesOfParts>
    <vt:vector size="32" baseType="lpstr">
      <vt:lpstr>Arial</vt:lpstr>
      <vt:lpstr>宋体</vt:lpstr>
      <vt:lpstr>Wingdings</vt:lpstr>
      <vt:lpstr>Times New Roman</vt:lpstr>
      <vt:lpstr>幼圆</vt:lpstr>
      <vt:lpstr>小米兰亭</vt:lpstr>
      <vt:lpstr>FZHanZhenGuangBiaoS-GB</vt:lpstr>
      <vt:lpstr>04b_19</vt:lpstr>
      <vt:lpstr>PangMenZhengDao</vt:lpstr>
      <vt:lpstr>REEJI-HHguang-MediumGB1.0</vt:lpstr>
      <vt:lpstr>微软雅黑</vt:lpstr>
      <vt:lpstr>黑体</vt:lpstr>
      <vt:lpstr>Times New Roman</vt:lpstr>
      <vt:lpstr>Calibri</vt:lpstr>
      <vt:lpstr>Segoe Print</vt:lpstr>
      <vt:lpstr>Office 主题</vt:lpstr>
      <vt:lpstr>PowerPoint 演示文稿</vt:lpstr>
      <vt:lpstr>PowerPoint 演示文稿</vt:lpstr>
      <vt:lpstr>PowerPoint 演示文稿</vt:lpstr>
      <vt:lpstr>B/S软件体系结构</vt:lpstr>
      <vt:lpstr>B/S结构优缺点</vt:lpstr>
      <vt:lpstr>B/S结构的作用</vt:lpstr>
      <vt:lpstr>动态网站介绍</vt:lpstr>
      <vt:lpstr>动态网站开发</vt:lpstr>
      <vt:lpstr>浏览器Browser</vt:lpstr>
      <vt:lpstr>超文本标记语言HTML</vt:lpstr>
      <vt:lpstr>层叠样式表CSS</vt:lpstr>
      <vt:lpstr>客户端脚本编程语言</vt:lpstr>
      <vt:lpstr>Web服务器</vt:lpstr>
      <vt:lpstr>服务器端脚本编程语言</vt:lpstr>
      <vt:lpstr>数据库管理系统</vt:lpstr>
      <vt:lpstr>Web的工作原理</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Administrator</cp:lastModifiedBy>
  <cp:revision>513</cp:revision>
  <cp:lastPrinted>2017-04-01T00:57:00Z</cp:lastPrinted>
  <dcterms:created xsi:type="dcterms:W3CDTF">2015-09-25T03:48:00Z</dcterms:created>
  <dcterms:modified xsi:type="dcterms:W3CDTF">2017-07-05T01:51:38Z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ies>
</file>