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0" r:id="rId3"/>
    <p:sldId id="264" r:id="rId4"/>
    <p:sldId id="261" r:id="rId5"/>
    <p:sldId id="262" r:id="rId6"/>
    <p:sldId id="270" r:id="rId7"/>
    <p:sldId id="263" r:id="rId8"/>
    <p:sldId id="265" r:id="rId9"/>
    <p:sldId id="269"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9" d="100"/>
          <a:sy n="69" d="100"/>
        </p:scale>
        <p:origin x="-140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CCF4476C-F930-4C75-BF79-C509CB77F3DB}" type="datetimeFigureOut">
              <a:rPr lang="en-US" smtClean="0"/>
              <a:t>11/2/2022</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1FA38CE6-5551-459A-B7EC-F8DADC87DD6C}" type="slidenum">
              <a:rPr lang="en-US" smtClean="0"/>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CF4476C-F930-4C75-BF79-C509CB77F3DB}" type="datetimeFigureOut">
              <a:rPr lang="en-US" smtClean="0"/>
              <a:t>11/2/2022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FA38CE6-5551-459A-B7EC-F8DADC87DD6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CF4476C-F930-4C75-BF79-C509CB77F3DB}" type="datetimeFigureOut">
              <a:rPr lang="en-US" smtClean="0"/>
              <a:t>11/2/2022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FA38CE6-5551-459A-B7EC-F8DADC87DD6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CF4476C-F930-4C75-BF79-C509CB77F3DB}" type="datetimeFigureOut">
              <a:rPr lang="en-US" smtClean="0"/>
              <a:t>11/2/2022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FA38CE6-5551-459A-B7EC-F8DADC87DD6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CF4476C-F930-4C75-BF79-C509CB77F3DB}" type="datetimeFigureOut">
              <a:rPr lang="en-US" smtClean="0"/>
              <a:t>11/2/2022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FA38CE6-5551-459A-B7EC-F8DADC87DD6C}" type="slidenum">
              <a:rPr lang="en-US" smtClean="0"/>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CF4476C-F930-4C75-BF79-C509CB77F3DB}" type="datetimeFigureOut">
              <a:rPr lang="en-US" smtClean="0"/>
              <a:t>11/2/2022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FA38CE6-5551-459A-B7EC-F8DADC87DD6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CF4476C-F930-4C75-BF79-C509CB77F3DB}" type="datetimeFigureOut">
              <a:rPr lang="en-US" smtClean="0"/>
              <a:t>11/2/2022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FA38CE6-5551-459A-B7EC-F8DADC87DD6C}" type="slidenum">
              <a:rPr lang="en-US" smtClean="0"/>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CF4476C-F930-4C75-BF79-C509CB77F3DB}" type="datetimeFigureOut">
              <a:rPr lang="en-US" smtClean="0"/>
              <a:t>11/2/2022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FA38CE6-5551-459A-B7EC-F8DADC87DD6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CF4476C-F930-4C75-BF79-C509CB77F3DB}" type="datetimeFigureOut">
              <a:rPr lang="en-US" smtClean="0"/>
              <a:t>11/2/2022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FA38CE6-5551-459A-B7EC-F8DADC87DD6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CF4476C-F930-4C75-BF79-C509CB77F3DB}" type="datetimeFigureOut">
              <a:rPr lang="en-US" smtClean="0"/>
              <a:t>11/2/2022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FA38CE6-5551-459A-B7EC-F8DADC87DD6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CCF4476C-F930-4C75-BF79-C509CB77F3DB}" type="datetimeFigureOut">
              <a:rPr lang="en-US" smtClean="0"/>
              <a:t>11/2/2022</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1FA38CE6-5551-459A-B7EC-F8DADC87DD6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CCF4476C-F930-4C75-BF79-C509CB77F3DB}" type="datetimeFigureOut">
              <a:rPr lang="en-US" smtClean="0"/>
              <a:t>11/2/2022</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1FA38CE6-5551-459A-B7EC-F8DADC87DD6C}"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12064"/>
            <a:ext cx="9144000" cy="914400"/>
          </a:xfrm>
        </p:spPr>
        <p:txBody>
          <a:bodyPr/>
          <a:lstStyle/>
          <a:p>
            <a:r>
              <a:rPr lang="en-US" sz="3200" dirty="0" smtClean="0"/>
              <a:t/>
            </a:r>
            <a:br>
              <a:rPr lang="en-US" sz="3200" dirty="0" smtClean="0"/>
            </a:br>
            <a:r>
              <a:rPr lang="en-US" sz="3200" dirty="0" smtClean="0"/>
              <a:t/>
            </a:r>
            <a:br>
              <a:rPr lang="en-US" sz="3200" dirty="0" smtClean="0"/>
            </a:br>
            <a:r>
              <a:rPr lang="en-US" sz="3200" dirty="0" smtClean="0"/>
              <a:t> </a:t>
            </a:r>
            <a:r>
              <a:rPr lang="en-US" sz="3200" dirty="0" smtClean="0"/>
              <a:t>         </a:t>
            </a:r>
            <a:r>
              <a:rPr lang="en-US" sz="6000" dirty="0" smtClean="0"/>
              <a:t>TLIQ</a:t>
            </a:r>
            <a:r>
              <a:rPr lang="en-US" sz="3200" dirty="0" smtClean="0"/>
              <a:t> </a:t>
            </a:r>
            <a:r>
              <a:rPr lang="en-US" sz="6000" dirty="0" smtClean="0"/>
              <a:t>MART </a:t>
            </a:r>
            <a:br>
              <a:rPr lang="en-US" sz="6000" dirty="0" smtClean="0"/>
            </a:br>
            <a:r>
              <a:rPr lang="en-US" sz="6000" dirty="0" smtClean="0"/>
              <a:t/>
            </a:r>
            <a:br>
              <a:rPr lang="en-US" sz="6000" dirty="0" smtClean="0"/>
            </a:br>
            <a:r>
              <a:rPr lang="en-US" sz="6000" dirty="0" smtClean="0"/>
              <a:t>SUPPLY CHAIN CHALLENGE </a:t>
            </a:r>
            <a:br>
              <a:rPr lang="en-US" sz="6000" dirty="0" smtClean="0"/>
            </a:br>
            <a:r>
              <a:rPr lang="en-US" sz="6000" dirty="0" smtClean="0"/>
              <a:t/>
            </a:r>
            <a:br>
              <a:rPr lang="en-US" sz="6000" dirty="0" smtClean="0"/>
            </a:br>
            <a:r>
              <a:rPr lang="en-US" sz="3200" b="1" dirty="0" smtClean="0"/>
              <a:t>Domain</a:t>
            </a:r>
            <a:r>
              <a:rPr lang="en-US" sz="2800" dirty="0" smtClean="0"/>
              <a:t>-Fast Moving Consumer Goods(FMCG</a:t>
            </a:r>
            <a:r>
              <a:rPr lang="en-US" dirty="0" smtClean="0"/>
              <a:t>)</a:t>
            </a:r>
            <a:r>
              <a:rPr lang="en-US" sz="6000" dirty="0" smtClean="0"/>
              <a:t/>
            </a:r>
            <a:br>
              <a:rPr lang="en-US" sz="6000" dirty="0" smtClean="0"/>
            </a:br>
            <a:r>
              <a:rPr lang="en-US" sz="6000" dirty="0" smtClean="0"/>
              <a:t/>
            </a:r>
            <a:br>
              <a:rPr lang="en-US" sz="6000" dirty="0" smtClean="0"/>
            </a:br>
            <a:r>
              <a:rPr lang="en-US" sz="6000" dirty="0" smtClean="0"/>
              <a:t>             </a:t>
            </a:r>
            <a:endParaRPr lang="en-US" sz="6000" dirty="0"/>
          </a:p>
        </p:txBody>
      </p:sp>
      <p:pic>
        <p:nvPicPr>
          <p:cNvPr id="5" name="Content Placeholder 4" descr="Atliq_logo_for_dashboard.png"/>
          <p:cNvPicPr>
            <a:picLocks noGrp="1" noChangeAspect="1"/>
          </p:cNvPicPr>
          <p:nvPr>
            <p:ph sz="half" idx="1"/>
          </p:nvPr>
        </p:nvPicPr>
        <p:blipFill>
          <a:blip r:embed="rId2" cstate="print"/>
          <a:stretch>
            <a:fillRect/>
          </a:stretch>
        </p:blipFill>
        <p:spPr>
          <a:xfrm>
            <a:off x="0" y="0"/>
            <a:ext cx="2286000" cy="2399493"/>
          </a:xfrm>
        </p:spPr>
      </p:pic>
      <p:pic>
        <p:nvPicPr>
          <p:cNvPr id="6" name="Content Placeholder 5" descr="codebasics_logo_for_dashboard.png"/>
          <p:cNvPicPr>
            <a:picLocks noGrp="1" noChangeAspect="1"/>
          </p:cNvPicPr>
          <p:nvPr>
            <p:ph sz="half" idx="2"/>
          </p:nvPr>
        </p:nvPicPr>
        <p:blipFill>
          <a:blip r:embed="rId3"/>
          <a:stretch>
            <a:fillRect/>
          </a:stretch>
        </p:blipFill>
        <p:spPr>
          <a:xfrm>
            <a:off x="7300176" y="4800600"/>
            <a:ext cx="1843824" cy="2057400"/>
          </a:xfr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1088136"/>
          </a:xfrm>
        </p:spPr>
        <p:txBody>
          <a:bodyPr/>
          <a:lstStyle/>
          <a:p>
            <a:pPr algn="ctr"/>
            <a:r>
              <a:rPr lang="en-US" sz="3200" dirty="0" smtClean="0"/>
              <a:t>Measuring On Time delivery </a:t>
            </a:r>
            <a:r>
              <a:rPr lang="en-US" sz="3200" dirty="0" smtClean="0"/>
              <a:t/>
            </a:r>
            <a:br>
              <a:rPr lang="en-US" sz="3200" dirty="0" smtClean="0"/>
            </a:br>
            <a:r>
              <a:rPr lang="en-US" sz="3200" dirty="0" smtClean="0"/>
              <a:t>(OT)%</a:t>
            </a:r>
            <a:endParaRPr lang="en-US" sz="3200" dirty="0"/>
          </a:p>
        </p:txBody>
      </p:sp>
      <p:sp>
        <p:nvSpPr>
          <p:cNvPr id="3" name="Content Placeholder 2"/>
          <p:cNvSpPr>
            <a:spLocks noGrp="1"/>
          </p:cNvSpPr>
          <p:nvPr>
            <p:ph idx="1"/>
          </p:nvPr>
        </p:nvSpPr>
        <p:spPr/>
        <p:txBody>
          <a:bodyPr/>
          <a:lstStyle/>
          <a:p>
            <a:r>
              <a:rPr lang="en-US" dirty="0" smtClean="0"/>
              <a:t> </a:t>
            </a:r>
            <a:r>
              <a:rPr lang="en-US" dirty="0" smtClean="0"/>
              <a:t>Unlike Line Fill Rate, this measure is measured at the order level. It determines if an order is delivered as per the agreed time with the customer. </a:t>
            </a:r>
            <a:endParaRPr lang="en-US" dirty="0" smtClean="0"/>
          </a:p>
          <a:p>
            <a:r>
              <a:rPr lang="en-US" dirty="0" smtClean="0"/>
              <a:t> </a:t>
            </a:r>
            <a:r>
              <a:rPr lang="en-US" dirty="0" smtClean="0"/>
              <a:t>This metric is important for the warehouse &amp; distribution team. </a:t>
            </a:r>
            <a:endParaRPr lang="en-US" dirty="0" smtClean="0"/>
          </a:p>
          <a:p>
            <a:r>
              <a:rPr lang="en-US" dirty="0" smtClean="0"/>
              <a:t> </a:t>
            </a:r>
            <a:r>
              <a:rPr lang="en-US" dirty="0" smtClean="0"/>
              <a:t>An order is On Time only when all the line items inside the order is delivered on time.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1011936"/>
          </a:xfrm>
        </p:spPr>
        <p:txBody>
          <a:bodyPr/>
          <a:lstStyle/>
          <a:p>
            <a:pPr algn="ctr"/>
            <a:r>
              <a:rPr lang="en-US" sz="3200" dirty="0" smtClean="0"/>
              <a:t>Measuring In Full delivery </a:t>
            </a:r>
            <a:r>
              <a:rPr lang="en-US" sz="3200" dirty="0" smtClean="0"/>
              <a:t/>
            </a:r>
            <a:br>
              <a:rPr lang="en-US" sz="3200" dirty="0" smtClean="0"/>
            </a:br>
            <a:r>
              <a:rPr lang="en-US" sz="3200" dirty="0" smtClean="0"/>
              <a:t>(IF)%</a:t>
            </a:r>
            <a:endParaRPr lang="en-US" sz="3200" dirty="0"/>
          </a:p>
        </p:txBody>
      </p:sp>
      <p:sp>
        <p:nvSpPr>
          <p:cNvPr id="3" name="Content Placeholder 2"/>
          <p:cNvSpPr>
            <a:spLocks noGrp="1"/>
          </p:cNvSpPr>
          <p:nvPr>
            <p:ph idx="1"/>
          </p:nvPr>
        </p:nvSpPr>
        <p:spPr/>
        <p:txBody>
          <a:bodyPr/>
          <a:lstStyle/>
          <a:p>
            <a:r>
              <a:rPr lang="en-US" dirty="0" smtClean="0"/>
              <a:t> </a:t>
            </a:r>
            <a:r>
              <a:rPr lang="en-US" dirty="0" smtClean="0"/>
              <a:t>Unlike Line Fill Rate, this measure is measured at the order level. It determines if an order is delivered in full as per the requested quantity by the customer. </a:t>
            </a:r>
            <a:endParaRPr lang="en-US" dirty="0" smtClean="0"/>
          </a:p>
          <a:p>
            <a:r>
              <a:rPr lang="en-US" dirty="0" smtClean="0"/>
              <a:t> </a:t>
            </a:r>
            <a:r>
              <a:rPr lang="en-US" dirty="0" smtClean="0"/>
              <a:t>This metric is important for the supply planning team. </a:t>
            </a:r>
            <a:endParaRPr lang="en-US" dirty="0" smtClean="0"/>
          </a:p>
          <a:p>
            <a:r>
              <a:rPr lang="en-US" dirty="0" smtClean="0"/>
              <a:t> </a:t>
            </a:r>
            <a:r>
              <a:rPr lang="en-US" dirty="0" smtClean="0"/>
              <a:t>An order is In Full only when all the line items inside the order are delivered In Full.</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1164336"/>
          </a:xfrm>
        </p:spPr>
        <p:txBody>
          <a:bodyPr/>
          <a:lstStyle/>
          <a:p>
            <a:pPr algn="ctr"/>
            <a:r>
              <a:rPr lang="en-US" sz="3600" dirty="0" smtClean="0"/>
              <a:t>Measuring On Time In Full (OTIF) %</a:t>
            </a:r>
            <a:endParaRPr lang="en-US" sz="3600" dirty="0"/>
          </a:p>
        </p:txBody>
      </p:sp>
      <p:sp>
        <p:nvSpPr>
          <p:cNvPr id="3" name="Content Placeholder 2"/>
          <p:cNvSpPr>
            <a:spLocks noGrp="1"/>
          </p:cNvSpPr>
          <p:nvPr>
            <p:ph idx="1"/>
          </p:nvPr>
        </p:nvSpPr>
        <p:spPr/>
        <p:txBody>
          <a:bodyPr>
            <a:normAutofit fontScale="92500" lnSpcReduction="10000"/>
          </a:bodyPr>
          <a:lstStyle/>
          <a:p>
            <a:r>
              <a:rPr lang="en-US" dirty="0" smtClean="0"/>
              <a:t> </a:t>
            </a:r>
            <a:r>
              <a:rPr lang="en-US" dirty="0" smtClean="0"/>
              <a:t>Unlike Line Fill Rate, this measure is measured at the order level. It determines if an order is delivered BOTH in full and On Time as per the customer order request</a:t>
            </a:r>
            <a:r>
              <a:rPr lang="en-US" dirty="0" smtClean="0"/>
              <a:t>.</a:t>
            </a:r>
          </a:p>
          <a:p>
            <a:r>
              <a:rPr lang="en-US" dirty="0" smtClean="0"/>
              <a:t>  </a:t>
            </a:r>
            <a:r>
              <a:rPr lang="en-US" dirty="0" smtClean="0"/>
              <a:t>This metric is important for all the sub functions in the supply chain team</a:t>
            </a:r>
            <a:r>
              <a:rPr lang="en-US" dirty="0" smtClean="0"/>
              <a:t>.</a:t>
            </a:r>
          </a:p>
          <a:p>
            <a:r>
              <a:rPr lang="en-US" dirty="0" smtClean="0"/>
              <a:t>  </a:t>
            </a:r>
            <a:r>
              <a:rPr lang="en-US" dirty="0" smtClean="0"/>
              <a:t>An order is OTIF only when all the line items inside the order are delivered In Full and ON Time. This is a hard metric which measures the reliability of an order from customer's point of view.</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7467600" cy="1773936"/>
          </a:xfrm>
          <a:noFill/>
          <a:ln>
            <a:noFill/>
          </a:ln>
        </p:spPr>
        <p:txBody>
          <a:bodyPr/>
          <a:lstStyle/>
          <a:p>
            <a:pPr algn="ctr"/>
            <a:r>
              <a:rPr lang="en-US" sz="4800" dirty="0" smtClean="0"/>
              <a:t>ATLIQ MART…(FMCG)</a:t>
            </a:r>
            <a:r>
              <a:rPr lang="en-US" dirty="0" smtClean="0"/>
              <a:t/>
            </a:r>
            <a:br>
              <a:rPr lang="en-US" dirty="0" smtClean="0"/>
            </a:br>
            <a:r>
              <a:rPr lang="en-US" dirty="0" smtClean="0"/>
              <a:t>     </a:t>
            </a:r>
            <a:r>
              <a:rPr lang="en-US" sz="2400" dirty="0" smtClean="0">
                <a:solidFill>
                  <a:srgbClr val="FF0000"/>
                </a:solidFill>
              </a:rPr>
              <a:t>SURAT, AHMEDABAD, VADODARA</a:t>
            </a:r>
            <a:endParaRPr lang="en-US" dirty="0">
              <a:solidFill>
                <a:srgbClr val="FF0000"/>
              </a:solidFill>
            </a:endParaRPr>
          </a:p>
        </p:txBody>
      </p:sp>
      <p:pic>
        <p:nvPicPr>
          <p:cNvPr id="5" name="Content Placeholder 4" descr="GUJRAT LOGO.jpg"/>
          <p:cNvPicPr>
            <a:picLocks noGrp="1" noChangeAspect="1"/>
          </p:cNvPicPr>
          <p:nvPr>
            <p:ph idx="1"/>
          </p:nvPr>
        </p:nvPicPr>
        <p:blipFill>
          <a:blip r:embed="rId2"/>
          <a:stretch>
            <a:fillRect/>
          </a:stretch>
        </p:blipFill>
        <p:spPr>
          <a:xfrm>
            <a:off x="2514600" y="2743199"/>
            <a:ext cx="6172200" cy="3810001"/>
          </a:xfrm>
        </p:spPr>
      </p:pic>
      <p:pic>
        <p:nvPicPr>
          <p:cNvPr id="4" name="Content Placeholder 4" descr="Atliq_logo_for_dashboard.png"/>
          <p:cNvPicPr>
            <a:picLocks noGrp="1" noChangeAspect="1"/>
          </p:cNvPicPr>
          <p:nvPr>
            <p:ph sz="half" idx="1"/>
          </p:nvPr>
        </p:nvPicPr>
        <p:blipFill>
          <a:blip r:embed="rId3" cstate="print"/>
          <a:stretch>
            <a:fillRect/>
          </a:stretch>
        </p:blipFill>
        <p:spPr>
          <a:xfrm>
            <a:off x="457200" y="0"/>
            <a:ext cx="1524000" cy="1599662"/>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12064"/>
            <a:ext cx="9144000" cy="914400"/>
          </a:xfrm>
        </p:spPr>
        <p:txBody>
          <a:bodyPr/>
          <a:lstStyle/>
          <a:p>
            <a:pPr algn="ctr"/>
            <a:r>
              <a:rPr lang="en-US" sz="6000" dirty="0" smtClean="0"/>
              <a:t>MEET </a:t>
            </a:r>
            <a:r>
              <a:rPr lang="en-US" sz="6000" dirty="0" smtClean="0"/>
              <a:t>THE STACKHOLDERS</a:t>
            </a:r>
            <a:endParaRPr lang="en-US" sz="6000" dirty="0"/>
          </a:p>
        </p:txBody>
      </p:sp>
      <p:pic>
        <p:nvPicPr>
          <p:cNvPr id="5" name="Content Placeholder 4" descr="stackholders.png"/>
          <p:cNvPicPr>
            <a:picLocks noGrp="1" noChangeAspect="1"/>
          </p:cNvPicPr>
          <p:nvPr>
            <p:ph sz="half" idx="1"/>
          </p:nvPr>
        </p:nvPicPr>
        <p:blipFill>
          <a:blip r:embed="rId2"/>
          <a:stretch>
            <a:fillRect/>
          </a:stretch>
        </p:blipFill>
        <p:spPr>
          <a:xfrm>
            <a:off x="465138" y="1752600"/>
            <a:ext cx="4038600" cy="4572000"/>
          </a:xfrm>
        </p:spPr>
      </p:pic>
      <p:pic>
        <p:nvPicPr>
          <p:cNvPr id="6" name="Content Placeholder 5" descr="Madhu Pic.jpg"/>
          <p:cNvPicPr>
            <a:picLocks noGrp="1" noChangeAspect="1"/>
          </p:cNvPicPr>
          <p:nvPr>
            <p:ph sz="half" idx="2"/>
          </p:nvPr>
        </p:nvPicPr>
        <p:blipFill>
          <a:blip r:embed="rId3"/>
          <a:stretch>
            <a:fillRect/>
          </a:stretch>
        </p:blipFill>
        <p:spPr>
          <a:xfrm>
            <a:off x="4909209" y="1770063"/>
            <a:ext cx="3532458" cy="4525962"/>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PROBLEMS FACED…</a:t>
            </a:r>
            <a:endParaRPr lang="en-US" dirty="0"/>
          </a:p>
        </p:txBody>
      </p:sp>
      <p:sp>
        <p:nvSpPr>
          <p:cNvPr id="3" name="Content Placeholder 2"/>
          <p:cNvSpPr>
            <a:spLocks noGrp="1"/>
          </p:cNvSpPr>
          <p:nvPr>
            <p:ph idx="1"/>
          </p:nvPr>
        </p:nvSpPr>
        <p:spPr>
          <a:xfrm>
            <a:off x="914400" y="1524000"/>
            <a:ext cx="7772400" cy="4831560"/>
          </a:xfrm>
          <a:ln>
            <a:noFill/>
          </a:ln>
        </p:spPr>
        <p:txBody>
          <a:bodyPr>
            <a:normAutofit fontScale="92500" lnSpcReduction="10000"/>
          </a:bodyPr>
          <a:lstStyle/>
          <a:p>
            <a:r>
              <a:rPr lang="en-US" dirty="0" err="1" smtClean="0"/>
              <a:t>AtliQ</a:t>
            </a:r>
            <a:r>
              <a:rPr lang="en-US" dirty="0" smtClean="0"/>
              <a:t> Mart is currently facing a problem where a few key customers did not extend the annual contract due to service issues. It is speculated that some of the essential products were either not delivered on time or not delivered in full over a continued period, which could have resulted in bad customer service. Management wants to fix this issue before expanding to other cities and requested their supply chain analytics team to track the ’On time’ and ‘In Full’ delivery service level for all the customers on a daily basis so that they can respond swiftly to these issues.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APPROACH TO PROBLEM…</a:t>
            </a:r>
            <a:endParaRPr lang="en-US" dirty="0"/>
          </a:p>
        </p:txBody>
      </p:sp>
      <p:sp>
        <p:nvSpPr>
          <p:cNvPr id="3" name="Content Placeholder 2"/>
          <p:cNvSpPr>
            <a:spLocks noGrp="1"/>
          </p:cNvSpPr>
          <p:nvPr>
            <p:ph idx="1"/>
          </p:nvPr>
        </p:nvSpPr>
        <p:spPr>
          <a:xfrm>
            <a:off x="914400" y="1783560"/>
            <a:ext cx="7772400" cy="3702840"/>
          </a:xfrm>
        </p:spPr>
        <p:txBody>
          <a:bodyPr/>
          <a:lstStyle/>
          <a:p>
            <a:r>
              <a:rPr lang="en-US" dirty="0" smtClean="0"/>
              <a:t>The Supply Chain team decided to use a standard approach to measure the service level in which they will measure ‘on-time delivery (OT) %’, ‘In-full delivery (IF) %’ and </a:t>
            </a:r>
            <a:r>
              <a:rPr lang="en-US" dirty="0" err="1" smtClean="0"/>
              <a:t>OnTime</a:t>
            </a:r>
            <a:r>
              <a:rPr lang="en-US" dirty="0" smtClean="0"/>
              <a:t> in full (OTIF) % of the customer orders on a daily basis against the target service level set for each customer.</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TERMINOLOGIES</a:t>
            </a:r>
            <a:endParaRPr lang="en-US" dirty="0"/>
          </a:p>
        </p:txBody>
      </p:sp>
      <p:sp>
        <p:nvSpPr>
          <p:cNvPr id="3" name="Content Placeholder 2"/>
          <p:cNvSpPr>
            <a:spLocks noGrp="1"/>
          </p:cNvSpPr>
          <p:nvPr>
            <p:ph idx="1"/>
          </p:nvPr>
        </p:nvSpPr>
        <p:spPr/>
        <p:txBody>
          <a:bodyPr/>
          <a:lstStyle/>
          <a:p>
            <a:r>
              <a:rPr lang="en-US" dirty="0" smtClean="0"/>
              <a:t>ORDERS &amp; LINES</a:t>
            </a:r>
          </a:p>
          <a:p>
            <a:r>
              <a:rPr lang="en-US" dirty="0" smtClean="0"/>
              <a:t>LINE FILL RATE(LIFR%)</a:t>
            </a:r>
          </a:p>
          <a:p>
            <a:r>
              <a:rPr lang="en-US" dirty="0" smtClean="0"/>
              <a:t>VOLUMNE FILL RATE(VOFR%)</a:t>
            </a:r>
          </a:p>
          <a:p>
            <a:r>
              <a:rPr lang="en-US" dirty="0" smtClean="0"/>
              <a:t>ON TIME(OT%)</a:t>
            </a:r>
          </a:p>
          <a:p>
            <a:r>
              <a:rPr lang="en-US" dirty="0" smtClean="0"/>
              <a:t>IN FULL(IF%)</a:t>
            </a:r>
          </a:p>
          <a:p>
            <a:r>
              <a:rPr lang="en-US" dirty="0" smtClean="0"/>
              <a:t>ON TIME &amp; IN FULL(OTIF%)</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ORDERS &amp; LINES</a:t>
            </a:r>
            <a:endParaRPr lang="en-US" dirty="0"/>
          </a:p>
        </p:txBody>
      </p:sp>
      <p:sp>
        <p:nvSpPr>
          <p:cNvPr id="3" name="Content Placeholder 2"/>
          <p:cNvSpPr>
            <a:spLocks noGrp="1"/>
          </p:cNvSpPr>
          <p:nvPr>
            <p:ph idx="1"/>
          </p:nvPr>
        </p:nvSpPr>
        <p:spPr/>
        <p:txBody>
          <a:bodyPr/>
          <a:lstStyle/>
          <a:p>
            <a:r>
              <a:rPr lang="en-US" dirty="0" smtClean="0"/>
              <a:t> </a:t>
            </a:r>
            <a:r>
              <a:rPr lang="en-US" dirty="0" smtClean="0"/>
              <a:t>Orders are nothing but a unique request placed by a customer on a given date </a:t>
            </a:r>
            <a:endParaRPr lang="en-US" dirty="0" smtClean="0"/>
          </a:p>
          <a:p>
            <a:r>
              <a:rPr lang="en-US" dirty="0" smtClean="0"/>
              <a:t> </a:t>
            </a:r>
            <a:r>
              <a:rPr lang="en-US" dirty="0" smtClean="0"/>
              <a:t>Within an order, a customer could request multiple items. Each of these items requested within the order is called an order line </a:t>
            </a:r>
            <a:endParaRPr lang="en-US" dirty="0" smtClean="0"/>
          </a:p>
          <a:p>
            <a:r>
              <a:rPr lang="en-US" dirty="0" smtClean="0"/>
              <a:t>Example: Let's say you order 4 notebooks and 2 pens at Amazon. A unique order ID is generated for all these items. Notebook and Pen is an order line.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1164336"/>
          </a:xfrm>
        </p:spPr>
        <p:txBody>
          <a:bodyPr/>
          <a:lstStyle/>
          <a:p>
            <a:pPr algn="ctr"/>
            <a:r>
              <a:rPr lang="en-US" sz="3600" dirty="0" smtClean="0"/>
              <a:t>Measuring </a:t>
            </a:r>
            <a:r>
              <a:rPr lang="en-US" sz="3600" dirty="0" smtClean="0"/>
              <a:t>Line Fill </a:t>
            </a:r>
            <a:r>
              <a:rPr lang="en-US" sz="3600" dirty="0" smtClean="0"/>
              <a:t>Rate</a:t>
            </a:r>
            <a:br>
              <a:rPr lang="en-US" sz="3600" dirty="0" smtClean="0"/>
            </a:br>
            <a:r>
              <a:rPr lang="en-US" sz="3600" dirty="0" smtClean="0"/>
              <a:t>(LIFR)%</a:t>
            </a:r>
            <a:endParaRPr lang="en-US" sz="3600" dirty="0"/>
          </a:p>
        </p:txBody>
      </p:sp>
      <p:sp>
        <p:nvSpPr>
          <p:cNvPr id="3" name="Content Placeholder 2"/>
          <p:cNvSpPr>
            <a:spLocks noGrp="1"/>
          </p:cNvSpPr>
          <p:nvPr>
            <p:ph idx="1"/>
          </p:nvPr>
        </p:nvSpPr>
        <p:spPr/>
        <p:txBody>
          <a:bodyPr>
            <a:normAutofit fontScale="92500" lnSpcReduction="10000"/>
          </a:bodyPr>
          <a:lstStyle/>
          <a:p>
            <a:r>
              <a:rPr lang="en-US" dirty="0" smtClean="0"/>
              <a:t> </a:t>
            </a:r>
            <a:r>
              <a:rPr lang="en-US" dirty="0" smtClean="0"/>
              <a:t>Line Fill Rate is an important metric for the supply planning team to understand how many lines they shipped out of the total lines ordered. This metric does not consider the delivery time of the order. </a:t>
            </a:r>
            <a:endParaRPr lang="en-US" dirty="0" smtClean="0"/>
          </a:p>
          <a:p>
            <a:pPr>
              <a:buNone/>
            </a:pPr>
            <a:endParaRPr lang="en-US" dirty="0" smtClean="0"/>
          </a:p>
          <a:p>
            <a:r>
              <a:rPr lang="en-US" dirty="0" smtClean="0"/>
              <a:t>Example</a:t>
            </a:r>
            <a:r>
              <a:rPr lang="en-US" dirty="0" smtClean="0"/>
              <a:t>: </a:t>
            </a:r>
            <a:r>
              <a:rPr lang="en-US" dirty="0" smtClean="0"/>
              <a:t>let's </a:t>
            </a:r>
            <a:r>
              <a:rPr lang="en-US" dirty="0" smtClean="0"/>
              <a:t>say Amazon is able to ship you 4 notebooks and 1 pen. The line item pen is failed because you requested 2 nos. So Line Fill Rate for Amazon for your order is order lines fulfilled / lines ordered =&gt; 1/2 =&gt; </a:t>
            </a:r>
            <a:r>
              <a:rPr lang="en-US" dirty="0" smtClean="0"/>
              <a:t>50%</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1088136"/>
          </a:xfrm>
        </p:spPr>
        <p:txBody>
          <a:bodyPr/>
          <a:lstStyle/>
          <a:p>
            <a:pPr algn="ctr"/>
            <a:r>
              <a:rPr lang="en-US" sz="3200" dirty="0" smtClean="0"/>
              <a:t>Measuring </a:t>
            </a:r>
            <a:r>
              <a:rPr lang="en-US" sz="3200" dirty="0" smtClean="0"/>
              <a:t>Volume </a:t>
            </a:r>
            <a:r>
              <a:rPr lang="en-US" sz="3200" dirty="0" smtClean="0"/>
              <a:t>Fill </a:t>
            </a:r>
            <a:r>
              <a:rPr lang="en-US" sz="3200" dirty="0" smtClean="0"/>
              <a:t>Rate</a:t>
            </a:r>
            <a:br>
              <a:rPr lang="en-US" sz="3200" dirty="0" smtClean="0"/>
            </a:br>
            <a:r>
              <a:rPr lang="en-US" sz="3200" dirty="0" smtClean="0"/>
              <a:t>(VOFR)%</a:t>
            </a:r>
            <a:endParaRPr lang="en-US" sz="3200" dirty="0"/>
          </a:p>
        </p:txBody>
      </p:sp>
      <p:sp>
        <p:nvSpPr>
          <p:cNvPr id="3" name="Content Placeholder 2"/>
          <p:cNvSpPr>
            <a:spLocks noGrp="1"/>
          </p:cNvSpPr>
          <p:nvPr>
            <p:ph idx="1"/>
          </p:nvPr>
        </p:nvSpPr>
        <p:spPr/>
        <p:txBody>
          <a:bodyPr>
            <a:normAutofit fontScale="92500" lnSpcReduction="10000"/>
          </a:bodyPr>
          <a:lstStyle/>
          <a:p>
            <a:r>
              <a:rPr lang="en-US" dirty="0" smtClean="0"/>
              <a:t> </a:t>
            </a:r>
            <a:r>
              <a:rPr lang="en-US" dirty="0" smtClean="0"/>
              <a:t>Volume fill rate or case fill rate is a similar metric useful for the supply planning team to understand the total quantity they are able to ship for a customer per order or for a given period of time </a:t>
            </a:r>
            <a:endParaRPr lang="en-US" dirty="0" smtClean="0"/>
          </a:p>
          <a:p>
            <a:endParaRPr lang="en-US" dirty="0" smtClean="0"/>
          </a:p>
          <a:p>
            <a:r>
              <a:rPr lang="en-US" dirty="0" smtClean="0"/>
              <a:t>Example:</a:t>
            </a:r>
            <a:r>
              <a:rPr lang="en-US" dirty="0" smtClean="0"/>
              <a:t> let's </a:t>
            </a:r>
            <a:r>
              <a:rPr lang="en-US" dirty="0" smtClean="0"/>
              <a:t>say Amazon is able to ship you 4 notebooks and 1 pen. The line item pen is failed because you requested 2 nos. </a:t>
            </a:r>
            <a:r>
              <a:rPr lang="en-US" dirty="0" smtClean="0"/>
              <a:t>Volume </a:t>
            </a:r>
            <a:r>
              <a:rPr lang="en-US" dirty="0" smtClean="0"/>
              <a:t>Fill rate will be total quantity shipped / total quantity ordered =&gt; 5/6 =&gt; 83 %</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105</TotalTime>
  <Words>699</Words>
  <Application>Microsoft Office PowerPoint</Application>
  <PresentationFormat>On-screen Show (4:3)</PresentationFormat>
  <Paragraphs>38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Metro</vt:lpstr>
      <vt:lpstr>            TLIQ MART   SUPPLY CHAIN CHALLENGE   Domain-Fast Moving Consumer Goods(FMCG)               </vt:lpstr>
      <vt:lpstr>ATLIQ MART…(FMCG)      SURAT, AHMEDABAD, VADODARA</vt:lpstr>
      <vt:lpstr>MEET THE STACKHOLDERS</vt:lpstr>
      <vt:lpstr>PROBLEMS FACED…</vt:lpstr>
      <vt:lpstr>APPROACH TO PROBLEM…</vt:lpstr>
      <vt:lpstr>TERMINOLOGIES</vt:lpstr>
      <vt:lpstr>ORDERS &amp; LINES</vt:lpstr>
      <vt:lpstr>Measuring Line Fill Rate (LIFR)%</vt:lpstr>
      <vt:lpstr>Measuring Volume Fill Rate (VOFR)%</vt:lpstr>
      <vt:lpstr>Measuring On Time delivery  (OT)%</vt:lpstr>
      <vt:lpstr>Measuring In Full delivery  (IF)%</vt:lpstr>
      <vt:lpstr>Measuring On Time In Full (OTIF)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20</cp:revision>
  <dcterms:created xsi:type="dcterms:W3CDTF">2022-11-02T05:07:31Z</dcterms:created>
  <dcterms:modified xsi:type="dcterms:W3CDTF">2022-11-02T06:52:45Z</dcterms:modified>
</cp:coreProperties>
</file>