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4572000"/>
  <p:notesSz cx="6797675" cy="9926638"/>
  <p:defaultTextStyle>
    <a:defPPr>
      <a:defRPr lang="en-US"/>
    </a:defPPr>
    <a:lvl1pPr marL="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35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3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21" indent="0" algn="ctr">
              <a:buNone/>
              <a:defRPr sz="1333"/>
            </a:lvl2pPr>
            <a:lvl3pPr marL="609642" indent="0" algn="ctr">
              <a:buNone/>
              <a:defRPr sz="1200"/>
            </a:lvl3pPr>
            <a:lvl4pPr marL="914464" indent="0" algn="ctr">
              <a:buNone/>
              <a:defRPr sz="1067"/>
            </a:lvl4pPr>
            <a:lvl5pPr marL="1219285" indent="0" algn="ctr">
              <a:buNone/>
              <a:defRPr sz="1067"/>
            </a:lvl5pPr>
            <a:lvl6pPr marL="1524106" indent="0" algn="ctr">
              <a:buNone/>
              <a:defRPr sz="1067"/>
            </a:lvl6pPr>
            <a:lvl7pPr marL="1828927" indent="0" algn="ctr">
              <a:buNone/>
              <a:defRPr sz="1067"/>
            </a:lvl7pPr>
            <a:lvl8pPr marL="2133750" indent="0" algn="ctr">
              <a:buNone/>
              <a:defRPr sz="1067"/>
            </a:lvl8pPr>
            <a:lvl9pPr marL="2438571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8"/>
            <a:ext cx="138017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6" y="243418"/>
            <a:ext cx="4060508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4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7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4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2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64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8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10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92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5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7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9"/>
            <a:ext cx="552069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6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21" indent="0">
              <a:buNone/>
              <a:defRPr sz="1333" b="1"/>
            </a:lvl2pPr>
            <a:lvl3pPr marL="609642" indent="0">
              <a:buNone/>
              <a:defRPr sz="1200" b="1"/>
            </a:lvl3pPr>
            <a:lvl4pPr marL="914464" indent="0">
              <a:buNone/>
              <a:defRPr sz="1067" b="1"/>
            </a:lvl4pPr>
            <a:lvl5pPr marL="1219285" indent="0">
              <a:buNone/>
              <a:defRPr sz="1067" b="1"/>
            </a:lvl5pPr>
            <a:lvl6pPr marL="1524106" indent="0">
              <a:buNone/>
              <a:defRPr sz="1067" b="1"/>
            </a:lvl6pPr>
            <a:lvl7pPr marL="1828927" indent="0">
              <a:buNone/>
              <a:defRPr sz="1067" b="1"/>
            </a:lvl7pPr>
            <a:lvl8pPr marL="2133750" indent="0">
              <a:buNone/>
              <a:defRPr sz="1067" b="1"/>
            </a:lvl8pPr>
            <a:lvl9pPr marL="2438571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6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21" indent="0">
              <a:buNone/>
              <a:defRPr sz="1333" b="1"/>
            </a:lvl2pPr>
            <a:lvl3pPr marL="609642" indent="0">
              <a:buNone/>
              <a:defRPr sz="1200" b="1"/>
            </a:lvl3pPr>
            <a:lvl4pPr marL="914464" indent="0">
              <a:buNone/>
              <a:defRPr sz="1067" b="1"/>
            </a:lvl4pPr>
            <a:lvl5pPr marL="1219285" indent="0">
              <a:buNone/>
              <a:defRPr sz="1067" b="1"/>
            </a:lvl5pPr>
            <a:lvl6pPr marL="1524106" indent="0">
              <a:buNone/>
              <a:defRPr sz="1067" b="1"/>
            </a:lvl6pPr>
            <a:lvl7pPr marL="1828927" indent="0">
              <a:buNone/>
              <a:defRPr sz="1067" b="1"/>
            </a:lvl7pPr>
            <a:lvl8pPr marL="2133750" indent="0">
              <a:buNone/>
              <a:defRPr sz="1067" b="1"/>
            </a:lvl8pPr>
            <a:lvl9pPr marL="2438571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5" y="658286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1371601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21" indent="0">
              <a:buNone/>
              <a:defRPr sz="933"/>
            </a:lvl2pPr>
            <a:lvl3pPr marL="609642" indent="0">
              <a:buNone/>
              <a:defRPr sz="800"/>
            </a:lvl3pPr>
            <a:lvl4pPr marL="914464" indent="0">
              <a:buNone/>
              <a:defRPr sz="667"/>
            </a:lvl4pPr>
            <a:lvl5pPr marL="1219285" indent="0">
              <a:buNone/>
              <a:defRPr sz="667"/>
            </a:lvl5pPr>
            <a:lvl6pPr marL="1524106" indent="0">
              <a:buNone/>
              <a:defRPr sz="667"/>
            </a:lvl6pPr>
            <a:lvl7pPr marL="1828927" indent="0">
              <a:buNone/>
              <a:defRPr sz="667"/>
            </a:lvl7pPr>
            <a:lvl8pPr marL="2133750" indent="0">
              <a:buNone/>
              <a:defRPr sz="667"/>
            </a:lvl8pPr>
            <a:lvl9pPr marL="2438571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5" y="658286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21" indent="0">
              <a:buNone/>
              <a:defRPr sz="1867"/>
            </a:lvl2pPr>
            <a:lvl3pPr marL="609642" indent="0">
              <a:buNone/>
              <a:defRPr sz="1600"/>
            </a:lvl3pPr>
            <a:lvl4pPr marL="914464" indent="0">
              <a:buNone/>
              <a:defRPr sz="1333"/>
            </a:lvl4pPr>
            <a:lvl5pPr marL="1219285" indent="0">
              <a:buNone/>
              <a:defRPr sz="1333"/>
            </a:lvl5pPr>
            <a:lvl6pPr marL="1524106" indent="0">
              <a:buNone/>
              <a:defRPr sz="1333"/>
            </a:lvl6pPr>
            <a:lvl7pPr marL="1828927" indent="0">
              <a:buNone/>
              <a:defRPr sz="1333"/>
            </a:lvl7pPr>
            <a:lvl8pPr marL="2133750" indent="0">
              <a:buNone/>
              <a:defRPr sz="1333"/>
            </a:lvl8pPr>
            <a:lvl9pPr marL="2438571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1371601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21" indent="0">
              <a:buNone/>
              <a:defRPr sz="933"/>
            </a:lvl2pPr>
            <a:lvl3pPr marL="609642" indent="0">
              <a:buNone/>
              <a:defRPr sz="800"/>
            </a:lvl3pPr>
            <a:lvl4pPr marL="914464" indent="0">
              <a:buNone/>
              <a:defRPr sz="667"/>
            </a:lvl4pPr>
            <a:lvl5pPr marL="1219285" indent="0">
              <a:buNone/>
              <a:defRPr sz="667"/>
            </a:lvl5pPr>
            <a:lvl6pPr marL="1524106" indent="0">
              <a:buNone/>
              <a:defRPr sz="667"/>
            </a:lvl6pPr>
            <a:lvl7pPr marL="1828927" indent="0">
              <a:buNone/>
              <a:defRPr sz="667"/>
            </a:lvl7pPr>
            <a:lvl8pPr marL="2133750" indent="0">
              <a:buNone/>
              <a:defRPr sz="667"/>
            </a:lvl8pPr>
            <a:lvl9pPr marL="2438571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9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9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A349-4F42-4F7C-857D-6BFF6B6F337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9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9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42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11" indent="-152411" algn="l" defTabSz="6096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53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74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7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518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339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60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82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21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42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64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85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106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927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50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71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7449" y="306551"/>
            <a:ext cx="333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Top level folder, e.g. </a:t>
            </a:r>
            <a:r>
              <a:rPr lang="en-US" sz="1200" dirty="0" err="1" smtClean="0">
                <a:solidFill>
                  <a:srgbClr val="0070C0"/>
                </a:solidFill>
              </a:rPr>
              <a:t>ATopLevelDir</a:t>
            </a:r>
            <a:r>
              <a:rPr lang="en-US" sz="1200" dirty="0" smtClean="0">
                <a:solidFill>
                  <a:srgbClr val="0070C0"/>
                </a:solidFill>
              </a:rPr>
              <a:t>/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/>
              <a:t>(named to provide info on the purpose of the test)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808" y="998177"/>
            <a:ext cx="1338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sa.exposure.csv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sp.exposure.csv</a:t>
            </a:r>
          </a:p>
          <a:p>
            <a:pPr algn="ctr"/>
            <a:r>
              <a:rPr lang="en-US" sz="1200" dirty="0" err="1">
                <a:solidFill>
                  <a:srgbClr val="0070C0"/>
                </a:solidFill>
              </a:rPr>
              <a:t>sa.parms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 err="1">
                <a:solidFill>
                  <a:srgbClr val="0070C0"/>
                </a:solidFill>
              </a:rPr>
              <a:t>sp.parms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/>
              <a:t>(possibly other files for documentation)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3126" y="974612"/>
            <a:ext cx="1344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sa.sa.COMPOSITE/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7372" y="1003288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sa.sa.96/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050" dirty="0" smtClean="0"/>
              <a:t>(same)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132515" y="987357"/>
            <a:ext cx="135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sp.sa.COMPOSITE/</a:t>
            </a:r>
          </a:p>
          <a:p>
            <a:pPr algn="ctr"/>
            <a:endParaRPr lang="en-US" sz="1200" dirty="0"/>
          </a:p>
          <a:p>
            <a:pPr algn="ctr"/>
            <a:r>
              <a:rPr lang="en-US" sz="1050" dirty="0"/>
              <a:t>(same)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5929" y="1231573"/>
            <a:ext cx="19303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</a:rPr>
              <a:t>ground.truth.syn.catalog.csv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ground.truth.syn.exposures.csv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ground.truth.syn.signatures.csv</a:t>
            </a:r>
            <a:endParaRPr lang="en-US" sz="1050" dirty="0">
              <a:solidFill>
                <a:srgbClr val="0070C0"/>
              </a:solidFill>
            </a:endParaRPr>
          </a:p>
          <a:p>
            <a:endParaRPr lang="en-US" sz="1050" dirty="0">
              <a:solidFill>
                <a:srgbClr val="0070C0"/>
              </a:solidFill>
            </a:endParaRPr>
          </a:p>
          <a:p>
            <a:r>
              <a:rPr lang="en-US" sz="1050" dirty="0" err="1">
                <a:solidFill>
                  <a:srgbClr val="C00000"/>
                </a:solidFill>
              </a:rPr>
              <a:t>sa.results</a:t>
            </a:r>
            <a:r>
              <a:rPr lang="en-US" sz="1050" dirty="0">
                <a:solidFill>
                  <a:srgbClr val="C00000"/>
                </a:solidFill>
              </a:rPr>
              <a:t>/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   </a:t>
            </a:r>
            <a:r>
              <a:rPr lang="en-US" sz="1050" dirty="0" err="1">
                <a:solidFill>
                  <a:srgbClr val="C00000"/>
                </a:solidFill>
              </a:rPr>
              <a:t>sa.best.run</a:t>
            </a:r>
            <a:r>
              <a:rPr lang="en-US" sz="1050" dirty="0">
                <a:solidFill>
                  <a:srgbClr val="C00000"/>
                </a:solidFill>
              </a:rPr>
              <a:t>/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   </a:t>
            </a:r>
            <a:r>
              <a:rPr lang="en-US" sz="1050" dirty="0" err="1">
                <a:solidFill>
                  <a:srgbClr val="C00000"/>
                </a:solidFill>
              </a:rPr>
              <a:t>sa.summary</a:t>
            </a:r>
            <a:r>
              <a:rPr lang="en-US" sz="1050" dirty="0">
                <a:solidFill>
                  <a:srgbClr val="C00000"/>
                </a:solidFill>
              </a:rPr>
              <a:t>/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   </a:t>
            </a:r>
            <a:r>
              <a:rPr lang="en-US" sz="1050" dirty="0" err="1">
                <a:solidFill>
                  <a:srgbClr val="C00000"/>
                </a:solidFill>
              </a:rPr>
              <a:t>sa.run.1</a:t>
            </a:r>
            <a:r>
              <a:rPr lang="en-US" sz="1050" dirty="0">
                <a:solidFill>
                  <a:srgbClr val="C00000"/>
                </a:solidFill>
              </a:rPr>
              <a:t>/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   </a:t>
            </a:r>
            <a:r>
              <a:rPr lang="en-US" sz="1050" dirty="0" err="1">
                <a:solidFill>
                  <a:srgbClr val="C00000"/>
                </a:solidFill>
              </a:rPr>
              <a:t>sa.run.2</a:t>
            </a:r>
            <a:r>
              <a:rPr lang="en-US" sz="1050" dirty="0">
                <a:solidFill>
                  <a:srgbClr val="C00000"/>
                </a:solidFill>
              </a:rPr>
              <a:t>/</a:t>
            </a:r>
          </a:p>
          <a:p>
            <a:endParaRPr lang="en-US" sz="1050" dirty="0">
              <a:solidFill>
                <a:srgbClr val="C00000"/>
              </a:solidFill>
            </a:endParaRPr>
          </a:p>
          <a:p>
            <a:r>
              <a:rPr lang="en-US" sz="1050" dirty="0" err="1">
                <a:solidFill>
                  <a:srgbClr val="C00000"/>
                </a:solidFill>
              </a:rPr>
              <a:t>sp.results</a:t>
            </a:r>
            <a:r>
              <a:rPr lang="en-US" sz="1050" dirty="0">
                <a:solidFill>
                  <a:srgbClr val="C00000"/>
                </a:solidFill>
              </a:rPr>
              <a:t>/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   ….</a:t>
            </a:r>
          </a:p>
        </p:txBody>
      </p:sp>
      <p:cxnSp>
        <p:nvCxnSpPr>
          <p:cNvPr id="16" name="Straight Connector 15"/>
          <p:cNvCxnSpPr>
            <a:endCxn id="8" idx="0"/>
          </p:cNvCxnSpPr>
          <p:nvPr/>
        </p:nvCxnSpPr>
        <p:spPr>
          <a:xfrm flipH="1">
            <a:off x="914257" y="763571"/>
            <a:ext cx="1065376" cy="23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0"/>
          </p:cNvCxnSpPr>
          <p:nvPr/>
        </p:nvCxnSpPr>
        <p:spPr>
          <a:xfrm>
            <a:off x="2077160" y="761469"/>
            <a:ext cx="18073" cy="21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0"/>
          </p:cNvCxnSpPr>
          <p:nvPr/>
        </p:nvCxnSpPr>
        <p:spPr>
          <a:xfrm>
            <a:off x="3539716" y="767841"/>
            <a:ext cx="261316" cy="23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>
            <a:off x="4047931" y="764656"/>
            <a:ext cx="759897" cy="22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>
            <a:off x="4670768" y="774213"/>
            <a:ext cx="1184561" cy="22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7429" y="1003287"/>
            <a:ext cx="575799" cy="630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sp.sp</a:t>
            </a:r>
            <a:r>
              <a:rPr lang="en-US" sz="1200" dirty="0" smtClean="0">
                <a:solidFill>
                  <a:srgbClr val="0070C0"/>
                </a:solidFill>
              </a:rPr>
              <a:t>/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050" dirty="0" smtClean="0"/>
              <a:t>(same)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433633" y="3285241"/>
            <a:ext cx="4334841" cy="1209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 the SBS1/SBS5 test we just need the green highlighted portions, and run </a:t>
            </a:r>
          </a:p>
          <a:p>
            <a:endParaRPr lang="en-US" dirty="0"/>
          </a:p>
          <a:p>
            <a:r>
              <a:rPr lang="en-US" dirty="0" err="1" smtClean="0"/>
              <a:t>SignatureAnalyzer4MatchedCatalogs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num.runs</a:t>
            </a:r>
            <a:r>
              <a:rPr lang="en-US" dirty="0"/>
              <a:t> = 20,</a:t>
            </a:r>
          </a:p>
          <a:p>
            <a:r>
              <a:rPr lang="en-US" dirty="0"/>
              <a:t>  </a:t>
            </a:r>
            <a:r>
              <a:rPr lang="en-US" dirty="0" err="1"/>
              <a:t>signatureanalyzer.code.dir</a:t>
            </a:r>
            <a:r>
              <a:rPr lang="en-US" dirty="0"/>
              <a:t> = "</a:t>
            </a:r>
            <a:r>
              <a:rPr lang="en-US" dirty="0" err="1"/>
              <a:t>SignatureAnalzyer.052418</a:t>
            </a:r>
            <a:r>
              <a:rPr lang="en-US" dirty="0"/>
              <a:t>/",</a:t>
            </a:r>
          </a:p>
          <a:p>
            <a:r>
              <a:rPr lang="en-US" dirty="0"/>
              <a:t>  </a:t>
            </a:r>
            <a:r>
              <a:rPr lang="en-US" dirty="0" err="1"/>
              <a:t>dir.root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ATopLevelDir</a:t>
            </a:r>
            <a:r>
              <a:rPr lang="en-US" dirty="0" smtClean="0"/>
              <a:t>/", </a:t>
            </a:r>
            <a:r>
              <a:rPr lang="en-US" dirty="0"/>
              <a:t># top level of data / results tree</a:t>
            </a:r>
          </a:p>
          <a:p>
            <a:r>
              <a:rPr lang="en-US" dirty="0"/>
              <a:t>  slice = 2) # slice 2 is sp.sp</a:t>
            </a:r>
          </a:p>
        </p:txBody>
      </p:sp>
      <p:cxnSp>
        <p:nvCxnSpPr>
          <p:cNvPr id="3" name="Curved Connector 2"/>
          <p:cNvCxnSpPr>
            <a:stCxn id="6" idx="1"/>
          </p:cNvCxnSpPr>
          <p:nvPr/>
        </p:nvCxnSpPr>
        <p:spPr>
          <a:xfrm rot="10800000">
            <a:off x="3332623" y="1682241"/>
            <a:ext cx="790143" cy="69641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22765" y="2172895"/>
            <a:ext cx="1287170" cy="41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Must contain only the signatures used!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4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127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rozen</dc:creator>
  <cp:lastModifiedBy>steve rozen</cp:lastModifiedBy>
  <cp:revision>14</cp:revision>
  <cp:lastPrinted>2019-02-13T07:04:46Z</cp:lastPrinted>
  <dcterms:created xsi:type="dcterms:W3CDTF">2019-02-13T06:33:59Z</dcterms:created>
  <dcterms:modified xsi:type="dcterms:W3CDTF">2019-02-23T08:11:18Z</dcterms:modified>
</cp:coreProperties>
</file>