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8" r:id="rId4"/>
    <p:sldId id="259" r:id="rId5"/>
    <p:sldId id="257" r:id="rId6"/>
    <p:sldId id="261" r:id="rId7"/>
    <p:sldId id="262" r:id="rId8"/>
    <p:sldId id="263" r:id="rId9"/>
    <p:sldId id="276" r:id="rId10"/>
    <p:sldId id="264" r:id="rId11"/>
    <p:sldId id="275" r:id="rId12"/>
    <p:sldId id="270" r:id="rId13"/>
    <p:sldId id="281" r:id="rId14"/>
    <p:sldId id="272" r:id="rId15"/>
    <p:sldId id="283" r:id="rId16"/>
    <p:sldId id="273" r:id="rId17"/>
    <p:sldId id="285" r:id="rId18"/>
    <p:sldId id="274" r:id="rId19"/>
    <p:sldId id="282" r:id="rId20"/>
    <p:sldId id="266" r:id="rId21"/>
    <p:sldId id="267" r:id="rId22"/>
    <p:sldId id="268" r:id="rId23"/>
    <p:sldId id="269" r:id="rId24"/>
    <p:sldId id="278" r:id="rId25"/>
    <p:sldId id="277" r:id="rId26"/>
    <p:sldId id="279" r:id="rId27"/>
    <p:sldId id="284" r:id="rId28"/>
    <p:sldId id="286" r:id="rId29"/>
    <p:sldId id="280" r:id="rId30"/>
    <p:sldId id="287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B5B4-F64C-4FE8-9E8D-A5CBB0B29F44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5EC0-CCE3-4EB1-AC8F-F6DD1B71255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B5B4-F64C-4FE8-9E8D-A5CBB0B29F44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5EC0-CCE3-4EB1-AC8F-F6DD1B7125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B5B4-F64C-4FE8-9E8D-A5CBB0B29F44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5EC0-CCE3-4EB1-AC8F-F6DD1B7125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B5B4-F64C-4FE8-9E8D-A5CBB0B29F44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5EC0-CCE3-4EB1-AC8F-F6DD1B7125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B5B4-F64C-4FE8-9E8D-A5CBB0B29F44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9405EC0-CCE3-4EB1-AC8F-F6DD1B712554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B5B4-F64C-4FE8-9E8D-A5CBB0B29F44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5EC0-CCE3-4EB1-AC8F-F6DD1B7125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B5B4-F64C-4FE8-9E8D-A5CBB0B29F44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5EC0-CCE3-4EB1-AC8F-F6DD1B7125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B5B4-F64C-4FE8-9E8D-A5CBB0B29F44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5EC0-CCE3-4EB1-AC8F-F6DD1B7125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B5B4-F64C-4FE8-9E8D-A5CBB0B29F44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5EC0-CCE3-4EB1-AC8F-F6DD1B7125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B5B4-F64C-4FE8-9E8D-A5CBB0B29F44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5EC0-CCE3-4EB1-AC8F-F6DD1B7125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B5B4-F64C-4FE8-9E8D-A5CBB0B29F44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5EC0-CCE3-4EB1-AC8F-F6DD1B7125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734B5B4-F64C-4FE8-9E8D-A5CBB0B29F44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9405EC0-CCE3-4EB1-AC8F-F6DD1B712554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t-team.ru/blog/rabbitmq" TargetMode="External"/><Relationship Id="rId2" Type="http://schemas.openxmlformats.org/officeDocument/2006/relationships/hyperlink" Target="https://systems.education/what-is-rabbitmq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playlist?list=PLCpsrvs6hImZShRjUbqewZWgjJgU6SIvU" TargetMode="External"/><Relationship Id="rId4" Type="http://schemas.openxmlformats.org/officeDocument/2006/relationships/hyperlink" Target="https://babok-school.ru/blog/rabbitmq-for-analys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abok-school.ru/blog/kafka-as-integration-tool-overview-for-analyst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FIF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4964"/>
            <a:ext cx="9144000" cy="51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9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Exchange </a:t>
            </a:r>
            <a:r>
              <a:rPr lang="ru-RU" b="0" dirty="0" smtClean="0">
                <a:effectLst/>
              </a:rPr>
              <a:t>(Точка обмена)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ru-RU" dirty="0">
                <a:solidFill>
                  <a:schemeClr val="bg1"/>
                </a:solidFill>
              </a:rPr>
              <a:t>Следующий объект брокера — точка обмена </a:t>
            </a:r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ru-RU" dirty="0" err="1">
                <a:solidFill>
                  <a:schemeClr val="bg1"/>
                </a:solidFill>
              </a:rPr>
              <a:t>Exchange</a:t>
            </a:r>
            <a:r>
              <a:rPr lang="ru-RU" dirty="0">
                <a:solidFill>
                  <a:schemeClr val="bg1"/>
                </a:solidFill>
              </a:rPr>
              <a:t>). Все сообщения </a:t>
            </a:r>
            <a:r>
              <a:rPr lang="ru-RU" dirty="0" err="1">
                <a:solidFill>
                  <a:schemeClr val="bg1"/>
                </a:solidFill>
              </a:rPr>
              <a:t>RabbitMQ</a:t>
            </a:r>
            <a:r>
              <a:rPr lang="ru-RU" dirty="0">
                <a:solidFill>
                  <a:schemeClr val="bg1"/>
                </a:solidFill>
              </a:rPr>
              <a:t>, прежде чем попасть в очереди, публикуются в точке обмена брокера. </a:t>
            </a:r>
            <a:r>
              <a:rPr lang="ru-RU" dirty="0" err="1">
                <a:solidFill>
                  <a:schemeClr val="bg1"/>
                </a:solidFill>
              </a:rPr>
              <a:t>Exchange</a:t>
            </a:r>
            <a:r>
              <a:rPr lang="ru-RU" dirty="0">
                <a:solidFill>
                  <a:schemeClr val="bg1"/>
                </a:solidFill>
              </a:rPr>
              <a:t> принимает сообщения от приложения-производителя и направляет их в одну или несколько очередей на основе созданных связей между ним и очередью. В спецификации протокола AMQP, по которому работает </a:t>
            </a:r>
            <a:r>
              <a:rPr lang="ru-RU" dirty="0" err="1">
                <a:solidFill>
                  <a:schemeClr val="bg1"/>
                </a:solidFill>
              </a:rPr>
              <a:t>RabbitMQ</a:t>
            </a:r>
            <a:r>
              <a:rPr lang="ru-RU" dirty="0">
                <a:solidFill>
                  <a:schemeClr val="bg1"/>
                </a:solidFill>
              </a:rPr>
              <a:t>, существует несколько типов точек обмена, каждый со своей собственной семантикой маршрутизации.</a:t>
            </a:r>
          </a:p>
        </p:txBody>
      </p:sp>
    </p:spTree>
    <p:extLst>
      <p:ext uri="{BB962C8B-B14F-4D97-AF65-F5344CB8AC3E}">
        <p14:creationId xmlns:p14="http://schemas.microsoft.com/office/powerpoint/2010/main" val="127889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>
                <a:effectLst/>
              </a:rPr>
              <a:t>Типы </a:t>
            </a:r>
            <a:r>
              <a:rPr lang="ru-RU" b="0" dirty="0">
                <a:effectLst/>
              </a:rPr>
              <a:t>точки обмена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</a:t>
            </a:r>
            <a:endParaRPr lang="ru-RU" sz="3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Fanout</a:t>
            </a:r>
            <a:endParaRPr lang="ru-RU" sz="3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Headers</a:t>
            </a:r>
            <a:endParaRPr lang="ru-RU" sz="3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Topic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37160" indent="0">
              <a:buNone/>
            </a:pPr>
            <a:endParaRPr lang="ru-RU" sz="3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37160" indent="0">
              <a:buNone/>
            </a:pPr>
            <a:r>
              <a:rPr lang="ru-RU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</a:t>
            </a:r>
            <a:r>
              <a:rPr lang="ru-RU" sz="3600" dirty="0" smtClean="0">
                <a:solidFill>
                  <a:schemeClr val="bg1"/>
                </a:solidFill>
              </a:rPr>
              <a:t>ип </a:t>
            </a:r>
            <a:r>
              <a:rPr lang="ru-RU" sz="3600" dirty="0">
                <a:solidFill>
                  <a:schemeClr val="bg1"/>
                </a:solidFill>
              </a:rPr>
              <a:t>точки обмена настраивается при её </a:t>
            </a:r>
            <a:r>
              <a:rPr lang="ru-RU" sz="3600" dirty="0" smtClean="0">
                <a:solidFill>
                  <a:schemeClr val="bg1"/>
                </a:solidFill>
              </a:rPr>
              <a:t>создании.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062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530250"/>
              </p:ext>
            </p:extLst>
          </p:nvPr>
        </p:nvGraphicFramePr>
        <p:xfrm>
          <a:off x="0" y="0"/>
          <a:ext cx="9144000" cy="339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443"/>
                <a:gridCol w="3451143"/>
                <a:gridCol w="3468414"/>
              </a:tblGrid>
              <a:tr h="679543"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dirty="0" smtClean="0">
                          <a:solidFill>
                            <a:srgbClr val="000000"/>
                          </a:solidFill>
                          <a:effectLst/>
                          <a:latin typeface="Nunito Sans"/>
                        </a:rPr>
                        <a:t>Тип </a:t>
                      </a:r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Nunito Sans"/>
                        </a:rPr>
                        <a:t>точки обмена</a:t>
                      </a: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Nunito Sans"/>
                        </a:rPr>
                        <a:t>Принцип работы</a:t>
                      </a: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Nunito Sans"/>
                        </a:rPr>
                        <a:t>Сценарий применения</a:t>
                      </a:r>
                    </a:p>
                  </a:txBody>
                  <a:tcPr marL="190500" marR="190500" marT="190500" marB="190500"/>
                </a:tc>
              </a:tr>
              <a:tr h="2461425">
                <a:tc>
                  <a:txBody>
                    <a:bodyPr/>
                    <a:lstStyle/>
                    <a:p>
                      <a:r>
                        <a:rPr kumimoji="0" lang="en-US" b="0" kern="1200" dirty="0" smtClean="0">
                          <a:solidFill>
                            <a:srgbClr val="4D4C4C"/>
                          </a:solidFill>
                          <a:effectLst/>
                          <a:latin typeface="Nunito Sans"/>
                          <a:ea typeface="+mn-ea"/>
                          <a:cs typeface="+mn-cs"/>
                        </a:rPr>
                        <a:t>Direct</a:t>
                      </a:r>
                      <a:endParaRPr kumimoji="0" lang="ru-RU" b="0" kern="1200" dirty="0">
                        <a:solidFill>
                          <a:srgbClr val="4D4C4C"/>
                        </a:solidFill>
                        <a:effectLst/>
                        <a:latin typeface="Nunito Sans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b="0" dirty="0">
                          <a:solidFill>
                            <a:srgbClr val="4D4C4C"/>
                          </a:solidFill>
                          <a:effectLst/>
                          <a:latin typeface="Nunito Sans"/>
                        </a:rPr>
                        <a:t>Прямая отправка сообщений в одну или несколько очередей с </a:t>
                      </a:r>
                      <a:r>
                        <a:rPr lang="ru-RU" b="1" dirty="0">
                          <a:solidFill>
                            <a:srgbClr val="4D4C4C"/>
                          </a:solidFill>
                          <a:effectLst/>
                          <a:latin typeface="Nunito Sans"/>
                        </a:rPr>
                        <a:t>совпадающим значением ключа </a:t>
                      </a:r>
                      <a:r>
                        <a:rPr lang="ru-RU" b="0" dirty="0">
                          <a:solidFill>
                            <a:srgbClr val="4D4C4C"/>
                          </a:solidFill>
                          <a:effectLst/>
                          <a:latin typeface="Nunito Sans"/>
                        </a:rPr>
                        <a:t>маршрутизации</a:t>
                      </a: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b="0" dirty="0">
                          <a:solidFill>
                            <a:srgbClr val="4D4C4C"/>
                          </a:solidFill>
                          <a:effectLst/>
                          <a:latin typeface="Nunito Sans"/>
                        </a:rPr>
                        <a:t>Когда есть точно известный ключ, по значению которого отдельные приложения-потребители должны получить подходящие сообщения</a:t>
                      </a:r>
                    </a:p>
                  </a:txBody>
                  <a:tcPr marL="190500" marR="190500" marT="190500" marB="190500"/>
                </a:tc>
              </a:tr>
            </a:tbl>
          </a:graphicData>
        </a:graphic>
      </p:graphicFrame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25"/>
          <a:stretch/>
        </p:blipFill>
        <p:spPr bwMode="auto">
          <a:xfrm>
            <a:off x="0" y="3357348"/>
            <a:ext cx="9144000" cy="3500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83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2656"/>
            <a:ext cx="8229600" cy="4709160"/>
          </a:xfrm>
        </p:spPr>
        <p:txBody>
          <a:bodyPr/>
          <a:lstStyle/>
          <a:p>
            <a:pPr marL="137160" indent="0">
              <a:buNone/>
            </a:pPr>
            <a:r>
              <a:rPr lang="en-US" dirty="0">
                <a:solidFill>
                  <a:schemeClr val="bg1"/>
                </a:solidFill>
              </a:rPr>
              <a:t>Direct </a:t>
            </a:r>
            <a:r>
              <a:rPr lang="ru-RU" dirty="0" err="1">
                <a:solidFill>
                  <a:schemeClr val="bg1"/>
                </a:solidFill>
              </a:rPr>
              <a:t>exchange</a:t>
            </a:r>
            <a:r>
              <a:rPr lang="ru-RU" dirty="0">
                <a:solidFill>
                  <a:schemeClr val="bg1"/>
                </a:solidFill>
              </a:rPr>
              <a:t>. </a:t>
            </a:r>
            <a:endParaRPr lang="ru-RU" dirty="0">
              <a:solidFill>
                <a:srgbClr val="4D4C4C"/>
              </a:solidFill>
              <a:latin typeface="Nunito Sans"/>
            </a:endParaRPr>
          </a:p>
          <a:p>
            <a:pPr marL="13716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Например</a:t>
            </a:r>
            <a:r>
              <a:rPr lang="ru-RU" dirty="0">
                <a:solidFill>
                  <a:schemeClr val="bg1"/>
                </a:solidFill>
              </a:rPr>
              <a:t>, очередь привязана к </a:t>
            </a:r>
            <a:r>
              <a:rPr lang="ru-RU" dirty="0" smtClean="0">
                <a:solidFill>
                  <a:schemeClr val="bg1"/>
                </a:solidFill>
              </a:rPr>
              <a:t>точке </a:t>
            </a:r>
            <a:r>
              <a:rPr lang="ru-RU" dirty="0">
                <a:solidFill>
                  <a:schemeClr val="bg1"/>
                </a:solidFill>
              </a:rPr>
              <a:t>обмена с ключом маршрутизации </a:t>
            </a:r>
            <a:r>
              <a:rPr lang="ru-RU" i="1" dirty="0">
                <a:solidFill>
                  <a:schemeClr val="bg1"/>
                </a:solidFill>
              </a:rPr>
              <a:t>«</a:t>
            </a:r>
            <a:r>
              <a:rPr lang="ru-RU" i="1" dirty="0" err="1">
                <a:solidFill>
                  <a:schemeClr val="bg1"/>
                </a:solidFill>
              </a:rPr>
              <a:t>rk</a:t>
            </a:r>
            <a:r>
              <a:rPr lang="ru-RU" i="1" dirty="0">
                <a:solidFill>
                  <a:schemeClr val="bg1"/>
                </a:solidFill>
              </a:rPr>
              <a:t>-a». </a:t>
            </a:r>
            <a:r>
              <a:rPr lang="ru-RU" dirty="0">
                <a:solidFill>
                  <a:schemeClr val="bg1"/>
                </a:solidFill>
              </a:rPr>
              <a:t>Когда новое сообщение с таким ключом от приложения-продюсера с названием </a:t>
            </a:r>
            <a:r>
              <a:rPr lang="ru-RU" i="1" dirty="0" err="1">
                <a:solidFill>
                  <a:schemeClr val="bg1"/>
                </a:solidFill>
              </a:rPr>
              <a:t>Producer</a:t>
            </a:r>
            <a:r>
              <a:rPr lang="ru-RU" i="1" dirty="0">
                <a:solidFill>
                  <a:schemeClr val="bg1"/>
                </a:solidFill>
              </a:rPr>
              <a:t> 1</a:t>
            </a:r>
            <a:r>
              <a:rPr lang="ru-RU" dirty="0">
                <a:solidFill>
                  <a:schemeClr val="bg1"/>
                </a:solidFill>
              </a:rPr>
              <a:t> поступает в </a:t>
            </a:r>
            <a:r>
              <a:rPr lang="ru-RU" dirty="0" smtClean="0">
                <a:solidFill>
                  <a:schemeClr val="bg1"/>
                </a:solidFill>
              </a:rPr>
              <a:t>точку </a:t>
            </a:r>
            <a:r>
              <a:rPr lang="ru-RU" dirty="0">
                <a:solidFill>
                  <a:schemeClr val="bg1"/>
                </a:solidFill>
              </a:rPr>
              <a:t>обмена с названием Е, тот направляет его в очередь </a:t>
            </a:r>
            <a:r>
              <a:rPr lang="ru-RU" i="1" dirty="0">
                <a:solidFill>
                  <a:schemeClr val="bg1"/>
                </a:solidFill>
              </a:rPr>
              <a:t>Queue1</a:t>
            </a:r>
            <a:r>
              <a:rPr lang="ru-RU" dirty="0">
                <a:solidFill>
                  <a:schemeClr val="bg1"/>
                </a:solidFill>
              </a:rPr>
              <a:t> по совпадению ключа маршрутизации. Такой тип </a:t>
            </a:r>
            <a:r>
              <a:rPr lang="ru-RU" dirty="0" smtClean="0">
                <a:solidFill>
                  <a:schemeClr val="bg1"/>
                </a:solidFill>
              </a:rPr>
              <a:t>точки </a:t>
            </a:r>
            <a:r>
              <a:rPr lang="ru-RU" dirty="0">
                <a:solidFill>
                  <a:schemeClr val="bg1"/>
                </a:solidFill>
              </a:rPr>
              <a:t>обмена полезен при адресной маршрутизации сообщений по конкретным потребителям.</a:t>
            </a:r>
          </a:p>
        </p:txBody>
      </p:sp>
    </p:spTree>
    <p:extLst>
      <p:ext uri="{BB962C8B-B14F-4D97-AF65-F5344CB8AC3E}">
        <p14:creationId xmlns:p14="http://schemas.microsoft.com/office/powerpoint/2010/main" val="247198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745487"/>
              </p:ext>
            </p:extLst>
          </p:nvPr>
        </p:nvGraphicFramePr>
        <p:xfrm>
          <a:off x="0" y="0"/>
          <a:ext cx="9144000" cy="339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443"/>
                <a:gridCol w="3451143"/>
                <a:gridCol w="3468414"/>
              </a:tblGrid>
              <a:tr h="679543"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dirty="0" smtClean="0">
                          <a:solidFill>
                            <a:srgbClr val="000000"/>
                          </a:solidFill>
                          <a:effectLst/>
                          <a:latin typeface="Nunito Sans"/>
                        </a:rPr>
                        <a:t>Тип </a:t>
                      </a:r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Nunito Sans"/>
                        </a:rPr>
                        <a:t>точки обмена</a:t>
                      </a: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Nunito Sans"/>
                        </a:rPr>
                        <a:t>Принцип работы</a:t>
                      </a: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Nunito Sans"/>
                        </a:rPr>
                        <a:t>Сценарий применения</a:t>
                      </a:r>
                    </a:p>
                  </a:txBody>
                  <a:tcPr marL="190500" marR="190500" marT="190500" marB="190500"/>
                </a:tc>
              </a:tr>
              <a:tr h="2461425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 err="1">
                          <a:solidFill>
                            <a:srgbClr val="4D4C4C"/>
                          </a:solidFill>
                          <a:effectLst/>
                          <a:latin typeface="Nunito Sans"/>
                        </a:rPr>
                        <a:t>Fanout</a:t>
                      </a:r>
                      <a:endParaRPr lang="en-US" b="0" dirty="0">
                        <a:solidFill>
                          <a:srgbClr val="4D4C4C"/>
                        </a:solidFill>
                        <a:effectLst/>
                        <a:latin typeface="Nunito Sans"/>
                      </a:endParaRP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b="1" dirty="0">
                          <a:solidFill>
                            <a:srgbClr val="4D4C4C"/>
                          </a:solidFill>
                          <a:effectLst/>
                          <a:latin typeface="Nunito Sans"/>
                        </a:rPr>
                        <a:t>Все сообщения </a:t>
                      </a:r>
                      <a:r>
                        <a:rPr lang="ru-RU" b="0" dirty="0">
                          <a:solidFill>
                            <a:srgbClr val="4D4C4C"/>
                          </a:solidFill>
                          <a:effectLst/>
                          <a:latin typeface="Nunito Sans"/>
                        </a:rPr>
                        <a:t>отправляются </a:t>
                      </a:r>
                      <a:r>
                        <a:rPr lang="ru-RU" b="1" dirty="0">
                          <a:solidFill>
                            <a:srgbClr val="4D4C4C"/>
                          </a:solidFill>
                          <a:effectLst/>
                          <a:latin typeface="Nunito Sans"/>
                        </a:rPr>
                        <a:t>во все очереди</a:t>
                      </a:r>
                      <a:r>
                        <a:rPr lang="ru-RU" b="0" dirty="0">
                          <a:solidFill>
                            <a:srgbClr val="4D4C4C"/>
                          </a:solidFill>
                          <a:effectLst/>
                          <a:latin typeface="Nunito Sans"/>
                        </a:rPr>
                        <a:t> независимо от ключа маршрутизации</a:t>
                      </a: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b="0" dirty="0">
                          <a:solidFill>
                            <a:srgbClr val="4D4C4C"/>
                          </a:solidFill>
                          <a:effectLst/>
                          <a:latin typeface="Nunito Sans"/>
                        </a:rPr>
                        <a:t>Когда все приложения-потребители должны быстро получать все сообщения</a:t>
                      </a:r>
                    </a:p>
                  </a:txBody>
                  <a:tcPr marL="190500" marR="190500" marT="190500" marB="190500"/>
                </a:tc>
              </a:tr>
            </a:tbl>
          </a:graphicData>
        </a:graphic>
      </p:graphicFrame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2"/>
          <a:stretch/>
        </p:blipFill>
        <p:spPr bwMode="auto">
          <a:xfrm>
            <a:off x="0" y="2886304"/>
            <a:ext cx="9153485" cy="3963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413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470916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ru-RU" i="1" dirty="0" err="1" smtClean="0">
                <a:solidFill>
                  <a:schemeClr val="bg1"/>
                </a:solidFill>
              </a:rPr>
              <a:t>Fanout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exchange</a:t>
            </a:r>
            <a:r>
              <a:rPr lang="ru-RU" dirty="0">
                <a:solidFill>
                  <a:schemeClr val="bg1"/>
                </a:solidFill>
              </a:rPr>
              <a:t>. </a:t>
            </a:r>
            <a:endParaRPr lang="ru-RU" dirty="0">
              <a:solidFill>
                <a:srgbClr val="4D4C4C"/>
              </a:solidFill>
              <a:latin typeface="Nunito Sans"/>
            </a:endParaRPr>
          </a:p>
          <a:p>
            <a:pPr marL="13716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Точка обмена типа</a:t>
            </a:r>
            <a:r>
              <a:rPr lang="ru-RU" dirty="0">
                <a:solidFill>
                  <a:schemeClr val="bg1"/>
                </a:solidFill>
              </a:rPr>
              <a:t> </a:t>
            </a:r>
            <a:r>
              <a:rPr lang="ru-RU" b="1" dirty="0" err="1" smtClean="0">
                <a:solidFill>
                  <a:schemeClr val="bg1"/>
                </a:solidFill>
              </a:rPr>
              <a:t>Fanout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просто </a:t>
            </a:r>
            <a:r>
              <a:rPr lang="ru-RU" dirty="0">
                <a:solidFill>
                  <a:schemeClr val="bg1"/>
                </a:solidFill>
              </a:rPr>
              <a:t>реплицирует сообщения во все связанные с ним очереди или </a:t>
            </a:r>
            <a:r>
              <a:rPr lang="ru-RU" dirty="0" smtClean="0">
                <a:solidFill>
                  <a:schemeClr val="bg1"/>
                </a:solidFill>
              </a:rPr>
              <a:t>точки </a:t>
            </a:r>
            <a:r>
              <a:rPr lang="ru-RU" dirty="0">
                <a:solidFill>
                  <a:schemeClr val="bg1"/>
                </a:solidFill>
              </a:rPr>
              <a:t>обмена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без проверки ключа маршрутизации. Даже если сообщение было опубликовано с прямым или шаблонизированным ключом или атрибутами в заголовке — это игнорируется. Этот тип точки обмена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самый быстрый, поскольку проверка и сопоставление атрибутов с заданным образцом не производится.</a:t>
            </a:r>
          </a:p>
        </p:txBody>
      </p:sp>
    </p:spTree>
    <p:extLst>
      <p:ext uri="{BB962C8B-B14F-4D97-AF65-F5344CB8AC3E}">
        <p14:creationId xmlns:p14="http://schemas.microsoft.com/office/powerpoint/2010/main" val="336376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054670"/>
              </p:ext>
            </p:extLst>
          </p:nvPr>
        </p:nvGraphicFramePr>
        <p:xfrm>
          <a:off x="0" y="1"/>
          <a:ext cx="9144000" cy="30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443"/>
                <a:gridCol w="3451143"/>
                <a:gridCol w="3468414"/>
              </a:tblGrid>
              <a:tr h="903639"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dirty="0" smtClean="0">
                          <a:solidFill>
                            <a:srgbClr val="000000"/>
                          </a:solidFill>
                          <a:effectLst/>
                          <a:latin typeface="Nunito Sans"/>
                        </a:rPr>
                        <a:t>Тип </a:t>
                      </a:r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Nunito Sans"/>
                        </a:rPr>
                        <a:t>точки обмена</a:t>
                      </a: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Nunito Sans"/>
                        </a:rPr>
                        <a:t>Принцип работы</a:t>
                      </a: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Nunito Sans"/>
                        </a:rPr>
                        <a:t>Сценарий применения</a:t>
                      </a:r>
                    </a:p>
                  </a:txBody>
                  <a:tcPr marL="190500" marR="190500" marT="190500" marB="190500"/>
                </a:tc>
              </a:tr>
              <a:tr h="216532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4D4C4C"/>
                          </a:solidFill>
                          <a:effectLst/>
                          <a:latin typeface="Nunito Sans"/>
                        </a:rPr>
                        <a:t>Headers</a:t>
                      </a: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b="0" dirty="0">
                          <a:solidFill>
                            <a:srgbClr val="4D4C4C"/>
                          </a:solidFill>
                          <a:effectLst/>
                          <a:latin typeface="Nunito Sans"/>
                        </a:rPr>
                        <a:t>Маршрутизация </a:t>
                      </a:r>
                      <a:r>
                        <a:rPr lang="ru-RU" b="1" dirty="0">
                          <a:solidFill>
                            <a:srgbClr val="4D4C4C"/>
                          </a:solidFill>
                          <a:effectLst/>
                          <a:latin typeface="Nunito Sans"/>
                        </a:rPr>
                        <a:t>по нескольким атрибутам</a:t>
                      </a:r>
                      <a:r>
                        <a:rPr lang="ru-RU" b="0" dirty="0">
                          <a:solidFill>
                            <a:srgbClr val="4D4C4C"/>
                          </a:solidFill>
                          <a:effectLst/>
                          <a:latin typeface="Nunito Sans"/>
                        </a:rPr>
                        <a:t>, заданным в заголовке сообщения. Ключ маршрутизации игнорируется</a:t>
                      </a: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b="0" dirty="0">
                          <a:solidFill>
                            <a:srgbClr val="4D4C4C"/>
                          </a:solidFill>
                          <a:effectLst/>
                          <a:latin typeface="Nunito Sans"/>
                        </a:rPr>
                        <a:t>Когда правила маршрутизации сообщения в очереди сложнее, чем просто по ключу, например, формат данных, комбинация полей и пр.</a:t>
                      </a:r>
                    </a:p>
                  </a:txBody>
                  <a:tcPr marL="190500" marR="190500" marT="190500" marB="190500"/>
                </a:tc>
              </a:tr>
            </a:tbl>
          </a:graphicData>
        </a:graphic>
      </p:graphicFrame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69" b="2162"/>
          <a:stretch/>
        </p:blipFill>
        <p:spPr bwMode="auto">
          <a:xfrm>
            <a:off x="0" y="3029249"/>
            <a:ext cx="9144000" cy="3821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479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4709160"/>
          </a:xfrm>
        </p:spPr>
        <p:txBody>
          <a:bodyPr/>
          <a:lstStyle/>
          <a:p>
            <a:pPr marL="137160" indent="0">
              <a:buNone/>
            </a:pPr>
            <a:r>
              <a:rPr lang="ru-RU" i="1" dirty="0" err="1" smtClean="0">
                <a:solidFill>
                  <a:schemeClr val="bg1"/>
                </a:solidFill>
              </a:rPr>
              <a:t>Headers</a:t>
            </a:r>
            <a:r>
              <a:rPr lang="ru-RU" i="1" dirty="0" smtClean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exchange</a:t>
            </a:r>
            <a:r>
              <a:rPr lang="ru-RU" dirty="0">
                <a:solidFill>
                  <a:schemeClr val="bg1"/>
                </a:solidFill>
              </a:rPr>
              <a:t>. </a:t>
            </a:r>
            <a:endParaRPr lang="ru-RU" dirty="0" smtClean="0">
              <a:solidFill>
                <a:schemeClr val="bg1"/>
              </a:solidFill>
            </a:endParaRPr>
          </a:p>
          <a:p>
            <a:pPr marL="13716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Используется </a:t>
            </a:r>
            <a:r>
              <a:rPr lang="ru-RU" dirty="0">
                <a:solidFill>
                  <a:schemeClr val="bg1"/>
                </a:solidFill>
              </a:rPr>
              <a:t>для маршрутизации сообщений на основе атрибутов заголовков сообщений. </a:t>
            </a:r>
            <a:endParaRPr lang="ru-RU" dirty="0" smtClean="0">
              <a:solidFill>
                <a:schemeClr val="bg1"/>
              </a:solidFill>
            </a:endParaRPr>
          </a:p>
          <a:p>
            <a:pPr marL="13716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Она </a:t>
            </a:r>
            <a:r>
              <a:rPr lang="ru-RU" dirty="0">
                <a:solidFill>
                  <a:schemeClr val="bg1"/>
                </a:solidFill>
              </a:rPr>
              <a:t>сравнивает заголовки сообщения с набором правил, определенных для каждой очереди. Если атрибуты совпадают, точка обмена направляет сообщение в эту очередь</a:t>
            </a:r>
          </a:p>
        </p:txBody>
      </p:sp>
    </p:spTree>
    <p:extLst>
      <p:ext uri="{BB962C8B-B14F-4D97-AF65-F5344CB8AC3E}">
        <p14:creationId xmlns:p14="http://schemas.microsoft.com/office/powerpoint/2010/main" val="373136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92791"/>
              </p:ext>
            </p:extLst>
          </p:nvPr>
        </p:nvGraphicFramePr>
        <p:xfrm>
          <a:off x="0" y="0"/>
          <a:ext cx="9144000" cy="339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443"/>
                <a:gridCol w="3451143"/>
                <a:gridCol w="3468414"/>
              </a:tblGrid>
              <a:tr h="679543"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dirty="0" smtClean="0">
                          <a:solidFill>
                            <a:srgbClr val="000000"/>
                          </a:solidFill>
                          <a:effectLst/>
                          <a:latin typeface="Nunito Sans"/>
                        </a:rPr>
                        <a:t>Тип </a:t>
                      </a:r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Nunito Sans"/>
                        </a:rPr>
                        <a:t>точки обмена</a:t>
                      </a: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Nunito Sans"/>
                        </a:rPr>
                        <a:t>Принцип работы</a:t>
                      </a: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Nunito Sans"/>
                        </a:rPr>
                        <a:t>Сценарий применения</a:t>
                      </a:r>
                    </a:p>
                  </a:txBody>
                  <a:tcPr marL="190500" marR="190500" marT="190500" marB="190500"/>
                </a:tc>
              </a:tr>
              <a:tr h="2461425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4D4C4C"/>
                          </a:solidFill>
                          <a:effectLst/>
                          <a:latin typeface="Nunito Sans"/>
                        </a:rPr>
                        <a:t>Topic</a:t>
                      </a: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b="0" dirty="0">
                          <a:solidFill>
                            <a:srgbClr val="4D4C4C"/>
                          </a:solidFill>
                          <a:effectLst/>
                          <a:latin typeface="Nunito Sans"/>
                        </a:rPr>
                        <a:t>Сообщение отправляется в конкретные очереди </a:t>
                      </a:r>
                      <a:r>
                        <a:rPr lang="ru-RU" b="1" dirty="0">
                          <a:solidFill>
                            <a:srgbClr val="4D4C4C"/>
                          </a:solidFill>
                          <a:effectLst/>
                          <a:latin typeface="Nunito Sans"/>
                        </a:rPr>
                        <a:t>по значению ключа </a:t>
                      </a:r>
                      <a:r>
                        <a:rPr lang="ru-RU" b="0" dirty="0">
                          <a:solidFill>
                            <a:srgbClr val="4D4C4C"/>
                          </a:solidFill>
                          <a:effectLst/>
                          <a:latin typeface="Nunito Sans"/>
                        </a:rPr>
                        <a:t>маршрутизации, заданного по шаблону</a:t>
                      </a: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b="0" dirty="0">
                          <a:solidFill>
                            <a:srgbClr val="4D4C4C"/>
                          </a:solidFill>
                          <a:effectLst/>
                          <a:latin typeface="Nunito Sans"/>
                        </a:rPr>
                        <a:t>Когда ключ маршрутизации сложный и поток сообщений надо разделить по разным приложениям-потребителя</a:t>
                      </a:r>
                    </a:p>
                  </a:txBody>
                  <a:tcPr marL="190500" marR="190500" marT="190500" marB="190500"/>
                </a:tc>
              </a:tr>
            </a:tbl>
          </a:graphicData>
        </a:graphic>
      </p:graphicFrame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6" t="26933"/>
          <a:stretch/>
        </p:blipFill>
        <p:spPr bwMode="auto">
          <a:xfrm>
            <a:off x="0" y="3284984"/>
            <a:ext cx="9143999" cy="3573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436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88640"/>
            <a:ext cx="8640960" cy="6480720"/>
          </a:xfrm>
        </p:spPr>
        <p:txBody>
          <a:bodyPr/>
          <a:lstStyle/>
          <a:p>
            <a:pPr marL="137160" indent="0">
              <a:buNone/>
            </a:pPr>
            <a:r>
              <a:rPr lang="ru-RU" b="1" dirty="0" err="1" smtClean="0">
                <a:solidFill>
                  <a:schemeClr val="bg1"/>
                </a:solidFill>
              </a:rPr>
              <a:t>Topic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exchange</a:t>
            </a:r>
            <a:r>
              <a:rPr lang="ru-RU" dirty="0">
                <a:solidFill>
                  <a:schemeClr val="bg1"/>
                </a:solidFill>
              </a:rPr>
              <a:t>. </a:t>
            </a:r>
            <a:endParaRPr lang="en-US" dirty="0" smtClean="0">
              <a:solidFill>
                <a:schemeClr val="bg1"/>
              </a:solidFill>
            </a:endParaRPr>
          </a:p>
          <a:p>
            <a:pPr marL="13716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Такой </a:t>
            </a:r>
            <a:r>
              <a:rPr lang="ru-RU" dirty="0" err="1">
                <a:solidFill>
                  <a:schemeClr val="bg1"/>
                </a:solidFill>
              </a:rPr>
              <a:t>обменник</a:t>
            </a:r>
            <a:r>
              <a:rPr lang="ru-RU" dirty="0">
                <a:solidFill>
                  <a:schemeClr val="bg1"/>
                </a:solidFill>
              </a:rPr>
              <a:t> также использует ключ для выборочной маршрутизации. Но, в отличие от прямого </a:t>
            </a:r>
            <a:r>
              <a:rPr lang="ru-RU" dirty="0" err="1">
                <a:solidFill>
                  <a:schemeClr val="bg1"/>
                </a:solidFill>
              </a:rPr>
              <a:t>обменника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Topic</a:t>
            </a:r>
            <a:r>
              <a:rPr lang="ru-RU" dirty="0">
                <a:solidFill>
                  <a:schemeClr val="bg1"/>
                </a:solidFill>
              </a:rPr>
              <a:t> использует шаблоны для сопоставления ключа, а не конкретное значение. Шаблон может включать следующие символы подстановки: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* </a:t>
            </a:r>
            <a:r>
              <a:rPr lang="ru-RU" dirty="0">
                <a:solidFill>
                  <a:schemeClr val="bg1"/>
                </a:solidFill>
              </a:rPr>
              <a:t>(звездочка) — заменяется ровно на одно слово;</a:t>
            </a:r>
          </a:p>
          <a:p>
            <a:pPr marL="137160" indent="0">
              <a:buNone/>
            </a:pPr>
            <a:r>
              <a:rPr lang="ru-RU" dirty="0">
                <a:solidFill>
                  <a:schemeClr val="bg1"/>
                </a:solidFill>
              </a:rPr>
              <a:t># (решетка) — заменяется на 0 и более слов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 marL="13716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13716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 </a:t>
            </a:r>
            <a:r>
              <a:rPr lang="ru-RU" dirty="0">
                <a:solidFill>
                  <a:schemeClr val="bg1"/>
                </a:solidFill>
              </a:rPr>
              <a:t>публикации сообщения с ключом маршрутизации </a:t>
            </a:r>
            <a:r>
              <a:rPr lang="ru-RU" dirty="0" err="1">
                <a:solidFill>
                  <a:schemeClr val="bg1"/>
                </a:solidFill>
              </a:rPr>
              <a:t>user.delete.profile</a:t>
            </a:r>
            <a:r>
              <a:rPr lang="ru-RU" dirty="0">
                <a:solidFill>
                  <a:schemeClr val="bg1"/>
                </a:solidFill>
              </a:rPr>
              <a:t> оно попадет в очереди Queue1 и Queue4, а с ключом маршрутизации </a:t>
            </a:r>
            <a:r>
              <a:rPr lang="ru-RU" dirty="0" err="1">
                <a:solidFill>
                  <a:schemeClr val="bg1"/>
                </a:solidFill>
              </a:rPr>
              <a:t>user.update.profile</a:t>
            </a:r>
            <a:r>
              <a:rPr lang="ru-RU" dirty="0">
                <a:solidFill>
                  <a:schemeClr val="bg1"/>
                </a:solidFill>
              </a:rPr>
              <a:t> — в очереди Queue2 и Queue4.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408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ru-RU" b="1" dirty="0" smtClean="0"/>
              <a:t>Брокер сообщений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412776"/>
            <a:ext cx="8604448" cy="125273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Прежде, чем мы начнём разбираться с тем, как устроен </a:t>
            </a:r>
            <a:r>
              <a:rPr lang="ru-RU" dirty="0" err="1">
                <a:solidFill>
                  <a:schemeClr val="bg1"/>
                </a:solidFill>
              </a:rPr>
              <a:t>RabbitMQ</a:t>
            </a:r>
            <a:r>
              <a:rPr lang="ru-RU" dirty="0">
                <a:solidFill>
                  <a:schemeClr val="bg1"/>
                </a:solidFill>
              </a:rPr>
              <a:t>, необходимо понять, что такое брокеры сообщений и для чего они используются в современных информационных системах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lenovo\Downloads\Bro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007" y="2492896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39552" y="2364462"/>
            <a:ext cx="447434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smtClean="0">
                <a:solidFill>
                  <a:schemeClr val="bg1"/>
                </a:solidFill>
              </a:rPr>
              <a:t>Брокер сообщений</a:t>
            </a:r>
            <a:r>
              <a:rPr lang="ru-RU" sz="2200" dirty="0" smtClean="0">
                <a:solidFill>
                  <a:schemeClr val="bg1"/>
                </a:solidFill>
              </a:rPr>
              <a:t> — </a:t>
            </a:r>
            <a:r>
              <a:rPr lang="ru-RU" sz="2200" i="1" dirty="0" smtClean="0">
                <a:solidFill>
                  <a:schemeClr val="bg1"/>
                </a:solidFill>
              </a:rPr>
              <a:t>программное обеспечение и определённый архитектурный паттерн</a:t>
            </a:r>
            <a:r>
              <a:rPr lang="ru-RU" sz="2200" dirty="0" smtClean="0">
                <a:solidFill>
                  <a:schemeClr val="bg1"/>
                </a:solidFill>
              </a:rPr>
              <a:t>, который позволяет выстроить действия в информационных системах таким образом, чтобы обеспечить асинхронный обмен сообщениями между сервисами. Сервис, отправляющий данные, называется продюсер (</a:t>
            </a:r>
            <a:r>
              <a:rPr lang="ru-RU" sz="2200" dirty="0" err="1" smtClean="0">
                <a:solidFill>
                  <a:schemeClr val="bg1"/>
                </a:solidFill>
              </a:rPr>
              <a:t>producer</a:t>
            </a:r>
            <a:r>
              <a:rPr lang="ru-RU" sz="2200" dirty="0" smtClean="0">
                <a:solidFill>
                  <a:schemeClr val="bg1"/>
                </a:solidFill>
              </a:rPr>
              <a:t>), а потребляющий — потребитель (</a:t>
            </a:r>
            <a:r>
              <a:rPr lang="ru-RU" sz="2200" dirty="0" err="1" smtClean="0">
                <a:solidFill>
                  <a:schemeClr val="bg1"/>
                </a:solidFill>
              </a:rPr>
              <a:t>consumer</a:t>
            </a:r>
            <a:r>
              <a:rPr lang="ru-RU" sz="2200" dirty="0" smtClean="0">
                <a:solidFill>
                  <a:schemeClr val="bg1"/>
                </a:solidFill>
              </a:rPr>
              <a:t>).</a:t>
            </a:r>
            <a:endParaRPr lang="ru-RU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14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251520" y="188640"/>
            <a:ext cx="8568952" cy="6480720"/>
          </a:xfrm>
        </p:spPr>
        <p:txBody>
          <a:bodyPr>
            <a:normAutofit fontScale="62500" lnSpcReduction="20000"/>
          </a:bodyPr>
          <a:lstStyle/>
          <a:p>
            <a:r>
              <a:rPr lang="ru-RU" sz="3400" dirty="0">
                <a:solidFill>
                  <a:schemeClr val="bg1"/>
                </a:solidFill>
              </a:rPr>
              <a:t>При настройке типа задаются атрибуты точек обмена:</a:t>
            </a:r>
            <a:br>
              <a:rPr lang="ru-RU" sz="3400" dirty="0">
                <a:solidFill>
                  <a:schemeClr val="bg1"/>
                </a:solidFill>
              </a:rPr>
            </a:br>
            <a:r>
              <a:rPr lang="ru-RU" sz="3400" b="1" dirty="0" err="1">
                <a:solidFill>
                  <a:schemeClr val="bg1"/>
                </a:solidFill>
              </a:rPr>
              <a:t>Name</a:t>
            </a:r>
            <a:r>
              <a:rPr lang="ru-RU" sz="3400" dirty="0">
                <a:solidFill>
                  <a:schemeClr val="bg1"/>
                </a:solidFill>
              </a:rPr>
              <a:t>, каждая точка обмена должна иметь уникальное название.</a:t>
            </a:r>
          </a:p>
          <a:p>
            <a:r>
              <a:rPr lang="ru-RU" sz="3400" b="1" dirty="0" err="1">
                <a:solidFill>
                  <a:schemeClr val="bg1"/>
                </a:solidFill>
              </a:rPr>
              <a:t>Durable</a:t>
            </a:r>
            <a:r>
              <a:rPr lang="ru-RU" sz="3400" dirty="0">
                <a:solidFill>
                  <a:schemeClr val="bg1"/>
                </a:solidFill>
              </a:rPr>
              <a:t> — постоянная или «</a:t>
            </a:r>
            <a:r>
              <a:rPr lang="ru-RU" sz="3400" dirty="0" err="1">
                <a:solidFill>
                  <a:schemeClr val="bg1"/>
                </a:solidFill>
              </a:rPr>
              <a:t>Transient</a:t>
            </a:r>
            <a:r>
              <a:rPr lang="ru-RU" sz="3400" dirty="0">
                <a:solidFill>
                  <a:schemeClr val="bg1"/>
                </a:solidFill>
              </a:rPr>
              <a:t>» — временная очереди. Если есть необходимость создать постоянную точку обмена, которая будет храниться на диске даже после перезапуска сервера или брокера, то выбирается свойство «</a:t>
            </a:r>
            <a:r>
              <a:rPr lang="ru-RU" sz="3400" dirty="0" err="1">
                <a:solidFill>
                  <a:schemeClr val="bg1"/>
                </a:solidFill>
              </a:rPr>
              <a:t>Durable</a:t>
            </a:r>
            <a:r>
              <a:rPr lang="ru-RU" sz="3400" dirty="0">
                <a:solidFill>
                  <a:schemeClr val="bg1"/>
                </a:solidFill>
              </a:rPr>
              <a:t>». При выборе значения «</a:t>
            </a:r>
            <a:r>
              <a:rPr lang="ru-RU" sz="3400" dirty="0" err="1">
                <a:solidFill>
                  <a:schemeClr val="bg1"/>
                </a:solidFill>
              </a:rPr>
              <a:t>Transient</a:t>
            </a:r>
            <a:r>
              <a:rPr lang="ru-RU" sz="3400" dirty="0">
                <a:solidFill>
                  <a:schemeClr val="bg1"/>
                </a:solidFill>
              </a:rPr>
              <a:t>» точка обмена будет удаляться после перезагрузки.</a:t>
            </a:r>
          </a:p>
          <a:p>
            <a:r>
              <a:rPr lang="ru-RU" sz="3400" b="1" dirty="0" err="1">
                <a:solidFill>
                  <a:schemeClr val="bg1"/>
                </a:solidFill>
              </a:rPr>
              <a:t>Internal</a:t>
            </a:r>
            <a:r>
              <a:rPr lang="ru-RU" sz="3400" dirty="0">
                <a:solidFill>
                  <a:schemeClr val="bg1"/>
                </a:solidFill>
              </a:rPr>
              <a:t> — внутренние точки обмена. Такой атрибут может принимать два значения: «да» или «нет». Если продюсеры не могут напрямую публиковать сообщения в эту точку обмена, то соответственно </a:t>
            </a:r>
            <a:r>
              <a:rPr lang="ru-RU" sz="3400" dirty="0" smtClean="0">
                <a:solidFill>
                  <a:schemeClr val="bg1"/>
                </a:solidFill>
              </a:rPr>
              <a:t>эта точка обмена имеет </a:t>
            </a:r>
            <a:r>
              <a:rPr lang="ru-RU" sz="3400" dirty="0">
                <a:solidFill>
                  <a:schemeClr val="bg1"/>
                </a:solidFill>
              </a:rPr>
              <a:t>значение «нет</a:t>
            </a:r>
            <a:r>
              <a:rPr lang="ru-RU" sz="3400" dirty="0">
                <a:solidFill>
                  <a:schemeClr val="bg1"/>
                </a:solidFill>
              </a:rPr>
              <a:t>» </a:t>
            </a:r>
            <a:r>
              <a:rPr lang="ru-RU" sz="3400" dirty="0" smtClean="0">
                <a:solidFill>
                  <a:schemeClr val="bg1"/>
                </a:solidFill>
              </a:rPr>
              <a:t>и скорее </a:t>
            </a:r>
            <a:r>
              <a:rPr lang="ru-RU" sz="3400" dirty="0">
                <a:solidFill>
                  <a:schemeClr val="bg1"/>
                </a:solidFill>
              </a:rPr>
              <a:t>всего, используется как внутренний компонент для маршрутизации сообщений между </a:t>
            </a:r>
            <a:r>
              <a:rPr lang="ru-RU" sz="3400" dirty="0" smtClean="0">
                <a:solidFill>
                  <a:schemeClr val="bg1"/>
                </a:solidFill>
              </a:rPr>
              <a:t>очередями. </a:t>
            </a:r>
          </a:p>
          <a:p>
            <a:r>
              <a:rPr lang="ru-RU" sz="3400" b="1" dirty="0" err="1" smtClean="0">
                <a:solidFill>
                  <a:schemeClr val="bg1"/>
                </a:solidFill>
              </a:rPr>
              <a:t>AutoDelete</a:t>
            </a:r>
            <a:r>
              <a:rPr lang="ru-RU" sz="3400" dirty="0">
                <a:solidFill>
                  <a:schemeClr val="bg1"/>
                </a:solidFill>
              </a:rPr>
              <a:t> — автоматическое удаление </a:t>
            </a:r>
            <a:r>
              <a:rPr lang="ru-RU" sz="3400" dirty="0" smtClean="0">
                <a:solidFill>
                  <a:schemeClr val="bg1"/>
                </a:solidFill>
              </a:rPr>
              <a:t>точки обмена. </a:t>
            </a:r>
            <a:r>
              <a:rPr lang="ru-RU" sz="3400" dirty="0">
                <a:solidFill>
                  <a:schemeClr val="bg1"/>
                </a:solidFill>
              </a:rPr>
              <a:t>Этот атрибут удаляет точку обмена по завершению использования, после соответствующего удаления всех связанных с ней очередей.</a:t>
            </a:r>
          </a:p>
          <a:p>
            <a:r>
              <a:rPr lang="ru-RU" sz="3400" b="1" dirty="0" err="1">
                <a:solidFill>
                  <a:schemeClr val="bg1"/>
                </a:solidFill>
              </a:rPr>
              <a:t>Arguments</a:t>
            </a:r>
            <a:r>
              <a:rPr lang="ru-RU" sz="3400" dirty="0">
                <a:solidFill>
                  <a:schemeClr val="bg1"/>
                </a:solidFill>
              </a:rPr>
              <a:t> — необязательные аргументы. Чаще всего через эти дополнительные аргументы задается альтернативная точка обмена. Она нужна в тех случаях, когда сообщение внутри брокера не может пройти по первоначальному маршруту, но с помощью данного аргумента его можно отправить в </a:t>
            </a:r>
            <a:r>
              <a:rPr lang="ru-RU" sz="3400" dirty="0" smtClean="0">
                <a:solidFill>
                  <a:schemeClr val="bg1"/>
                </a:solidFill>
              </a:rPr>
              <a:t>альтернативную </a:t>
            </a:r>
            <a:r>
              <a:rPr lang="ru-RU" sz="3400" dirty="0" smtClean="0">
                <a:solidFill>
                  <a:schemeClr val="bg1"/>
                </a:solidFill>
              </a:rPr>
              <a:t>точка </a:t>
            </a:r>
            <a:r>
              <a:rPr lang="ru-RU" sz="3400" dirty="0">
                <a:solidFill>
                  <a:schemeClr val="bg1"/>
                </a:solidFill>
              </a:rPr>
              <a:t>обмена </a:t>
            </a:r>
            <a:r>
              <a:rPr lang="ru-RU" sz="3400" dirty="0">
                <a:solidFill>
                  <a:schemeClr val="bg1"/>
                </a:solidFill>
              </a:rPr>
              <a:t>для маршрутизации по другому пути.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197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36" y="260648"/>
            <a:ext cx="8790244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123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effectLst/>
              </a:rPr>
              <a:t>Message</a:t>
            </a:r>
            <a:r>
              <a:rPr lang="ru-RU" b="0" dirty="0" smtClean="0">
                <a:effectLst/>
              </a:rPr>
              <a:t>(Сообщения)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7160" indent="0">
              <a:buNone/>
            </a:pPr>
            <a:r>
              <a:rPr lang="ru-RU" dirty="0">
                <a:solidFill>
                  <a:schemeClr val="bg1"/>
                </a:solidFill>
              </a:rPr>
              <a:t>Третья сущность, которая участвует в информационном обмене — Сообщение (</a:t>
            </a:r>
            <a:r>
              <a:rPr lang="ru-RU" dirty="0" err="1">
                <a:solidFill>
                  <a:schemeClr val="bg1"/>
                </a:solidFill>
              </a:rPr>
              <a:t>Message</a:t>
            </a:r>
            <a:r>
              <a:rPr lang="ru-RU" dirty="0">
                <a:solidFill>
                  <a:schemeClr val="bg1"/>
                </a:solidFill>
              </a:rPr>
              <a:t>).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В структуре Сообщения можно выделить три основных блока: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b="1" dirty="0" err="1">
                <a:solidFill>
                  <a:schemeClr val="bg1"/>
                </a:solidFill>
              </a:rPr>
              <a:t>Attributes</a:t>
            </a:r>
            <a:r>
              <a:rPr lang="ru-RU" dirty="0">
                <a:solidFill>
                  <a:schemeClr val="bg1"/>
                </a:solidFill>
              </a:rPr>
              <a:t> — заголовок;</a:t>
            </a:r>
          </a:p>
          <a:p>
            <a:pPr marL="137160" indent="0">
              <a:buNone/>
            </a:pPr>
            <a:r>
              <a:rPr lang="ru-RU" b="1" dirty="0" err="1">
                <a:solidFill>
                  <a:schemeClr val="bg1"/>
                </a:solidFill>
              </a:rPr>
              <a:t>Payload</a:t>
            </a:r>
            <a:r>
              <a:rPr lang="ru-RU" b="1" dirty="0">
                <a:solidFill>
                  <a:schemeClr val="bg1"/>
                </a:solidFill>
              </a:rPr>
              <a:t> </a:t>
            </a:r>
            <a:r>
              <a:rPr lang="ru-RU" dirty="0">
                <a:solidFill>
                  <a:schemeClr val="bg1"/>
                </a:solidFill>
              </a:rPr>
              <a:t>— блок полезной нагрузки;</a:t>
            </a:r>
          </a:p>
          <a:p>
            <a:pPr marL="137160" indent="0">
              <a:buNone/>
            </a:pPr>
            <a:r>
              <a:rPr lang="ru-RU" b="1" dirty="0" err="1">
                <a:solidFill>
                  <a:schemeClr val="bg1"/>
                </a:solidFill>
              </a:rPr>
              <a:t>Headers</a:t>
            </a:r>
            <a:r>
              <a:rPr lang="ru-RU" dirty="0">
                <a:solidFill>
                  <a:schemeClr val="bg1"/>
                </a:solidFill>
              </a:rPr>
              <a:t> — заголовки сообщения, блок дополнительных атрибутов, участвующих в построении логики обработки и маршрутизации в топологиях брокера.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429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Атрибуты сообщения: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37160" indent="0">
              <a:buNone/>
            </a:pPr>
            <a:r>
              <a:rPr lang="ru-RU" b="1" dirty="0" err="1" smtClean="0">
                <a:solidFill>
                  <a:schemeClr val="bg1"/>
                </a:solidFill>
              </a:rPr>
              <a:t>Routing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key</a:t>
            </a:r>
            <a:r>
              <a:rPr lang="ru-RU" dirty="0">
                <a:solidFill>
                  <a:schemeClr val="bg1"/>
                </a:solidFill>
              </a:rPr>
              <a:t> — ключ маршрутизации, обязательная характеристика, которая позволяет </a:t>
            </a:r>
            <a:r>
              <a:rPr lang="ru-RU" dirty="0" err="1">
                <a:solidFill>
                  <a:schemeClr val="bg1"/>
                </a:solidFill>
              </a:rPr>
              <a:t>обменнику</a:t>
            </a:r>
            <a:r>
              <a:rPr lang="ru-RU" dirty="0">
                <a:solidFill>
                  <a:schemeClr val="bg1"/>
                </a:solidFill>
              </a:rPr>
              <a:t> типа </a:t>
            </a:r>
            <a:r>
              <a:rPr lang="ru-RU" dirty="0" err="1">
                <a:solidFill>
                  <a:schemeClr val="bg1"/>
                </a:solidFill>
              </a:rPr>
              <a:t>Direct</a:t>
            </a:r>
            <a:r>
              <a:rPr lang="ru-RU" dirty="0">
                <a:solidFill>
                  <a:schemeClr val="bg1"/>
                </a:solidFill>
              </a:rPr>
              <a:t> или </a:t>
            </a:r>
            <a:r>
              <a:rPr lang="ru-RU" dirty="0" err="1">
                <a:solidFill>
                  <a:schemeClr val="bg1"/>
                </a:solidFill>
              </a:rPr>
              <a:t>Topic</a:t>
            </a:r>
            <a:r>
              <a:rPr lang="ru-RU" dirty="0">
                <a:solidFill>
                  <a:schemeClr val="bg1"/>
                </a:solidFill>
              </a:rPr>
              <a:t> направить сообщение в очередь внутри брокера.</a:t>
            </a:r>
          </a:p>
          <a:p>
            <a:pPr marL="137160" indent="0">
              <a:buNone/>
            </a:pPr>
            <a:r>
              <a:rPr lang="ru-RU" b="1" dirty="0" err="1">
                <a:solidFill>
                  <a:schemeClr val="bg1"/>
                </a:solidFill>
              </a:rPr>
              <a:t>Headers</a:t>
            </a:r>
            <a:r>
              <a:rPr lang="ru-RU" dirty="0">
                <a:solidFill>
                  <a:schemeClr val="bg1"/>
                </a:solidFill>
              </a:rPr>
              <a:t> — содержит дополнительную информацию для сложной маршрутизации и используется </a:t>
            </a:r>
            <a:r>
              <a:rPr lang="ru-RU" dirty="0" err="1">
                <a:solidFill>
                  <a:schemeClr val="bg1"/>
                </a:solidFill>
              </a:rPr>
              <a:t>обменником</a:t>
            </a:r>
            <a:r>
              <a:rPr lang="ru-RU" dirty="0">
                <a:solidFill>
                  <a:schemeClr val="bg1"/>
                </a:solidFill>
              </a:rPr>
              <a:t> типа </a:t>
            </a:r>
            <a:r>
              <a:rPr lang="ru-RU" dirty="0" err="1">
                <a:solidFill>
                  <a:schemeClr val="bg1"/>
                </a:solidFill>
              </a:rPr>
              <a:t>Headers</a:t>
            </a:r>
            <a:r>
              <a:rPr lang="ru-RU" dirty="0">
                <a:solidFill>
                  <a:schemeClr val="bg1"/>
                </a:solidFill>
              </a:rPr>
              <a:t>. Иногда может быть нужно выполнить маршрутизацию в зависимости от одного какого-то ключа. Чаще можно столкнуться с необходимостью выполнить проверку нескольких условий. Эти условия можно указать как атрибуты в поле заголовка (</a:t>
            </a:r>
            <a:r>
              <a:rPr lang="ru-RU" dirty="0" err="1">
                <a:solidFill>
                  <a:schemeClr val="bg1"/>
                </a:solidFill>
              </a:rPr>
              <a:t>Headers</a:t>
            </a:r>
            <a:r>
              <a:rPr lang="ru-RU" dirty="0">
                <a:solidFill>
                  <a:schemeClr val="bg1"/>
                </a:solidFill>
              </a:rPr>
              <a:t>) и затем использовать их в брокере для более сложной маршрутизации.</a:t>
            </a:r>
          </a:p>
          <a:p>
            <a:pPr marL="137160" indent="0">
              <a:buNone/>
            </a:pPr>
            <a:r>
              <a:rPr lang="ru-RU" b="1" dirty="0" err="1">
                <a:solidFill>
                  <a:schemeClr val="bg1"/>
                </a:solidFill>
              </a:rPr>
              <a:t>Properties</a:t>
            </a:r>
            <a:r>
              <a:rPr lang="ru-RU" dirty="0">
                <a:solidFill>
                  <a:schemeClr val="bg1"/>
                </a:solidFill>
              </a:rPr>
              <a:t> — характеристики сообщений, наиболее важными из них являются тип (</a:t>
            </a:r>
            <a:r>
              <a:rPr lang="ru-RU" dirty="0" err="1">
                <a:solidFill>
                  <a:schemeClr val="bg1"/>
                </a:solidFill>
              </a:rPr>
              <a:t>Content_type</a:t>
            </a:r>
            <a:r>
              <a:rPr lang="ru-RU" dirty="0">
                <a:solidFill>
                  <a:schemeClr val="bg1"/>
                </a:solidFill>
              </a:rPr>
              <a:t>) и кодировка (</a:t>
            </a:r>
            <a:r>
              <a:rPr lang="ru-RU" dirty="0" err="1">
                <a:solidFill>
                  <a:schemeClr val="bg1"/>
                </a:solidFill>
              </a:rPr>
              <a:t>Content_encoding</a:t>
            </a:r>
            <a:r>
              <a:rPr lang="ru-RU" dirty="0">
                <a:solidFill>
                  <a:schemeClr val="bg1"/>
                </a:solidFill>
              </a:rPr>
              <a:t>).</a:t>
            </a:r>
          </a:p>
          <a:p>
            <a:pPr marL="137160" indent="0">
              <a:buNone/>
            </a:pPr>
            <a:r>
              <a:rPr lang="ru-RU" b="1" dirty="0" err="1">
                <a:solidFill>
                  <a:schemeClr val="bg1"/>
                </a:solidFill>
              </a:rPr>
              <a:t>Delivery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mode</a:t>
            </a:r>
            <a:r>
              <a:rPr lang="ru-RU" dirty="0">
                <a:solidFill>
                  <a:schemeClr val="bg1"/>
                </a:solidFill>
              </a:rPr>
              <a:t> — режим доставки, сохранение опубликованных сообщений до момента их передачи потребителю.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92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bg1"/>
                </a:solidFill>
              </a:rPr>
              <a:t>Delivery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mode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Выделяют две разновидности режима доставки: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b="1" dirty="0" err="1">
                <a:solidFill>
                  <a:schemeClr val="bg1"/>
                </a:solidFill>
              </a:rPr>
              <a:t>Persistent</a:t>
            </a:r>
            <a:r>
              <a:rPr lang="ru-RU" dirty="0">
                <a:solidFill>
                  <a:schemeClr val="bg1"/>
                </a:solidFill>
              </a:rPr>
              <a:t> — постоянная, то есть сохранение сообщений;</a:t>
            </a:r>
          </a:p>
          <a:p>
            <a:r>
              <a:rPr lang="ru-RU" b="1" dirty="0" err="1">
                <a:solidFill>
                  <a:schemeClr val="bg1"/>
                </a:solidFill>
              </a:rPr>
              <a:t>Non-persistent</a:t>
            </a:r>
            <a:r>
              <a:rPr lang="ru-RU" dirty="0">
                <a:solidFill>
                  <a:schemeClr val="bg1"/>
                </a:solidFill>
              </a:rPr>
              <a:t> — непостоянная, </a:t>
            </a:r>
            <a:r>
              <a:rPr lang="ru-RU" dirty="0" smtClean="0">
                <a:solidFill>
                  <a:schemeClr val="bg1"/>
                </a:solidFill>
              </a:rPr>
              <a:t>сообщения не сохраняются.</a:t>
            </a:r>
            <a:endParaRPr lang="ru-RU" dirty="0">
              <a:solidFill>
                <a:schemeClr val="bg1"/>
              </a:solidFill>
            </a:endParaRPr>
          </a:p>
          <a:p>
            <a:pPr marL="137160" indent="0">
              <a:buNone/>
            </a:pP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Этот атрибут работает в связке с атрибутом </a:t>
            </a:r>
            <a:r>
              <a:rPr lang="ru-RU" dirty="0" err="1">
                <a:solidFill>
                  <a:schemeClr val="bg1"/>
                </a:solidFill>
              </a:rPr>
              <a:t>Durable</a:t>
            </a:r>
            <a:r>
              <a:rPr lang="ru-RU" dirty="0">
                <a:solidFill>
                  <a:schemeClr val="bg1"/>
                </a:solidFill>
              </a:rPr>
              <a:t>. Если </a:t>
            </a:r>
            <a:r>
              <a:rPr lang="ru-RU" dirty="0" err="1">
                <a:solidFill>
                  <a:schemeClr val="bg1"/>
                </a:solidFill>
              </a:rPr>
              <a:t>Durable</a:t>
            </a:r>
            <a:r>
              <a:rPr lang="ru-RU" dirty="0">
                <a:solidFill>
                  <a:schemeClr val="bg1"/>
                </a:solidFill>
              </a:rPr>
              <a:t> обеспечивает сохранность очереди, то </a:t>
            </a:r>
            <a:r>
              <a:rPr lang="ru-RU" dirty="0" err="1">
                <a:solidFill>
                  <a:schemeClr val="bg1"/>
                </a:solidFill>
              </a:rPr>
              <a:t>Delivery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mode</a:t>
            </a:r>
            <a:r>
              <a:rPr lang="ru-RU" dirty="0">
                <a:solidFill>
                  <a:schemeClr val="bg1"/>
                </a:solidFill>
              </a:rPr>
              <a:t> отвечает за то, чтобы в случае сбоя или перезагрузки сервера ранее опубликованные в ней сообщения были сохранены.</a:t>
            </a:r>
          </a:p>
        </p:txBody>
      </p:sp>
    </p:spTree>
    <p:extLst>
      <p:ext uri="{BB962C8B-B14F-4D97-AF65-F5344CB8AC3E}">
        <p14:creationId xmlns:p14="http://schemas.microsoft.com/office/powerpoint/2010/main" val="279412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8719649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110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effectLst/>
              </a:rPr>
              <a:t>Маршрутизация сообщений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37160" indent="0">
              <a:buNone/>
            </a:pPr>
            <a:r>
              <a:rPr lang="ru-RU" dirty="0">
                <a:solidFill>
                  <a:schemeClr val="bg1"/>
                </a:solidFill>
              </a:rPr>
              <a:t>Теперь разберёмся, как задается маршрутизация в </a:t>
            </a:r>
            <a:r>
              <a:rPr lang="ru-RU" dirty="0" err="1">
                <a:solidFill>
                  <a:schemeClr val="bg1"/>
                </a:solidFill>
              </a:rPr>
              <a:t>RabbitMQ</a:t>
            </a:r>
            <a:r>
              <a:rPr lang="ru-RU" dirty="0">
                <a:solidFill>
                  <a:schemeClr val="bg1"/>
                </a:solidFill>
              </a:rPr>
              <a:t>. В интерфейсе менеджера, в разделе, посвященном точкам обмена, имеется поле </a:t>
            </a:r>
            <a:r>
              <a:rPr lang="ru-RU" b="1" dirty="0" err="1">
                <a:solidFill>
                  <a:schemeClr val="bg1"/>
                </a:solidFill>
              </a:rPr>
              <a:t>Bindings</a:t>
            </a:r>
            <a:r>
              <a:rPr lang="ru-RU" dirty="0">
                <a:solidFill>
                  <a:schemeClr val="bg1"/>
                </a:solidFill>
              </a:rPr>
              <a:t>. Оно необходимо для установления привязки, которая обеспечивает взаимосвязь очереди и точки обмена. При необходимости точки обмена могут быть также соединены не только с очередью, но и между собой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pPr marL="137160" indent="0">
              <a:buNone/>
            </a:pPr>
            <a:r>
              <a:rPr lang="ru-RU" dirty="0">
                <a:solidFill>
                  <a:schemeClr val="bg1"/>
                </a:solidFill>
              </a:rPr>
              <a:t>Важно обратить внимание на специальное поле </a:t>
            </a:r>
            <a:r>
              <a:rPr lang="ru-RU" dirty="0" err="1">
                <a:solidFill>
                  <a:schemeClr val="bg1"/>
                </a:solidFill>
              </a:rPr>
              <a:t>Routing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key</a:t>
            </a:r>
            <a:r>
              <a:rPr lang="ru-RU" dirty="0">
                <a:solidFill>
                  <a:schemeClr val="bg1"/>
                </a:solidFill>
              </a:rPr>
              <a:t>, содержащее ключ маршрутизации. Именно этот ключ должен совпадать с ключом, указанным в поле </a:t>
            </a:r>
            <a:r>
              <a:rPr lang="ru-RU" dirty="0" err="1">
                <a:solidFill>
                  <a:schemeClr val="bg1"/>
                </a:solidFill>
              </a:rPr>
              <a:t>Bindings</a:t>
            </a:r>
            <a:r>
              <a:rPr lang="ru-RU" dirty="0">
                <a:solidFill>
                  <a:schemeClr val="bg1"/>
                </a:solidFill>
              </a:rPr>
              <a:t> в настройках взаимодействия точек обмена и очереди.</a:t>
            </a:r>
          </a:p>
        </p:txBody>
      </p:sp>
    </p:spTree>
    <p:extLst>
      <p:ext uri="{BB962C8B-B14F-4D97-AF65-F5344CB8AC3E}">
        <p14:creationId xmlns:p14="http://schemas.microsoft.com/office/powerpoint/2010/main" val="60840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Лучшие практики использования </a:t>
            </a:r>
            <a:r>
              <a:rPr lang="en-US" dirty="0" err="1">
                <a:effectLst/>
              </a:rPr>
              <a:t>RabbitMQ</a:t>
            </a: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600200"/>
            <a:ext cx="8291264" cy="4997152"/>
          </a:xfrm>
        </p:spPr>
        <p:txBody>
          <a:bodyPr>
            <a:normAutofit fontScale="25000" lnSpcReduction="20000"/>
          </a:bodyPr>
          <a:lstStyle/>
          <a:p>
            <a:pPr marL="13716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8000" b="1" dirty="0">
                <a:solidFill>
                  <a:schemeClr val="bg1"/>
                </a:solidFill>
              </a:rPr>
              <a:t>1 </a:t>
            </a:r>
            <a:r>
              <a:rPr lang="ru-RU" sz="8000" b="1" dirty="0" err="1">
                <a:solidFill>
                  <a:schemeClr val="bg1"/>
                </a:solidFill>
              </a:rPr>
              <a:t>Keep</a:t>
            </a:r>
            <a:r>
              <a:rPr lang="ru-RU" sz="8000" b="1" dirty="0">
                <a:solidFill>
                  <a:schemeClr val="bg1"/>
                </a:solidFill>
              </a:rPr>
              <a:t> </a:t>
            </a:r>
            <a:r>
              <a:rPr lang="ru-RU" sz="8000" b="1" dirty="0" err="1">
                <a:solidFill>
                  <a:schemeClr val="bg1"/>
                </a:solidFill>
              </a:rPr>
              <a:t>your</a:t>
            </a:r>
            <a:r>
              <a:rPr lang="ru-RU" sz="8000" b="1" dirty="0">
                <a:solidFill>
                  <a:schemeClr val="bg1"/>
                </a:solidFill>
              </a:rPr>
              <a:t> </a:t>
            </a:r>
            <a:r>
              <a:rPr lang="ru-RU" sz="8000" b="1" dirty="0" err="1">
                <a:solidFill>
                  <a:schemeClr val="bg1"/>
                </a:solidFill>
              </a:rPr>
              <a:t>queue</a:t>
            </a:r>
            <a:r>
              <a:rPr lang="ru-RU" sz="8000" b="1" dirty="0">
                <a:solidFill>
                  <a:schemeClr val="bg1"/>
                </a:solidFill>
              </a:rPr>
              <a:t> </a:t>
            </a:r>
            <a:r>
              <a:rPr lang="ru-RU" sz="8000" b="1" dirty="0" err="1">
                <a:solidFill>
                  <a:schemeClr val="bg1"/>
                </a:solidFill>
              </a:rPr>
              <a:t>short</a:t>
            </a:r>
            <a:r>
              <a:rPr lang="ru-RU" sz="8000" dirty="0">
                <a:solidFill>
                  <a:schemeClr val="bg1"/>
                </a:solidFill>
              </a:rPr>
              <a:t/>
            </a:r>
            <a:br>
              <a:rPr lang="ru-RU" sz="8000" dirty="0">
                <a:solidFill>
                  <a:schemeClr val="bg1"/>
                </a:solidFill>
              </a:rPr>
            </a:br>
            <a:r>
              <a:rPr lang="ru-RU" sz="8000" dirty="0" smtClean="0">
                <a:solidFill>
                  <a:schemeClr val="bg1"/>
                </a:solidFill>
              </a:rPr>
              <a:t>Стараемся </a:t>
            </a:r>
            <a:r>
              <a:rPr lang="ru-RU" sz="8000" dirty="0">
                <a:solidFill>
                  <a:schemeClr val="bg1"/>
                </a:solidFill>
              </a:rPr>
              <a:t>не давать своей очереди «разрастаться». В длине очереди нас ограничивает не только RAM, но и количество сообщений. </a:t>
            </a:r>
            <a:r>
              <a:rPr lang="ru-RU" sz="8000" dirty="0" err="1">
                <a:solidFill>
                  <a:schemeClr val="bg1"/>
                </a:solidFill>
              </a:rPr>
              <a:t>Rabbit</a:t>
            </a:r>
            <a:r>
              <a:rPr lang="ru-RU" sz="8000" dirty="0">
                <a:solidFill>
                  <a:schemeClr val="bg1"/>
                </a:solidFill>
              </a:rPr>
              <a:t> создан не для хранения гигантских очередей — он создан для доставки сообщения от чего-то очень простого (например </a:t>
            </a:r>
            <a:r>
              <a:rPr lang="ru-RU" sz="8000" dirty="0" err="1" smtClean="0">
                <a:solidFill>
                  <a:schemeClr val="bg1"/>
                </a:solidFill>
              </a:rPr>
              <a:t>frontend'а</a:t>
            </a:r>
            <a:r>
              <a:rPr lang="ru-RU" sz="8000" dirty="0" smtClean="0">
                <a:solidFill>
                  <a:schemeClr val="bg1"/>
                </a:solidFill>
              </a:rPr>
              <a:t>) </a:t>
            </a:r>
            <a:r>
              <a:rPr lang="ru-RU" sz="8000" dirty="0">
                <a:solidFill>
                  <a:schemeClr val="bg1"/>
                </a:solidFill>
              </a:rPr>
              <a:t>к чему-то сложному (типа нашего </a:t>
            </a:r>
            <a:r>
              <a:rPr lang="ru-RU" sz="8000" dirty="0" err="1">
                <a:solidFill>
                  <a:schemeClr val="bg1"/>
                </a:solidFill>
              </a:rPr>
              <a:t>backend'а</a:t>
            </a:r>
            <a:r>
              <a:rPr lang="ru-RU" sz="8000" dirty="0">
                <a:solidFill>
                  <a:schemeClr val="bg1"/>
                </a:solidFill>
              </a:rPr>
              <a:t>, который, возможно, будет обрабатывать сообщения очень долго</a:t>
            </a:r>
            <a:r>
              <a:rPr lang="ru-RU" sz="8000" dirty="0" smtClean="0">
                <a:solidFill>
                  <a:schemeClr val="bg1"/>
                </a:solidFill>
              </a:rPr>
              <a:t>).</a:t>
            </a:r>
          </a:p>
          <a:p>
            <a:pPr marL="13716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8000" b="1" dirty="0" smtClean="0">
                <a:solidFill>
                  <a:schemeClr val="bg1"/>
                </a:solidFill>
              </a:rPr>
              <a:t>2 </a:t>
            </a:r>
            <a:r>
              <a:rPr lang="ru-RU" sz="8000" b="1" dirty="0" err="1" smtClean="0">
                <a:solidFill>
                  <a:schemeClr val="bg1"/>
                </a:solidFill>
              </a:rPr>
              <a:t>Lazy</a:t>
            </a:r>
            <a:r>
              <a:rPr lang="ru-RU" sz="8000" b="1" dirty="0" smtClean="0">
                <a:solidFill>
                  <a:schemeClr val="bg1"/>
                </a:solidFill>
              </a:rPr>
              <a:t> </a:t>
            </a:r>
            <a:r>
              <a:rPr lang="ru-RU" sz="8000" b="1" dirty="0" err="1" smtClean="0">
                <a:solidFill>
                  <a:schemeClr val="bg1"/>
                </a:solidFill>
              </a:rPr>
              <a:t>queues</a:t>
            </a:r>
            <a:r>
              <a:rPr lang="ru-RU" sz="8000" b="1" dirty="0" smtClean="0">
                <a:solidFill>
                  <a:schemeClr val="bg1"/>
                </a:solidFill>
              </a:rPr>
              <a:t> </a:t>
            </a:r>
            <a:r>
              <a:rPr lang="ru-RU" sz="8000" dirty="0" smtClean="0">
                <a:solidFill>
                  <a:schemeClr val="bg1"/>
                </a:solidFill>
              </a:rPr>
              <a:t/>
            </a:r>
            <a:br>
              <a:rPr lang="ru-RU" sz="8000" dirty="0" smtClean="0">
                <a:solidFill>
                  <a:schemeClr val="bg1"/>
                </a:solidFill>
              </a:rPr>
            </a:br>
            <a:r>
              <a:rPr lang="ru-RU" sz="8000" dirty="0" smtClean="0">
                <a:solidFill>
                  <a:schemeClr val="bg1"/>
                </a:solidFill>
              </a:rPr>
              <a:t>Если мы переживаем за сохранность данных, используем медленные очереди. </a:t>
            </a:r>
            <a:r>
              <a:rPr lang="ru-RU" sz="8000" dirty="0" smtClean="0">
                <a:solidFill>
                  <a:schemeClr val="bg1"/>
                </a:solidFill>
              </a:rPr>
              <a:t>Из-за этого </a:t>
            </a:r>
            <a:r>
              <a:rPr lang="ru-RU" sz="8000" dirty="0" smtClean="0">
                <a:solidFill>
                  <a:schemeClr val="bg1"/>
                </a:solidFill>
              </a:rPr>
              <a:t>страдает производительность. Мы получаем сохранение на диск, что не очень быстро, но это гарант того, что данные не потеряются никогда.</a:t>
            </a:r>
            <a:br>
              <a:rPr lang="ru-RU" sz="8000" dirty="0" smtClean="0">
                <a:solidFill>
                  <a:schemeClr val="bg1"/>
                </a:solidFill>
              </a:rPr>
            </a:br>
            <a:r>
              <a:rPr lang="ru-RU" sz="8000" b="1" dirty="0" smtClean="0">
                <a:solidFill>
                  <a:schemeClr val="bg1"/>
                </a:solidFill>
              </a:rPr>
              <a:t>3 </a:t>
            </a:r>
            <a:r>
              <a:rPr lang="ru-RU" sz="8000" b="1" dirty="0" err="1" smtClean="0">
                <a:solidFill>
                  <a:schemeClr val="bg1"/>
                </a:solidFill>
              </a:rPr>
              <a:t>Limit</a:t>
            </a:r>
            <a:r>
              <a:rPr lang="ru-RU" sz="8000" b="1" dirty="0" smtClean="0">
                <a:solidFill>
                  <a:schemeClr val="bg1"/>
                </a:solidFill>
              </a:rPr>
              <a:t> </a:t>
            </a:r>
            <a:r>
              <a:rPr lang="ru-RU" sz="8000" b="1" dirty="0" err="1" smtClean="0">
                <a:solidFill>
                  <a:schemeClr val="bg1"/>
                </a:solidFill>
              </a:rPr>
              <a:t>queue</a:t>
            </a:r>
            <a:r>
              <a:rPr lang="ru-RU" sz="8000" b="1" dirty="0" smtClean="0">
                <a:solidFill>
                  <a:schemeClr val="bg1"/>
                </a:solidFill>
              </a:rPr>
              <a:t> </a:t>
            </a:r>
            <a:r>
              <a:rPr lang="ru-RU" sz="8000" b="1" dirty="0" err="1" smtClean="0">
                <a:solidFill>
                  <a:schemeClr val="bg1"/>
                </a:solidFill>
              </a:rPr>
              <a:t>size</a:t>
            </a:r>
            <a:r>
              <a:rPr lang="ru-RU" sz="8000" b="1" dirty="0" smtClean="0">
                <a:solidFill>
                  <a:schemeClr val="bg1"/>
                </a:solidFill>
              </a:rPr>
              <a:t> </a:t>
            </a:r>
            <a:r>
              <a:rPr lang="ru-RU" sz="8000" b="1" dirty="0" err="1" smtClean="0">
                <a:solidFill>
                  <a:schemeClr val="bg1"/>
                </a:solidFill>
              </a:rPr>
              <a:t>with</a:t>
            </a:r>
            <a:r>
              <a:rPr lang="ru-RU" sz="8000" b="1" dirty="0" smtClean="0">
                <a:solidFill>
                  <a:schemeClr val="bg1"/>
                </a:solidFill>
              </a:rPr>
              <a:t> TTL </a:t>
            </a:r>
            <a:r>
              <a:rPr lang="ru-RU" sz="8000" b="1" dirty="0" err="1" smtClean="0">
                <a:solidFill>
                  <a:schemeClr val="bg1"/>
                </a:solidFill>
              </a:rPr>
              <a:t>or</a:t>
            </a:r>
            <a:r>
              <a:rPr lang="ru-RU" sz="8000" b="1" dirty="0" smtClean="0">
                <a:solidFill>
                  <a:schemeClr val="bg1"/>
                </a:solidFill>
              </a:rPr>
              <a:t> </a:t>
            </a:r>
            <a:r>
              <a:rPr lang="ru-RU" sz="8000" b="1" dirty="0" err="1" smtClean="0">
                <a:solidFill>
                  <a:schemeClr val="bg1"/>
                </a:solidFill>
              </a:rPr>
              <a:t>max-length</a:t>
            </a:r>
            <a:r>
              <a:rPr lang="ru-RU" sz="8000" b="1" dirty="0" smtClean="0">
                <a:solidFill>
                  <a:schemeClr val="bg1"/>
                </a:solidFill>
              </a:rPr>
              <a:t/>
            </a:r>
            <a:br>
              <a:rPr lang="ru-RU" sz="8000" b="1" dirty="0" smtClean="0">
                <a:solidFill>
                  <a:schemeClr val="bg1"/>
                </a:solidFill>
              </a:rPr>
            </a:br>
            <a:r>
              <a:rPr lang="ru-RU" sz="8000" dirty="0" smtClean="0">
                <a:solidFill>
                  <a:schemeClr val="bg1"/>
                </a:solidFill>
              </a:rPr>
              <a:t>Ограничиваем размер очереди через ограничение длины сообщения или времени его жизни. Тут всё логично: поскольку мы работаем с памятью, нам не надо, чтобы она «текла» и использовалась не по назначению.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015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37160" indent="0">
              <a:buNone/>
            </a:pPr>
            <a:r>
              <a:rPr lang="ru-RU" dirty="0">
                <a:solidFill>
                  <a:schemeClr val="bg1"/>
                </a:solidFill>
              </a:rPr>
              <a:t>Сегодня отказоустойчивость и готовность сервиса к масштабированию — важные критерии, которые отличают по-настоящему хороший сервис. Достичь этого помогают в том числе и очереди сообщений во главе с брокером сообщений. Понимание кейсов, в которых лучше переложить работу с сообщениями на брокер очередей, очень важно в современной разработке. Даже если наш сервис не будет масштабироваться на много </a:t>
            </a:r>
            <a:r>
              <a:rPr lang="ru-RU" dirty="0" err="1">
                <a:solidFill>
                  <a:schemeClr val="bg1"/>
                </a:solidFill>
              </a:rPr>
              <a:t>worker'ов</a:t>
            </a:r>
            <a:r>
              <a:rPr lang="ru-RU" dirty="0">
                <a:solidFill>
                  <a:schemeClr val="bg1"/>
                </a:solidFill>
              </a:rPr>
              <a:t> и много очередей, сама очередь (и работа с ней через брокер) может быть хорошим буфером для снижения нагрузки и гарантом доставки и обработки сообщений, что позволит нашему сервису продолжить обработку без потерь, даже если во время обработки что-то пойдёт не так.</a:t>
            </a:r>
          </a:p>
        </p:txBody>
      </p:sp>
    </p:spTree>
    <p:extLst>
      <p:ext uri="{BB962C8B-B14F-4D97-AF65-F5344CB8AC3E}">
        <p14:creationId xmlns:p14="http://schemas.microsoft.com/office/powerpoint/2010/main" val="2150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systems.education/what-is-rabbitmq</a:t>
            </a:r>
            <a:endParaRPr lang="ru-RU" dirty="0" smtClean="0"/>
          </a:p>
          <a:p>
            <a:pPr marL="13716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www.kt-team.ru/blog/rabbitmq</a:t>
            </a:r>
            <a:endParaRPr lang="ru-RU" dirty="0" smtClean="0"/>
          </a:p>
          <a:p>
            <a:pPr marL="137160" indent="0">
              <a:buNone/>
            </a:pPr>
            <a:r>
              <a:rPr lang="en-US" dirty="0">
                <a:hlinkClick r:id="rId4"/>
              </a:rPr>
              <a:t>https://babok-school.ru/blog/rabbitmq-for-analyst</a:t>
            </a:r>
            <a:r>
              <a:rPr lang="en-US" dirty="0" smtClean="0">
                <a:hlinkClick r:id="rId4"/>
              </a:rPr>
              <a:t>/</a:t>
            </a:r>
            <a:endParaRPr lang="ru-RU" dirty="0" smtClean="0"/>
          </a:p>
          <a:p>
            <a:pPr marL="137160" indent="0">
              <a:buNone/>
            </a:pPr>
            <a:endParaRPr lang="ru-RU" dirty="0" smtClean="0"/>
          </a:p>
          <a:p>
            <a:pPr marL="137160" indent="0">
              <a:buNone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www.youtube.com/playlist?list=PLCpsrvs6hImZShRjUbqewZWgjJgU6SIvU</a:t>
            </a:r>
            <a:endParaRPr lang="ru-RU" dirty="0" smtClean="0"/>
          </a:p>
          <a:p>
            <a:pPr marL="137160" indent="0">
              <a:buNone/>
            </a:pPr>
            <a:r>
              <a:rPr lang="ru-RU" dirty="0" smtClean="0"/>
              <a:t>-курс </a:t>
            </a:r>
            <a:r>
              <a:rPr lang="ru-RU" dirty="0"/>
              <a:t>состоит из небольших уроков, содержащих всю необходимую информацию для быстрого старта работы с брокером сообщений </a:t>
            </a:r>
            <a:r>
              <a:rPr lang="ru-RU" dirty="0" err="1"/>
              <a:t>RabbitMQ</a:t>
            </a:r>
            <a:endParaRPr lang="ru-RU" dirty="0" smtClean="0"/>
          </a:p>
          <a:p>
            <a:pPr marL="13716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660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256584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 err="1">
                <a:solidFill>
                  <a:schemeClr val="bg1"/>
                </a:solidFill>
              </a:rPr>
              <a:t>RabbitMQ</a:t>
            </a:r>
            <a:r>
              <a:rPr lang="ru-RU" dirty="0">
                <a:solidFill>
                  <a:schemeClr val="bg1"/>
                </a:solidFill>
              </a:rPr>
              <a:t> – это брокер сообщений с открытым исходным кодом, который маршрутизирует сообщения, отправленные приложением-продюсером (</a:t>
            </a:r>
            <a:r>
              <a:rPr lang="ru-RU" b="1" i="1" dirty="0" err="1">
                <a:solidFill>
                  <a:schemeClr val="bg1"/>
                </a:solidFill>
              </a:rPr>
              <a:t>producer</a:t>
            </a:r>
            <a:r>
              <a:rPr lang="ru-RU" dirty="0">
                <a:solidFill>
                  <a:schemeClr val="bg1"/>
                </a:solidFill>
              </a:rPr>
              <a:t>) согласно принципам протокола AMQP (</a:t>
            </a:r>
            <a:r>
              <a:rPr lang="ru-RU" dirty="0" err="1">
                <a:solidFill>
                  <a:schemeClr val="bg1"/>
                </a:solidFill>
              </a:rPr>
              <a:t>Advanced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Message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Queuing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Protocol</a:t>
            </a:r>
            <a:r>
              <a:rPr lang="ru-RU" dirty="0">
                <a:solidFill>
                  <a:schemeClr val="bg1"/>
                </a:solidFill>
              </a:rPr>
              <a:t>). 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  <a:hlinkClick r:id="rId2"/>
              </a:rPr>
              <a:t>В </a:t>
            </a:r>
            <a:r>
              <a:rPr lang="ru-RU" dirty="0">
                <a:solidFill>
                  <a:schemeClr val="bg1"/>
                </a:solidFill>
                <a:hlinkClick r:id="rId2"/>
              </a:rPr>
              <a:t>отличие от </a:t>
            </a:r>
            <a:r>
              <a:rPr lang="ru-RU" dirty="0" err="1">
                <a:solidFill>
                  <a:schemeClr val="bg1"/>
                </a:solidFill>
                <a:hlinkClick r:id="rId2"/>
              </a:rPr>
              <a:t>Apache</a:t>
            </a:r>
            <a:r>
              <a:rPr lang="ru-RU" dirty="0">
                <a:solidFill>
                  <a:schemeClr val="bg1"/>
                </a:solidFill>
                <a:hlinkClick r:id="rId2"/>
              </a:rPr>
              <a:t> </a:t>
            </a:r>
            <a:r>
              <a:rPr lang="ru-RU" dirty="0" err="1">
                <a:solidFill>
                  <a:schemeClr val="bg1"/>
                </a:solidFill>
                <a:hlinkClick r:id="rId2"/>
              </a:rPr>
              <a:t>Kafka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RabbitMQ</a:t>
            </a:r>
            <a:r>
              <a:rPr lang="ru-RU" dirty="0">
                <a:solidFill>
                  <a:schemeClr val="bg1"/>
                </a:solidFill>
              </a:rPr>
              <a:t> не просто принимает сообщение от продюсера, а доставляет его приложению-потребителю (</a:t>
            </a:r>
            <a:r>
              <a:rPr lang="ru-RU" b="1" i="1" dirty="0" err="1">
                <a:solidFill>
                  <a:schemeClr val="bg1"/>
                </a:solidFill>
              </a:rPr>
              <a:t>consumer</a:t>
            </a:r>
            <a:r>
              <a:rPr lang="ru-RU" dirty="0">
                <a:solidFill>
                  <a:schemeClr val="bg1"/>
                </a:solidFill>
              </a:rPr>
              <a:t>). Более того, </a:t>
            </a:r>
            <a:r>
              <a:rPr lang="ru-RU" dirty="0" err="1">
                <a:solidFill>
                  <a:schemeClr val="bg1"/>
                </a:solidFill>
              </a:rPr>
              <a:t>RabbitMQ</a:t>
            </a:r>
            <a:r>
              <a:rPr lang="ru-RU" dirty="0">
                <a:solidFill>
                  <a:schemeClr val="bg1"/>
                </a:solidFill>
              </a:rPr>
              <a:t> работает по модели «умный сервер, тупой клиент», позволяя реализовать сложную логику маршрутизации сообщения благодаря нескольким типам </a:t>
            </a:r>
            <a:r>
              <a:rPr lang="ru-RU" dirty="0" err="1">
                <a:solidFill>
                  <a:schemeClr val="bg1"/>
                </a:solidFill>
              </a:rPr>
              <a:t>обменников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err="1">
                <a:solidFill>
                  <a:schemeClr val="bg1"/>
                </a:solidFill>
              </a:rPr>
              <a:t>exchanger</a:t>
            </a:r>
            <a:r>
              <a:rPr lang="ru-RU" dirty="0">
                <a:solidFill>
                  <a:schemeClr val="bg1"/>
                </a:solidFill>
              </a:rPr>
              <a:t>), которые отправляют сообщения в очереди (</a:t>
            </a:r>
            <a:r>
              <a:rPr lang="ru-RU" b="1" i="1" dirty="0" err="1">
                <a:solidFill>
                  <a:schemeClr val="bg1"/>
                </a:solidFill>
              </a:rPr>
              <a:t>queue</a:t>
            </a:r>
            <a:r>
              <a:rPr lang="ru-RU" dirty="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5378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87049" y="2967335"/>
            <a:ext cx="73699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Спасибо за внимание!</a:t>
            </a:r>
            <a:endParaRPr lang="ru-RU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54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253680"/>
            <a:ext cx="8496944" cy="6343672"/>
          </a:xfrm>
        </p:spPr>
        <p:txBody>
          <a:bodyPr>
            <a:normAutofit lnSpcReduction="10000"/>
          </a:bodyPr>
          <a:lstStyle/>
          <a:p>
            <a:pPr marL="13716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AMQP-протокол </a:t>
            </a:r>
            <a:r>
              <a:rPr lang="ru-RU" dirty="0">
                <a:solidFill>
                  <a:schemeClr val="bg1"/>
                </a:solidFill>
              </a:rPr>
              <a:t>вообще и </a:t>
            </a:r>
            <a:r>
              <a:rPr lang="ru-RU" dirty="0" err="1">
                <a:solidFill>
                  <a:schemeClr val="bg1"/>
                </a:solidFill>
              </a:rPr>
              <a:t>RabbitMQ</a:t>
            </a:r>
            <a:r>
              <a:rPr lang="ru-RU" dirty="0">
                <a:solidFill>
                  <a:schemeClr val="bg1"/>
                </a:solidFill>
              </a:rPr>
              <a:t> в частности представляют собой следующую модель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 marL="13716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13716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13716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13716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137160" indent="0">
              <a:buNone/>
            </a:pPr>
            <a:r>
              <a:rPr lang="ru-RU" dirty="0" err="1" smtClean="0">
                <a:solidFill>
                  <a:schemeClr val="bg1"/>
                </a:solidFill>
              </a:rPr>
              <a:t>Producer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публикует сообщения в брокер, брокер хранит это сообщение в очереди (и понимает, в какой из очередей его надо хранить), затем доставляет его исполнителю. Либо исполнитель подписывается на сообщения и, как только они появляются, пытается их исполнить. Брокер также может возвращать сообщения в очередь, чтобы они оставались там при необходимости.</a:t>
            </a:r>
          </a:p>
        </p:txBody>
      </p:sp>
      <p:pic>
        <p:nvPicPr>
          <p:cNvPr id="2050" name="Picture 2" descr="C:\Users\lenovo\Pictures\645aab5e25bab62819558d83_1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00" b="36008"/>
          <a:stretch/>
        </p:blipFill>
        <p:spPr bwMode="auto">
          <a:xfrm>
            <a:off x="-22951" y="1196752"/>
            <a:ext cx="9134725" cy="139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17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60648"/>
            <a:ext cx="4320480" cy="72008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ru-RU" sz="4000" dirty="0">
                <a:solidFill>
                  <a:schemeClr val="bg1"/>
                </a:solidFill>
              </a:rPr>
              <a:t>Базовые </a:t>
            </a:r>
            <a:r>
              <a:rPr lang="ru-RU" sz="4000" dirty="0" smtClean="0">
                <a:solidFill>
                  <a:schemeClr val="bg1"/>
                </a:solidFill>
              </a:rPr>
              <a:t>понятия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980728"/>
            <a:ext cx="50405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Базовые </a:t>
            </a:r>
            <a:r>
              <a:rPr lang="ru-RU" dirty="0" smtClean="0">
                <a:solidFill>
                  <a:schemeClr val="bg1"/>
                </a:solidFill>
              </a:rPr>
              <a:t>понятия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ru-RU" b="1" dirty="0" err="1" smtClean="0">
                <a:solidFill>
                  <a:schemeClr val="bg1"/>
                </a:solidFill>
              </a:rPr>
              <a:t>xchange</a:t>
            </a:r>
            <a:r>
              <a:rPr lang="ru-RU" b="1" dirty="0" smtClean="0">
                <a:solidFill>
                  <a:schemeClr val="bg1"/>
                </a:solidFill>
              </a:rPr>
              <a:t>(</a:t>
            </a:r>
            <a:r>
              <a:rPr lang="ru-RU" b="1" dirty="0">
                <a:solidFill>
                  <a:schemeClr val="bg1"/>
                </a:solidFill>
              </a:rPr>
              <a:t>точка </a:t>
            </a:r>
            <a:r>
              <a:rPr lang="ru-RU" b="1" dirty="0" smtClean="0">
                <a:solidFill>
                  <a:schemeClr val="bg1"/>
                </a:solidFill>
              </a:rPr>
              <a:t>обмена) </a:t>
            </a:r>
            <a:r>
              <a:rPr lang="ru-RU" dirty="0">
                <a:solidFill>
                  <a:schemeClr val="bg1"/>
                </a:solidFill>
              </a:rPr>
              <a:t>– получает сообщение от поставщика и отправляет его в очередь.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b="1" dirty="0" err="1" smtClean="0">
                <a:solidFill>
                  <a:schemeClr val="bg1"/>
                </a:solidFill>
              </a:rPr>
              <a:t>Queue</a:t>
            </a:r>
            <a:r>
              <a:rPr lang="ru-RU" b="1" dirty="0" smtClean="0">
                <a:solidFill>
                  <a:schemeClr val="bg1"/>
                </a:solidFill>
              </a:rPr>
              <a:t>(очередь)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- буфер который хранит сообщения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Binding </a:t>
            </a:r>
            <a:r>
              <a:rPr lang="ru-RU" dirty="0">
                <a:solidFill>
                  <a:schemeClr val="bg1"/>
                </a:solidFill>
              </a:rPr>
              <a:t>–  связь между очередью и обработчиком сообщений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Routing key </a:t>
            </a:r>
            <a:r>
              <a:rPr lang="ru-RU" dirty="0">
                <a:solidFill>
                  <a:schemeClr val="bg1"/>
                </a:solidFill>
              </a:rPr>
              <a:t>– ключ на который смотрит обработчик и решает куда </a:t>
            </a:r>
            <a:r>
              <a:rPr lang="ru-RU" dirty="0" smtClean="0">
                <a:solidFill>
                  <a:schemeClr val="bg1"/>
                </a:solidFill>
              </a:rPr>
              <a:t>отправить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b="1" dirty="0" smtClean="0">
                <a:solidFill>
                  <a:schemeClr val="bg1"/>
                </a:solidFill>
              </a:rPr>
              <a:t>essage </a:t>
            </a:r>
            <a:r>
              <a:rPr lang="en-US" dirty="0" smtClean="0">
                <a:solidFill>
                  <a:schemeClr val="bg1"/>
                </a:solidFill>
              </a:rPr>
              <a:t>—</a:t>
            </a:r>
            <a:r>
              <a:rPr lang="ru-RU" dirty="0" smtClean="0">
                <a:solidFill>
                  <a:schemeClr val="bg1"/>
                </a:solidFill>
              </a:rPr>
              <a:t>сообщение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это </a:t>
            </a:r>
            <a:r>
              <a:rPr lang="ru-RU" dirty="0">
                <a:solidFill>
                  <a:schemeClr val="bg1"/>
                </a:solidFill>
              </a:rPr>
              <a:t>может быть как просто строка, так и объект в виде JSON или любая структура, представленная в виде строки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Producer </a:t>
            </a:r>
            <a:r>
              <a:rPr lang="en-US" dirty="0">
                <a:solidFill>
                  <a:schemeClr val="bg1"/>
                </a:solidFill>
              </a:rPr>
              <a:t>— </a:t>
            </a:r>
            <a:r>
              <a:rPr lang="ru-RU" dirty="0">
                <a:solidFill>
                  <a:schemeClr val="bg1"/>
                </a:solidFill>
              </a:rPr>
              <a:t>отправитель сообщения</a:t>
            </a:r>
            <a:r>
              <a:rPr lang="ru-RU" dirty="0" smtClean="0">
                <a:solidFill>
                  <a:schemeClr val="bg1"/>
                </a:solidFill>
              </a:rPr>
              <a:t>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C</a:t>
            </a:r>
            <a:r>
              <a:rPr lang="ru-RU" b="1" dirty="0" err="1" smtClean="0">
                <a:solidFill>
                  <a:schemeClr val="bg1"/>
                </a:solidFill>
              </a:rPr>
              <a:t>onsumer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— исполнитель, который из этой очереди что-то заберёт и что-то сделает.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pic>
        <p:nvPicPr>
          <p:cNvPr id="6" name="Рисунок 5" descr="Картинки по запросу &quot;rabbitmq&quot;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196752"/>
            <a:ext cx="3202619" cy="45725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262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638" y="4039879"/>
            <a:ext cx="9055361" cy="2545997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Пример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  <a:r>
              <a:rPr lang="ru-RU" sz="2000" dirty="0" smtClean="0">
                <a:solidFill>
                  <a:schemeClr val="bg1"/>
                </a:solidFill>
              </a:rPr>
              <a:t>несколько </a:t>
            </a:r>
            <a:r>
              <a:rPr lang="ru-RU" sz="2000" dirty="0">
                <a:solidFill>
                  <a:schemeClr val="bg1"/>
                </a:solidFill>
              </a:rPr>
              <a:t>приложений публикуют сообщения, отправляя их в RMQ. </a:t>
            </a:r>
          </a:p>
          <a:p>
            <a:pPr marL="13716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Все входящие сообщения попадают в точку обмена «</a:t>
            </a:r>
            <a:r>
              <a:rPr lang="ru-RU" sz="2000" dirty="0" err="1">
                <a:solidFill>
                  <a:schemeClr val="bg1"/>
                </a:solidFill>
              </a:rPr>
              <a:t>Preprocessing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exchange</a:t>
            </a:r>
            <a:r>
              <a:rPr lang="ru-RU" sz="2000" dirty="0">
                <a:solidFill>
                  <a:schemeClr val="bg1"/>
                </a:solidFill>
              </a:rPr>
              <a:t>» — это единая точка в рассматриваемой топологии. Дальше брокер осуществляет их маршрутизацию и здесь возможны варианты</a:t>
            </a:r>
            <a:r>
              <a:rPr lang="ru-RU" sz="2000" dirty="0" smtClean="0">
                <a:solidFill>
                  <a:schemeClr val="bg1"/>
                </a:solidFill>
              </a:rPr>
              <a:t>:</a:t>
            </a:r>
            <a:r>
              <a:rPr lang="ru-RU" sz="2000" dirty="0">
                <a:solidFill>
                  <a:schemeClr val="bg1"/>
                </a:solidFill>
              </a:rPr>
              <a:t/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 smtClean="0">
                <a:solidFill>
                  <a:schemeClr val="bg1"/>
                </a:solidFill>
              </a:rPr>
              <a:t>-направить </a:t>
            </a:r>
            <a:r>
              <a:rPr lang="ru-RU" sz="2000" dirty="0">
                <a:solidFill>
                  <a:schemeClr val="bg1"/>
                </a:solidFill>
              </a:rPr>
              <a:t>сообщение в какую-либо очередь;</a:t>
            </a:r>
          </a:p>
          <a:p>
            <a:pPr marL="137160" indent="0"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-направить </a:t>
            </a:r>
            <a:r>
              <a:rPr lang="ru-RU" sz="2000" dirty="0">
                <a:solidFill>
                  <a:schemeClr val="bg1"/>
                </a:solidFill>
              </a:rPr>
              <a:t>его в другие точки обмена, которые уже будут связаны с очередями.</a:t>
            </a:r>
          </a:p>
          <a:p>
            <a:pPr marL="137160" indent="0"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В </a:t>
            </a:r>
            <a:r>
              <a:rPr lang="ru-RU" sz="2000" dirty="0">
                <a:solidFill>
                  <a:schemeClr val="bg1"/>
                </a:solidFill>
              </a:rPr>
              <a:t>конечном счёте, каждая очередь подключается к </a:t>
            </a:r>
            <a:r>
              <a:rPr lang="ru-RU" sz="2000" dirty="0" err="1">
                <a:solidFill>
                  <a:schemeClr val="bg1"/>
                </a:solidFill>
              </a:rPr>
              <a:t>консьюмеру</a:t>
            </a:r>
            <a:r>
              <a:rPr lang="ru-RU" sz="2000" dirty="0">
                <a:solidFill>
                  <a:schemeClr val="bg1"/>
                </a:solidFill>
              </a:rPr>
              <a:t>, приложению </a:t>
            </a:r>
            <a:r>
              <a:rPr lang="ru-RU" sz="2000" dirty="0" err="1">
                <a:solidFill>
                  <a:schemeClr val="bg1"/>
                </a:solidFill>
              </a:rPr>
              <a:t>Worker</a:t>
            </a:r>
            <a:r>
              <a:rPr lang="ru-RU" sz="2000" dirty="0">
                <a:solidFill>
                  <a:schemeClr val="bg1"/>
                </a:solidFill>
              </a:rPr>
              <a:t>, которое читает эти сообщения и выполняет их дальнейшую обработку.</a:t>
            </a:r>
            <a:endParaRPr lang="ru-RU" sz="2000" dirty="0"/>
          </a:p>
        </p:txBody>
      </p:sp>
      <p:sp>
        <p:nvSpPr>
          <p:cNvPr id="4" name="AutoShape 2" descr="https://optim.tildacdn.com/tild6263-3930-4338-b861-343861626263/-/format/webp/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optim.tildacdn.com/tild6263-3930-4338-b861-343861626263/-/format/webp/2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6" t="3510" r="8475" b="7949"/>
          <a:stretch/>
        </p:blipFill>
        <p:spPr bwMode="auto">
          <a:xfrm>
            <a:off x="634479" y="173627"/>
            <a:ext cx="7728793" cy="3843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574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effectLst/>
              </a:rPr>
              <a:t>Queue</a:t>
            </a:r>
            <a:r>
              <a:rPr lang="ru-RU" b="0" dirty="0">
                <a:effectLst/>
              </a:rPr>
              <a:t> </a:t>
            </a:r>
            <a:r>
              <a:rPr lang="ru-RU" b="0" dirty="0" smtClean="0">
                <a:effectLst/>
              </a:rPr>
              <a:t>(Очереди)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37160" indent="0">
              <a:buNone/>
            </a:pPr>
            <a:r>
              <a:rPr lang="ru-RU" dirty="0">
                <a:solidFill>
                  <a:schemeClr val="bg1"/>
                </a:solidFill>
              </a:rPr>
              <a:t>Теперь рассмотрим каждый из объектов топологии </a:t>
            </a:r>
            <a:r>
              <a:rPr lang="ru-RU" dirty="0" err="1">
                <a:solidFill>
                  <a:schemeClr val="bg1"/>
                </a:solidFill>
              </a:rPr>
              <a:t>RabbitMQ</a:t>
            </a:r>
            <a:r>
              <a:rPr lang="ru-RU" dirty="0">
                <a:solidFill>
                  <a:schemeClr val="bg1"/>
                </a:solidFill>
              </a:rPr>
              <a:t> по отдельности с учётом их особенностей.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Начнём разбор объектов с очередей (</a:t>
            </a:r>
            <a:r>
              <a:rPr lang="ru-RU" dirty="0" err="1">
                <a:solidFill>
                  <a:schemeClr val="bg1"/>
                </a:solidFill>
              </a:rPr>
              <a:t>Queue</a:t>
            </a:r>
            <a:r>
              <a:rPr lang="ru-RU" dirty="0">
                <a:solidFill>
                  <a:schemeClr val="bg1"/>
                </a:solidFill>
              </a:rPr>
              <a:t>). В </a:t>
            </a:r>
            <a:r>
              <a:rPr lang="ru-RU" dirty="0" err="1">
                <a:solidFill>
                  <a:schemeClr val="bg1"/>
                </a:solidFill>
              </a:rPr>
              <a:t>RabbitMQ</a:t>
            </a:r>
            <a:r>
              <a:rPr lang="ru-RU" dirty="0">
                <a:solidFill>
                  <a:schemeClr val="bg1"/>
                </a:solidFill>
              </a:rPr>
              <a:t> они работают по принципу </a:t>
            </a:r>
            <a:r>
              <a:rPr lang="ru-RU" u="sng" dirty="0">
                <a:solidFill>
                  <a:schemeClr val="bg1"/>
                </a:solidFill>
                <a:hlinkClick r:id="rId2"/>
              </a:rPr>
              <a:t>FIFO</a:t>
            </a:r>
            <a:r>
              <a:rPr lang="ru-RU" dirty="0">
                <a:solidFill>
                  <a:schemeClr val="bg1"/>
                </a:solidFill>
              </a:rPr>
              <a:t> (</a:t>
            </a:r>
            <a:r>
              <a:rPr lang="ru-RU" dirty="0" err="1">
                <a:solidFill>
                  <a:schemeClr val="bg1"/>
                </a:solidFill>
              </a:rPr>
              <a:t>First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Input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First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Output</a:t>
            </a:r>
            <a:r>
              <a:rPr lang="ru-RU" dirty="0">
                <a:solidFill>
                  <a:schemeClr val="bg1"/>
                </a:solidFill>
              </a:rPr>
              <a:t>). При конфигурации очереди можно задавать как обязательные, так и необязательные параметры. Каждая очередь должна иметь уникальное имя и свойства, которые будут определять её поведение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pPr marL="137160" indent="0">
              <a:buNone/>
            </a:pPr>
            <a:r>
              <a:rPr lang="ru-RU" dirty="0">
                <a:solidFill>
                  <a:schemeClr val="bg1"/>
                </a:solidFill>
              </a:rPr>
              <a:t>Сперва надо назвать очередь и определить её свойства, чтобы потребитель мог считывать данные из неё.</a:t>
            </a:r>
          </a:p>
        </p:txBody>
      </p:sp>
    </p:spTree>
    <p:extLst>
      <p:ext uri="{BB962C8B-B14F-4D97-AF65-F5344CB8AC3E}">
        <p14:creationId xmlns:p14="http://schemas.microsoft.com/office/powerpoint/2010/main" val="5837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0"/>
            <a:ext cx="8352928" cy="6669360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При </a:t>
            </a:r>
            <a:r>
              <a:rPr lang="ru-RU" sz="2000" dirty="0">
                <a:solidFill>
                  <a:schemeClr val="bg1"/>
                </a:solidFill>
              </a:rPr>
              <a:t>формировании имён необходимо учитывать ограничения </a:t>
            </a:r>
            <a:r>
              <a:rPr lang="ru-RU" sz="2000" dirty="0" err="1">
                <a:solidFill>
                  <a:schemeClr val="bg1"/>
                </a:solidFill>
              </a:rPr>
              <a:t>RabbitMQ</a:t>
            </a:r>
            <a:r>
              <a:rPr lang="ru-RU" sz="2000" dirty="0">
                <a:solidFill>
                  <a:schemeClr val="bg1"/>
                </a:solidFill>
              </a:rPr>
              <a:t>: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-</a:t>
            </a:r>
            <a:r>
              <a:rPr lang="ru-RU" sz="2000" b="1" dirty="0" smtClean="0">
                <a:solidFill>
                  <a:schemeClr val="bg1"/>
                </a:solidFill>
              </a:rPr>
              <a:t>длина </a:t>
            </a:r>
            <a:r>
              <a:rPr lang="ru-RU" sz="2000" b="1" dirty="0">
                <a:solidFill>
                  <a:schemeClr val="bg1"/>
                </a:solidFill>
              </a:rPr>
              <a:t>имени </a:t>
            </a:r>
            <a:r>
              <a:rPr lang="ru-RU" sz="2000" dirty="0">
                <a:solidFill>
                  <a:schemeClr val="bg1"/>
                </a:solidFill>
              </a:rPr>
              <a:t>не должна превышать 255 символов в кодировке utf-8.</a:t>
            </a:r>
          </a:p>
          <a:p>
            <a:pPr marL="137160" indent="0">
              <a:buNone/>
            </a:pPr>
            <a:r>
              <a:rPr lang="ru-RU" sz="2000" b="1" dirty="0" smtClean="0">
                <a:solidFill>
                  <a:schemeClr val="bg1"/>
                </a:solidFill>
              </a:rPr>
              <a:t>-имя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b="1" dirty="0">
                <a:solidFill>
                  <a:schemeClr val="bg1"/>
                </a:solidFill>
              </a:rPr>
              <a:t>не может начинаться </a:t>
            </a:r>
            <a:r>
              <a:rPr lang="ru-RU" sz="2000" dirty="0">
                <a:solidFill>
                  <a:schemeClr val="bg1"/>
                </a:solidFill>
              </a:rPr>
              <a:t>со слова «</a:t>
            </a:r>
            <a:r>
              <a:rPr lang="ru-RU" sz="2000" dirty="0" err="1">
                <a:solidFill>
                  <a:schemeClr val="bg1"/>
                </a:solidFill>
              </a:rPr>
              <a:t>amq</a:t>
            </a:r>
            <a:r>
              <a:rPr lang="ru-RU" sz="2000" dirty="0">
                <a:solidFill>
                  <a:schemeClr val="bg1"/>
                </a:solidFill>
              </a:rPr>
              <a:t>.» — это зарезервированная часть для очередей создаваемых в </a:t>
            </a:r>
            <a:r>
              <a:rPr lang="ru-RU" sz="2000" dirty="0" err="1">
                <a:solidFill>
                  <a:schemeClr val="bg1"/>
                </a:solidFill>
              </a:rPr>
              <a:t>RabbitMQ</a:t>
            </a:r>
            <a:r>
              <a:rPr lang="ru-RU" sz="2000" dirty="0">
                <a:solidFill>
                  <a:schemeClr val="bg1"/>
                </a:solidFill>
              </a:rPr>
              <a:t> и используемых по умолчанию</a:t>
            </a:r>
            <a:r>
              <a:rPr lang="ru-RU" sz="2000" dirty="0" smtClean="0">
                <a:solidFill>
                  <a:schemeClr val="bg1"/>
                </a:solidFill>
              </a:rPr>
              <a:t>.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13716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Помимо имени в административной панели </a:t>
            </a:r>
            <a:r>
              <a:rPr lang="ru-RU" sz="2000" dirty="0" err="1">
                <a:solidFill>
                  <a:schemeClr val="bg1"/>
                </a:solidFill>
              </a:rPr>
              <a:t>RabbitMQ</a:t>
            </a:r>
            <a:r>
              <a:rPr lang="ru-RU" sz="2000" dirty="0">
                <a:solidFill>
                  <a:schemeClr val="bg1"/>
                </a:solidFill>
              </a:rPr>
              <a:t> можно установить параметр свойства </a:t>
            </a:r>
            <a:r>
              <a:rPr lang="ru-RU" sz="2000" b="1" dirty="0">
                <a:solidFill>
                  <a:schemeClr val="bg1"/>
                </a:solidFill>
              </a:rPr>
              <a:t>«</a:t>
            </a:r>
            <a:r>
              <a:rPr lang="ru-RU" sz="2000" b="1" dirty="0" err="1">
                <a:solidFill>
                  <a:schemeClr val="bg1"/>
                </a:solidFill>
              </a:rPr>
              <a:t>Durable</a:t>
            </a:r>
            <a:r>
              <a:rPr lang="ru-RU" sz="2000" b="1" dirty="0">
                <a:solidFill>
                  <a:schemeClr val="bg1"/>
                </a:solidFill>
              </a:rPr>
              <a:t>» </a:t>
            </a:r>
            <a:r>
              <a:rPr lang="ru-RU" sz="2000" dirty="0">
                <a:solidFill>
                  <a:schemeClr val="bg1"/>
                </a:solidFill>
              </a:rPr>
              <a:t>(</a:t>
            </a:r>
            <a:r>
              <a:rPr lang="ru-RU" sz="2000" b="1" dirty="0">
                <a:solidFill>
                  <a:schemeClr val="bg1"/>
                </a:solidFill>
              </a:rPr>
              <a:t>устойчивость) </a:t>
            </a:r>
            <a:r>
              <a:rPr lang="ru-RU" sz="2000" dirty="0">
                <a:solidFill>
                  <a:schemeClr val="bg1"/>
                </a:solidFill>
              </a:rPr>
              <a:t>— это свойство определяет, сохранится ли очередь после перезапуска брокера. Для того, чтобы очередь была устойчива к сбоям брокера, этот параметр должен иметь значение «</a:t>
            </a:r>
            <a:r>
              <a:rPr lang="ru-RU" sz="2000" dirty="0" err="1">
                <a:solidFill>
                  <a:schemeClr val="bg1"/>
                </a:solidFill>
              </a:rPr>
              <a:t>True</a:t>
            </a:r>
            <a:r>
              <a:rPr lang="ru-RU" sz="2000" dirty="0">
                <a:solidFill>
                  <a:schemeClr val="bg1"/>
                </a:solidFill>
              </a:rPr>
              <a:t>» </a:t>
            </a:r>
            <a:r>
              <a:rPr lang="ru-RU" sz="2000" dirty="0" smtClean="0">
                <a:solidFill>
                  <a:schemeClr val="bg1"/>
                </a:solidFill>
              </a:rPr>
              <a:t>или </a:t>
            </a:r>
            <a:r>
              <a:rPr lang="ru-RU" sz="2000" dirty="0">
                <a:solidFill>
                  <a:schemeClr val="bg1"/>
                </a:solidFill>
              </a:rPr>
              <a:t>«</a:t>
            </a:r>
            <a:r>
              <a:rPr lang="ru-RU" sz="2000" dirty="0" err="1">
                <a:solidFill>
                  <a:schemeClr val="bg1"/>
                </a:solidFill>
              </a:rPr>
              <a:t>Durable</a:t>
            </a:r>
            <a:r>
              <a:rPr lang="ru-RU" sz="2000" dirty="0" smtClean="0">
                <a:solidFill>
                  <a:schemeClr val="bg1"/>
                </a:solidFill>
              </a:rPr>
              <a:t>».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137160" indent="0">
              <a:buNone/>
            </a:pPr>
            <a:r>
              <a:rPr lang="ru-RU" sz="2000" b="1" i="1" dirty="0" smtClean="0">
                <a:solidFill>
                  <a:schemeClr val="bg1"/>
                </a:solidFill>
              </a:rPr>
              <a:t>Обратите </a:t>
            </a:r>
            <a:r>
              <a:rPr lang="ru-RU" sz="2000" b="1" i="1" dirty="0">
                <a:solidFill>
                  <a:schemeClr val="bg1"/>
                </a:solidFill>
              </a:rPr>
              <a:t>внимание, что свойство «Устойчивость» не гарантирует, что сообщения в очереди, которые были опубликованы до сбоя, сохранятся после возобновления работы брокера. Это свойство гарантирует лишь сохранение самой очереди.</a:t>
            </a:r>
            <a:endParaRPr lang="ru-RU" sz="2000" dirty="0">
              <a:solidFill>
                <a:schemeClr val="bg1"/>
              </a:solidFill>
            </a:endParaRPr>
          </a:p>
          <a:p>
            <a:pPr marL="13716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Ещё одно важное свойство </a:t>
            </a:r>
            <a:r>
              <a:rPr lang="ru-RU" sz="2000" b="1" dirty="0">
                <a:solidFill>
                  <a:schemeClr val="bg1"/>
                </a:solidFill>
              </a:rPr>
              <a:t>«</a:t>
            </a:r>
            <a:r>
              <a:rPr lang="ru-RU" sz="2000" b="1" dirty="0" err="1">
                <a:solidFill>
                  <a:schemeClr val="bg1"/>
                </a:solidFill>
              </a:rPr>
              <a:t>Auto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delete</a:t>
            </a:r>
            <a:r>
              <a:rPr lang="ru-RU" sz="2000" b="1" dirty="0">
                <a:solidFill>
                  <a:schemeClr val="bg1"/>
                </a:solidFill>
              </a:rPr>
              <a:t>» (</a:t>
            </a:r>
            <a:r>
              <a:rPr lang="ru-RU" sz="2000" b="1" dirty="0" err="1">
                <a:solidFill>
                  <a:schemeClr val="bg1"/>
                </a:solidFill>
              </a:rPr>
              <a:t>автоудаление</a:t>
            </a:r>
            <a:r>
              <a:rPr lang="ru-RU" sz="2000" b="1" dirty="0">
                <a:solidFill>
                  <a:schemeClr val="bg1"/>
                </a:solidFill>
              </a:rPr>
              <a:t>). </a:t>
            </a:r>
            <a:r>
              <a:rPr lang="ru-RU" sz="2000" dirty="0">
                <a:solidFill>
                  <a:schemeClr val="bg1"/>
                </a:solidFill>
              </a:rPr>
              <a:t>Оно означает, что как только последний потребитель заканчивает читать сообщения из очереди, она удаляется.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 smtClean="0">
                <a:solidFill>
                  <a:schemeClr val="bg1"/>
                </a:solidFill>
              </a:rPr>
              <a:t>Также </a:t>
            </a:r>
            <a:r>
              <a:rPr lang="ru-RU" sz="2000" dirty="0">
                <a:solidFill>
                  <a:schemeClr val="bg1"/>
                </a:solidFill>
              </a:rPr>
              <a:t>здесь есть свойство «</a:t>
            </a:r>
            <a:r>
              <a:rPr lang="ru-RU" sz="2000" b="1" dirty="0" err="1">
                <a:solidFill>
                  <a:schemeClr val="bg1"/>
                </a:solidFill>
              </a:rPr>
              <a:t>Arguments</a:t>
            </a:r>
            <a:r>
              <a:rPr lang="ru-RU" sz="2000" b="1" dirty="0">
                <a:solidFill>
                  <a:schemeClr val="bg1"/>
                </a:solidFill>
              </a:rPr>
              <a:t>» </a:t>
            </a:r>
            <a:r>
              <a:rPr lang="ru-RU" sz="2000" dirty="0">
                <a:solidFill>
                  <a:schemeClr val="bg1"/>
                </a:solidFill>
              </a:rPr>
              <a:t>— аргументы очереди, это свойство не является обязательным, но оно позволяет задавать время сообщения и очередей по отдельности, а также задавать ограничения длины очереди, как в сообщениях так и в </a:t>
            </a:r>
            <a:r>
              <a:rPr lang="ru-RU" sz="2000" dirty="0" smtClean="0">
                <a:solidFill>
                  <a:schemeClr val="bg1"/>
                </a:solidFill>
              </a:rPr>
              <a:t>байтах </a:t>
            </a:r>
            <a:r>
              <a:rPr lang="ru-RU" sz="2000" dirty="0">
                <a:solidFill>
                  <a:schemeClr val="bg1"/>
                </a:solidFill>
              </a:rPr>
              <a:t>и другие </a:t>
            </a:r>
            <a:r>
              <a:rPr lang="ru-RU" sz="2000" dirty="0" smtClean="0">
                <a:solidFill>
                  <a:schemeClr val="bg1"/>
                </a:solidFill>
              </a:rPr>
              <a:t>свойства.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87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48680"/>
            <a:ext cx="8473387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177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</TotalTime>
  <Words>852</Words>
  <Application>Microsoft Office PowerPoint</Application>
  <PresentationFormat>Экран (4:3)</PresentationFormat>
  <Paragraphs>111</Paragraphs>
  <Slides>30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Апекс</vt:lpstr>
      <vt:lpstr>Презентация PowerPoint</vt:lpstr>
      <vt:lpstr>Брокер сообщений</vt:lpstr>
      <vt:lpstr>Презентация PowerPoint</vt:lpstr>
      <vt:lpstr>Презентация PowerPoint</vt:lpstr>
      <vt:lpstr>Презентация PowerPoint</vt:lpstr>
      <vt:lpstr>Презентация PowerPoint</vt:lpstr>
      <vt:lpstr>Queue (Очереди)</vt:lpstr>
      <vt:lpstr>Презентация PowerPoint</vt:lpstr>
      <vt:lpstr>Презентация PowerPoint</vt:lpstr>
      <vt:lpstr>Exchange (Точка обмена)</vt:lpstr>
      <vt:lpstr>Типы точки обмена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Message(Сообщения)</vt:lpstr>
      <vt:lpstr>Атрибуты сообщения:</vt:lpstr>
      <vt:lpstr>Delivery mode</vt:lpstr>
      <vt:lpstr>Презентация PowerPoint</vt:lpstr>
      <vt:lpstr>Маршрутизация сообщений</vt:lpstr>
      <vt:lpstr>Лучшие практики использования RabbitMQ </vt:lpstr>
      <vt:lpstr>Заключение</vt:lpstr>
      <vt:lpstr>Ссылки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26</cp:revision>
  <dcterms:created xsi:type="dcterms:W3CDTF">2024-04-28T10:08:32Z</dcterms:created>
  <dcterms:modified xsi:type="dcterms:W3CDTF">2024-05-01T19:19:45Z</dcterms:modified>
</cp:coreProperties>
</file>