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aleway Light"/>
      <p:regular r:id="rId20"/>
      <p:bold r:id="rId21"/>
      <p:italic r:id="rId22"/>
      <p:boldItalic r:id="rId23"/>
    </p:embeddedFont>
    <p:embeddedFont>
      <p:font typeface="Raleway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GBWL8dk0g7nZU2j2l0a0R2jXM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Light-regular.fntdata"/><Relationship Id="rId22" Type="http://schemas.openxmlformats.org/officeDocument/2006/relationships/font" Target="fonts/RalewayLight-italic.fntdata"/><Relationship Id="rId21" Type="http://schemas.openxmlformats.org/officeDocument/2006/relationships/font" Target="fonts/RalewayLight-bold.fntdata"/><Relationship Id="rId24" Type="http://schemas.openxmlformats.org/officeDocument/2006/relationships/font" Target="fonts/RalewayMedium-regular.fntdata"/><Relationship Id="rId23" Type="http://schemas.openxmlformats.org/officeDocument/2006/relationships/font" Target="fonts/Raleway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Medium-italic.fntdata"/><Relationship Id="rId25" Type="http://schemas.openxmlformats.org/officeDocument/2006/relationships/font" Target="fonts/RalewayMedium-bold.fntdata"/><Relationship Id="rId28" Type="http://customschemas.google.com/relationships/presentationmetadata" Target="metadata"/><Relationship Id="rId27" Type="http://schemas.openxmlformats.org/officeDocument/2006/relationships/font" Target="fonts/Raleway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4ad3ad888_0_0:notes"/>
          <p:cNvSpPr/>
          <p:nvPr>
            <p:ph idx="2" type="sldImg"/>
          </p:nvPr>
        </p:nvSpPr>
        <p:spPr>
          <a:xfrm>
            <a:off x="0" y="0"/>
            <a:ext cx="1500000" cy="15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g1a4ad3ad888_0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1a4ad3ad888_0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ru-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4ad3ad88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1a4ad3ad888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4ad3ad88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1a4ad3ad888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4ad3ad88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1a4ad3ad888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4ad3ad88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1a4ad3ad888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4ad3ad88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1a4ad3ad888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c8c1048b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9c8c1048be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4ad3ad88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1a4ad3ad888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4ad3ad88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1a4ad3ad888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и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вертикальни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ий заголовок і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об'є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'єкти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рівняння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Лише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и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міст із підписом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ображення з підписо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hyperlink" Target="https://blog.skillfactory.ru/glossary/soap-api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abr.com/ru/post/483204/" TargetMode="External"/><Relationship Id="rId4" Type="http://schemas.openxmlformats.org/officeDocument/2006/relationships/hyperlink" Target="https://habr.com/ru/post/131343/" TargetMode="External"/><Relationship Id="rId9" Type="http://schemas.openxmlformats.org/officeDocument/2006/relationships/hyperlink" Target="https://blog.skillfactory.ru/glossary/rest-api/" TargetMode="External"/><Relationship Id="rId5" Type="http://schemas.openxmlformats.org/officeDocument/2006/relationships/hyperlink" Target="https://habr.com/ru/post/134303/" TargetMode="External"/><Relationship Id="rId6" Type="http://schemas.openxmlformats.org/officeDocument/2006/relationships/hyperlink" Target="https://en.wikipedia.org/wiki/Representational_state_transfer" TargetMode="External"/><Relationship Id="rId7" Type="http://schemas.openxmlformats.org/officeDocument/2006/relationships/hyperlink" Target="https://habr.com/ru/post/319984/" TargetMode="External"/><Relationship Id="rId8" Type="http://schemas.openxmlformats.org/officeDocument/2006/relationships/hyperlink" Target="https://www.w3.org/2002/07/soap-translation/russian/part0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log.skillfactory.ru/glossary/xml/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blog.skillfactory.ru/glossary/http/" TargetMode="Externa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log.skillfactory.ru/glossary/xml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proger.ru/translations/luchshie-praktiki-razrabotki-rest-api-20-sovetov/" TargetMode="External"/><Relationship Id="rId4" Type="http://schemas.openxmlformats.org/officeDocument/2006/relationships/hyperlink" Target="https://blog.skillfactory.ru/glossary/postman/" TargetMode="External"/><Relationship Id="rId5" Type="http://schemas.openxmlformats.org/officeDocument/2006/relationships/hyperlink" Target="https://ru.wikipedia.org/wiki/%D0%A1%D0%BF%D0%B8%D1%81%D0%BE%D0%BA_%D0%BA%D0%BE%D0%B4%D0%BE%D0%B2_%D1%81%D0%BE%D1%81%D1%82%D0%BE%D1%8F%D0%BD%D0%B8%D1%8F_HTTP" TargetMode="External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6" name="Google Shape;86;g1a4ad3ad88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977900"/>
            <a:ext cx="1772212" cy="381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7" name="Google Shape;87;g1a4ad3ad88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3900" y="0"/>
            <a:ext cx="63865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8" name="Google Shape;88;g1a4ad3ad888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96100" y="1358900"/>
            <a:ext cx="5295900" cy="54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a4ad3ad888_0_0"/>
          <p:cNvSpPr/>
          <p:nvPr/>
        </p:nvSpPr>
        <p:spPr>
          <a:xfrm>
            <a:off x="774700" y="2635250"/>
            <a:ext cx="75756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ru-RU" sz="5500">
                <a:solidFill>
                  <a:srgbClr val="002F4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SOAP/REST</a:t>
            </a:r>
            <a:endParaRPr b="0" i="0" sz="5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a4ad3ad888_0_0"/>
          <p:cNvSpPr/>
          <p:nvPr/>
        </p:nvSpPr>
        <p:spPr>
          <a:xfrm>
            <a:off x="774700" y="5949950"/>
            <a:ext cx="1365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2F4F"/>
                </a:solidFill>
                <a:latin typeface="Raleway"/>
                <a:ea typeface="Raleway"/>
                <a:cs typeface="Raleway"/>
                <a:sym typeface="Raleway"/>
              </a:rPr>
              <a:t>astondevs.ru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4ad3ad888_0_169"/>
          <p:cNvSpPr/>
          <p:nvPr/>
        </p:nvSpPr>
        <p:spPr>
          <a:xfrm>
            <a:off x="365750" y="508000"/>
            <a:ext cx="11478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Где применяют?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a4ad3ad888_0_169"/>
          <p:cNvSpPr txBox="1"/>
          <p:nvPr/>
        </p:nvSpPr>
        <p:spPr>
          <a:xfrm>
            <a:off x="348000" y="1397700"/>
            <a:ext cx="11844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REST API рекомендуют использовать в следующих случаях: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800"/>
              <a:buFont typeface="Raleway"/>
              <a:buChar char="●"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ограниченная пропускная способность соединения с серевром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800"/>
              <a:buFont typeface="Raleway"/>
              <a:buChar char="●"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есть необходимость кэшировать запросы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800"/>
              <a:buFont typeface="Raleway"/>
              <a:buChar char="●"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приложение или сайт будет значительно масштабироваться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800"/>
              <a:buFont typeface="Raleway"/>
              <a:buChar char="●"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приложение или сайт использует AJAX (метод фонового обмена данными с сервером)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REST API используют чаще альтернативных методов, например SOAP. Помимо сайтов и веб-приложений RESTful используют для облачных вычислений.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preencoded.png" id="160" name="Google Shape;160;g1a4ad3ad888_0_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Raleway"/>
              <a:buChar char="•"/>
            </a:pPr>
            <a:r>
              <a:rPr lang="ru-RU" sz="23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https://habr.com/ru/post/483204/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aleway"/>
              <a:buChar char="•"/>
            </a:pPr>
            <a:r>
              <a:rPr lang="ru-RU" sz="23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https://habr.com/ru/post/131343/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aleway"/>
              <a:buChar char="•"/>
            </a:pPr>
            <a:r>
              <a:rPr lang="ru-RU" sz="23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https://habr.com/ru/post/134303/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aleway"/>
              <a:buChar char="•"/>
            </a:pPr>
            <a:r>
              <a:rPr lang="ru-RU" sz="23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https://en.wikipedia.org/wiki/Representational_state_transfer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aleway"/>
              <a:buChar char="•"/>
            </a:pPr>
            <a:r>
              <a:rPr lang="ru-RU" sz="23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https://habr.com/ru/post/319984/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aleway"/>
              <a:buChar char="•"/>
            </a:pPr>
            <a:r>
              <a:rPr lang="ru-RU" sz="23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8"/>
              </a:rPr>
              <a:t>https://www.w3.org/2002/07/soap-translation/russian/part0.html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aleway"/>
              <a:buChar char="•"/>
            </a:pPr>
            <a:r>
              <a:rPr lang="ru-RU" sz="23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9"/>
              </a:rPr>
              <a:t>https://blog.skillfactory.ru/glossary/rest-api/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aleway"/>
              <a:buChar char="•"/>
            </a:pPr>
            <a:r>
              <a:rPr lang="ru-RU" sz="23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10"/>
              </a:rPr>
              <a:t>https://blog.skillfactory.ru/glossary/soap-api/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365750" y="508000"/>
            <a:ext cx="11478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Литература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7" name="Google Shape;167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65750" y="50800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SOAP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365750" y="1471475"/>
            <a:ext cx="7701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C314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— это протокол, по которому веб-сервисы взаимодействуют друг с другом или с клиентами. Название происходит от сокращения Simple Object Access Protocol («простой протокол доступа к объектам»). SOAP API — это веб-сервис, использующий протокол SOAP для обмена сообщениями между серверами и клиентами. При этом сообщения должны быть написаны на языке </a:t>
            </a:r>
            <a:r>
              <a:rPr lang="ru-RU" sz="1800" u="sng">
                <a:solidFill>
                  <a:schemeClr val="hlink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3"/>
              </a:rPr>
              <a:t>XML</a:t>
            </a:r>
            <a:r>
              <a:rPr lang="ru-RU" sz="1800">
                <a:solidFill>
                  <a:srgbClr val="2C314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в соответствии со строгими стандартами, иначе сервер вернет ошибку.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49" y="3872675"/>
            <a:ext cx="6283974" cy="27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8365425" y="1471475"/>
            <a:ext cx="3379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C314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SOAP может использоваться с протоколами SMTP, FTP, </a:t>
            </a:r>
            <a:r>
              <a:rPr lang="ru-RU" sz="1800" u="sng">
                <a:solidFill>
                  <a:schemeClr val="hlink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5"/>
              </a:rPr>
              <a:t>HTTP</a:t>
            </a:r>
            <a:r>
              <a:rPr lang="ru-RU" sz="1800">
                <a:solidFill>
                  <a:srgbClr val="2C314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HTTPS. Чаще всего — с HTTP как с наиболее универсальным: его поддерживают все браузеры и серверы.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preencoded.png" id="99" name="Google Shape;9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4ad3ad888_0_101"/>
          <p:cNvSpPr/>
          <p:nvPr/>
        </p:nvSpPr>
        <p:spPr>
          <a:xfrm>
            <a:off x="365750" y="508000"/>
            <a:ext cx="8032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Структура сообщения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a4ad3ad888_0_101"/>
          <p:cNvSpPr txBox="1"/>
          <p:nvPr/>
        </p:nvSpPr>
        <p:spPr>
          <a:xfrm>
            <a:off x="365750" y="1507425"/>
            <a:ext cx="6956100" cy="5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Envelope</a:t>
            </a:r>
            <a:r>
              <a:rPr lang="ru-RU" sz="15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 («конверт»). Это корневой элемент. Определяет </a:t>
            </a:r>
            <a:r>
              <a:rPr lang="ru-RU" sz="15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XML-документ</a:t>
            </a:r>
            <a:r>
              <a:rPr lang="ru-RU" sz="15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 как сообщение SOAP с помощью пространства имен xmlns:soap=»http://www.w3.org/2003/05/soap-envelope/». Если в определении будет указан другой адрес, сервер вернет ошибку.</a:t>
            </a:r>
            <a:endParaRPr sz="15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Header</a:t>
            </a:r>
            <a:r>
              <a:rPr lang="ru-RU" sz="15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 («заголовок»). Включает в себя атрибуты сообщения, связанные с конкретным приложением (аутентификация, проведение платежей и так далее). В заголовке могут использоваться три атрибута, которые указывают, как принимающая сторона должна обрабатывать сообщение, — mustUnderstand, actor и encodingStyle. Значение mustUnderstand — 1 или 0 — говорит принимающему приложению о том, следует ли распознавать заголовок в обязательном или опциональном порядке. Атрибут actor задает конкретную конечную точку для сообщения. Атрибут encodingStyle устанавливает специфическую кодировку для элемента. По умолчанию SOAP-сообщение не имеет определенной </a:t>
            </a:r>
            <a:endParaRPr sz="15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кодировки.</a:t>
            </a:r>
            <a:endParaRPr sz="15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Body </a:t>
            </a:r>
            <a:r>
              <a:rPr lang="ru-RU" sz="15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(«тело»). Сообщение, которое передает веб-приложение. Может содержать запрос к серверу или ответ от него.</a:t>
            </a:r>
            <a:endParaRPr sz="15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6" name="Google Shape;106;g1a4ad3ad888_0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250" y="1450900"/>
            <a:ext cx="4565350" cy="432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7" name="Google Shape;107;g1a4ad3ad888_0_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4ad3ad888_0_111"/>
          <p:cNvSpPr/>
          <p:nvPr/>
        </p:nvSpPr>
        <p:spPr>
          <a:xfrm>
            <a:off x="365750" y="508000"/>
            <a:ext cx="8032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Пример сообщения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a4ad3ad888_0_111"/>
          <p:cNvSpPr txBox="1"/>
          <p:nvPr/>
        </p:nvSpPr>
        <p:spPr>
          <a:xfrm>
            <a:off x="365750" y="1507425"/>
            <a:ext cx="71547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1F7199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&lt;?xml version="1.0"?&gt;</a:t>
            </a:r>
            <a:endParaRPr sz="1300">
              <a:solidFill>
                <a:srgbClr val="444444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soap:Envelope</a:t>
            </a:r>
            <a:endParaRPr sz="1300">
              <a:solidFill>
                <a:srgbClr val="444444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xmlns:soap=</a:t>
            </a:r>
            <a:r>
              <a:rPr lang="ru-RU" sz="1300">
                <a:solidFill>
                  <a:srgbClr val="88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"http://www.w3.org/2003/05/soap-envelope/"</a:t>
            </a:r>
            <a:endParaRPr sz="1300">
              <a:solidFill>
                <a:srgbClr val="444444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soap:encodingStyle=</a:t>
            </a:r>
            <a:r>
              <a:rPr lang="ru-RU" sz="1300">
                <a:solidFill>
                  <a:srgbClr val="88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"http://www.w3.org/2003/05/soap-encoding"</a:t>
            </a: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444444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soap:Body</a:t>
            </a: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300">
              <a:solidFill>
                <a:srgbClr val="444444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m:GetPrice</a:t>
            </a: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xmlns:m=</a:t>
            </a:r>
            <a:r>
              <a:rPr lang="ru-RU" sz="1300">
                <a:solidFill>
                  <a:srgbClr val="88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"https://online-shop.ru/prices"</a:t>
            </a: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444444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b="1"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m:Item</a:t>
            </a: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&gt;Dell Vostro 3515-5371&lt;/</a:t>
            </a:r>
            <a:r>
              <a:rPr b="1"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m:Item</a:t>
            </a: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444444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b="1"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m:GetPrice</a:t>
            </a: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444444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soap:Body</a:t>
            </a: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444444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soap:Envelope</a:t>
            </a: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444444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g1a4ad3ad888_0_111"/>
          <p:cNvSpPr txBox="1"/>
          <p:nvPr/>
        </p:nvSpPr>
        <p:spPr>
          <a:xfrm>
            <a:off x="4791925" y="4193325"/>
            <a:ext cx="1161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1F7199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&lt;?xml version="1.0"?&gt;</a:t>
            </a:r>
            <a:endParaRPr sz="1300">
              <a:solidFill>
                <a:srgbClr val="444444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soap:Envelope</a:t>
            </a: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xmlns:soap=</a:t>
            </a:r>
            <a:r>
              <a:rPr lang="ru-RU" sz="1300">
                <a:solidFill>
                  <a:srgbClr val="88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"http://www.w3.org/2003/05/soap-envelope/"</a:t>
            </a:r>
            <a:endParaRPr sz="1300">
              <a:solidFill>
                <a:srgbClr val="444444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soap:encodingStyle=</a:t>
            </a:r>
            <a:r>
              <a:rPr lang="ru-RU" sz="1300">
                <a:solidFill>
                  <a:srgbClr val="88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"http://www.w3.org/2003/05/soap-encoding"</a:t>
            </a: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444444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soap:Body</a:t>
            </a: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444444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m:GetPriceResponse</a:t>
            </a: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xmlns:m=</a:t>
            </a:r>
            <a:r>
              <a:rPr lang="ru-RU" sz="1300">
                <a:solidFill>
                  <a:srgbClr val="880000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"https://online-shop.ru/prices"</a:t>
            </a: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444444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b="1"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m:Price</a:t>
            </a: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&gt;37299&lt;/</a:t>
            </a:r>
            <a:r>
              <a:rPr b="1"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m:Price</a:t>
            </a: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444444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b="1"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m:GetPriceResponse</a:t>
            </a: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444444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soap:Body</a:t>
            </a: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444444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soap:Envelope</a:t>
            </a:r>
            <a:r>
              <a:rPr lang="ru-RU" sz="130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444444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7199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g1a4ad3ad888_0_111"/>
          <p:cNvSpPr/>
          <p:nvPr/>
        </p:nvSpPr>
        <p:spPr>
          <a:xfrm>
            <a:off x="7520450" y="1507425"/>
            <a:ext cx="15876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b="1" lang="ru-RU" sz="2400">
                <a:solidFill>
                  <a:srgbClr val="231F20"/>
                </a:solidFill>
                <a:latin typeface="Raleway"/>
                <a:ea typeface="Raleway"/>
                <a:cs typeface="Raleway"/>
                <a:sym typeface="Raleway"/>
              </a:rPr>
              <a:t>Запрос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a4ad3ad888_0_111"/>
          <p:cNvSpPr/>
          <p:nvPr/>
        </p:nvSpPr>
        <p:spPr>
          <a:xfrm>
            <a:off x="2142725" y="4402250"/>
            <a:ext cx="15876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b="1" lang="ru-RU" sz="2400">
                <a:solidFill>
                  <a:srgbClr val="231F20"/>
                </a:solidFill>
                <a:latin typeface="Raleway"/>
                <a:ea typeface="Raleway"/>
                <a:cs typeface="Raleway"/>
                <a:sym typeface="Raleway"/>
              </a:rPr>
              <a:t>Ответ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7" name="Google Shape;117;g1a4ad3ad888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4ad3ad888_0_123"/>
          <p:cNvSpPr/>
          <p:nvPr/>
        </p:nvSpPr>
        <p:spPr>
          <a:xfrm>
            <a:off x="365750" y="508000"/>
            <a:ext cx="11478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Где используют?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a4ad3ad888_0_123"/>
          <p:cNvSpPr txBox="1"/>
          <p:nvPr/>
        </p:nvSpPr>
        <p:spPr>
          <a:xfrm>
            <a:off x="365750" y="1871850"/>
            <a:ext cx="10401600" cy="4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800"/>
              <a:buFont typeface="Raleway"/>
              <a:buChar char="●"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Асинхронная обработка и последующий вызов. Стандарт SOAP 1.2 обеспечивает клиенту гарантированный уровень надежности и безопасности.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800"/>
              <a:buFont typeface="Raleway"/>
              <a:buChar char="●"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Формальное средство коммуникации. Если клиент и сервер имеют соглашение о формате обмена, то SOAP 1.2 предоставляет жесткие спецификации для такого типа взаимодействия. Пример — сайт онлайн-покупок, на котором пользователи добавляют товары в корзину перед оплатой. Предположим, что есть веб-служба, которая выполняет окончательный платеж. Может быть достигнуто соглашение, что веб-сервис будет принимать только название товара, цену за единицу и количество. Если сценарий существует, лучше использовать протокол SOAP.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800"/>
              <a:buFont typeface="Raleway"/>
              <a:buChar char="●"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Операции с состоянием. Если приложение требует, чтобы состояние сохранялось от одного запроса к другому, то стандарт SOAP 1.2 предоставляет структуру для поддержки таких требований. 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preencoded.png" id="124" name="Google Shape;124;g1a4ad3ad888_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4ad3ad888_0_141"/>
          <p:cNvSpPr/>
          <p:nvPr/>
        </p:nvSpPr>
        <p:spPr>
          <a:xfrm>
            <a:off x="365750" y="508000"/>
            <a:ext cx="11478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REST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a4ad3ad888_0_141"/>
          <p:cNvSpPr txBox="1"/>
          <p:nvPr/>
        </p:nvSpPr>
        <p:spPr>
          <a:xfrm>
            <a:off x="365750" y="1507425"/>
            <a:ext cx="10401600" cy="55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C314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это способ взаимодействия сайтов и веб-приложений с сервером. Его также называют RESTful.</a:t>
            </a:r>
            <a:endParaRPr sz="1800">
              <a:solidFill>
                <a:srgbClr val="2C314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C314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Термин состоит из двух аббревиатур, которые расшифровываются следующим образом. API (Application Programming Interface) — это код, который позволяет двум приложениям обмениваться данными с сервера. На русском языке его принято называть программным интерфейсом приложения. REST (Representational State Transfer) — это способ создания API с помощью протокола HTTP. На русском его называют «передачей состояния представления».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Технологию REST API применяют везде, где пользователю сайта или веб-приложения нужно предоставить данные с сервера. Например, при нажатии иконки с видео на видеохостинге REST API проводит операции и запускает ролик с сервера в браузере. В настоящее время это самый распространенный способ организации API. Он вытеснил ранее популярные способы SOAP и WSDL.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У RESTful нет единого стандарта работы: его называют «архитектурным стилем» для операций по работе с серверов. </a:t>
            </a:r>
            <a:endParaRPr sz="18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C314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preencoded.png" id="131" name="Google Shape;131;g1a4ad3ad888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c8c1048be_0_84"/>
          <p:cNvSpPr/>
          <p:nvPr/>
        </p:nvSpPr>
        <p:spPr>
          <a:xfrm>
            <a:off x="365750" y="508000"/>
            <a:ext cx="11478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Принципы REST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9c8c1048be_0_84"/>
          <p:cNvSpPr txBox="1"/>
          <p:nvPr/>
        </p:nvSpPr>
        <p:spPr>
          <a:xfrm>
            <a:off x="348000" y="1397700"/>
            <a:ext cx="11844000" cy="5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500"/>
              <a:buAutoNum type="arabicPeriod"/>
            </a:pPr>
            <a:r>
              <a:rPr b="1" lang="ru-RU" sz="1500">
                <a:solidFill>
                  <a:srgbClr val="2C3142"/>
                </a:solidFill>
              </a:rPr>
              <a:t>Отделения клиента от сервера (Client-Server).</a:t>
            </a:r>
            <a:r>
              <a:rPr lang="ru-RU" sz="1500">
                <a:solidFill>
                  <a:srgbClr val="2C3142"/>
                </a:solidFill>
              </a:rPr>
              <a:t> Клиент — это пользовательский интерфейс сайта или приложения, например, поисковая строка видеохостинга. В REST API код запросов остается на стороне клиента, а код для доступа к данным — на стороне сервера. Это упрощает организацию API, позволяет легко переносить пользовательский интерфейс на другую платформу и дает возможность лучше масштабировать серверное хранение данных.</a:t>
            </a:r>
            <a:endParaRPr sz="1500">
              <a:solidFill>
                <a:srgbClr val="2C314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500"/>
              <a:buAutoNum type="arabicPeriod"/>
            </a:pPr>
            <a:r>
              <a:rPr b="1" lang="ru-RU" sz="1500">
                <a:solidFill>
                  <a:srgbClr val="2C3142"/>
                </a:solidFill>
              </a:rPr>
              <a:t>Отсутствие записи состояния клиента (Stateless)</a:t>
            </a:r>
            <a:r>
              <a:rPr lang="ru-RU" sz="1500">
                <a:solidFill>
                  <a:srgbClr val="2C3142"/>
                </a:solidFill>
              </a:rPr>
              <a:t>. Сервер не должен хранить информацию о состоянии (проведенных операций) клиента. Каждый запрос от клиента должен содержать только ту информацию, которая нужна для получения данных от сервера.</a:t>
            </a:r>
            <a:endParaRPr sz="1500">
              <a:solidFill>
                <a:srgbClr val="2C314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500"/>
              <a:buAutoNum type="arabicPeriod"/>
            </a:pPr>
            <a:r>
              <a:rPr b="1" lang="ru-RU" sz="1500">
                <a:solidFill>
                  <a:srgbClr val="2C3142"/>
                </a:solidFill>
              </a:rPr>
              <a:t>Кэшируемость (Casheable)</a:t>
            </a:r>
            <a:r>
              <a:rPr lang="ru-RU" sz="1500">
                <a:solidFill>
                  <a:srgbClr val="2C3142"/>
                </a:solidFill>
              </a:rPr>
              <a:t>. В данных запроса должно быть указано, нужно ли кэшировать данные (сохранять в специальном буфере для частых запросов). Если такое указание есть, клиент получит право обращаться к этому буферу при необходимости.</a:t>
            </a:r>
            <a:endParaRPr sz="1500">
              <a:solidFill>
                <a:srgbClr val="2C314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500"/>
              <a:buAutoNum type="arabicPeriod"/>
            </a:pPr>
            <a:r>
              <a:rPr b="1" lang="ru-RU" sz="1500">
                <a:solidFill>
                  <a:srgbClr val="2C3142"/>
                </a:solidFill>
              </a:rPr>
              <a:t>Единство интерфейса (Uniform Interface)</a:t>
            </a:r>
            <a:r>
              <a:rPr lang="ru-RU" sz="1500">
                <a:solidFill>
                  <a:srgbClr val="2C3142"/>
                </a:solidFill>
              </a:rPr>
              <a:t>. Все данные должны запрашиваться через один URL-адрес стандартными протоколами, например, HTTP. Это упрощает архитектуру сайта или приложения и делает взаимодействие с сервером понятнее.</a:t>
            </a:r>
            <a:endParaRPr sz="1500">
              <a:solidFill>
                <a:srgbClr val="2C314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500"/>
              <a:buAutoNum type="arabicPeriod"/>
            </a:pPr>
            <a:r>
              <a:rPr b="1" lang="ru-RU" sz="1500">
                <a:solidFill>
                  <a:srgbClr val="2C3142"/>
                </a:solidFill>
              </a:rPr>
              <a:t>Многоуровневость системы (Layered System)</a:t>
            </a:r>
            <a:r>
              <a:rPr lang="ru-RU" sz="1500">
                <a:solidFill>
                  <a:srgbClr val="2C3142"/>
                </a:solidFill>
              </a:rPr>
              <a:t>. В RESTful сервера могут располагаться на разных уровнях, при этом каждый сервер взаимодействует только с ближайшими уровнями и не связан запросами с другими.</a:t>
            </a:r>
            <a:endParaRPr sz="1500">
              <a:solidFill>
                <a:srgbClr val="2C314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500"/>
              <a:buAutoNum type="arabicPeriod"/>
            </a:pPr>
            <a:r>
              <a:rPr b="1" lang="ru-RU" sz="1500">
                <a:solidFill>
                  <a:srgbClr val="2C3142"/>
                </a:solidFill>
              </a:rPr>
              <a:t>Предоставление кода по запросу (Code on Demand)</a:t>
            </a:r>
            <a:r>
              <a:rPr lang="ru-RU" sz="1500">
                <a:solidFill>
                  <a:srgbClr val="2C3142"/>
                </a:solidFill>
              </a:rPr>
              <a:t>. Серверы могут отправлять клиенту код (например, скрипт для запуска видео). Так общий код приложения или сайта становится сложнее только при необходимости.</a:t>
            </a:r>
            <a:endParaRPr sz="1500">
              <a:solidFill>
                <a:srgbClr val="2C314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500"/>
              <a:buAutoNum type="arabicPeriod"/>
            </a:pPr>
            <a:r>
              <a:rPr b="1" lang="ru-RU" sz="1500">
                <a:solidFill>
                  <a:srgbClr val="2C3142"/>
                </a:solidFill>
              </a:rPr>
              <a:t>Начало от нуля (Starting with the Null Style).</a:t>
            </a:r>
            <a:r>
              <a:rPr lang="ru-RU" sz="1500">
                <a:solidFill>
                  <a:srgbClr val="2C3142"/>
                </a:solidFill>
              </a:rPr>
              <a:t> Клиент знает только одну точку входа на сервер. Дальнейшие возможности по взаимодействию обеспечиваются сервером.</a:t>
            </a:r>
            <a:endParaRPr sz="1500">
              <a:solidFill>
                <a:srgbClr val="2C314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preencoded.png" id="138" name="Google Shape;138;g9c8c1048be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4ad3ad888_0_153"/>
          <p:cNvSpPr/>
          <p:nvPr/>
        </p:nvSpPr>
        <p:spPr>
          <a:xfrm>
            <a:off x="365750" y="508000"/>
            <a:ext cx="11478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Стандарты REST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a4ad3ad888_0_153"/>
          <p:cNvSpPr txBox="1"/>
          <p:nvPr/>
        </p:nvSpPr>
        <p:spPr>
          <a:xfrm>
            <a:off x="348000" y="1397700"/>
            <a:ext cx="11844000" cy="4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Сам по себе RESTful не является стандартом или протоколом. Разработчики руководствуются принципами REST API для создания эффективной работы с серверов для своих сайтов и приложений. Принципы позволяют выстраивать серверную архитектуру с помощью других протоколов: HTTP, URL, JSON и XML.</a:t>
            </a:r>
            <a:endParaRPr sz="17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Это отличает REST API от метода простого протокола доступа к объектам SOAP (Simple Object Access Protocol), созданного Microsoft в 1998 году. В SOAP взаимодействие по каждому протоколу нужно прописывать отдельно только в формате XML. Также в SOAP нет кэшируемости запросов, более объемная документация и реализация словаря, отдельного от HTTP. Это делает стиль REST API более легким в реализации, чем стандарт SOAP.</a:t>
            </a:r>
            <a:endParaRPr sz="17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Несмотря на отсутствие стандартов, при создании REST API есть общепринятые лучшие </a:t>
            </a:r>
            <a:r>
              <a:rPr lang="ru-RU" sz="17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практики</a:t>
            </a:r>
            <a:r>
              <a:rPr lang="ru-RU" sz="17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, например:</a:t>
            </a:r>
            <a:endParaRPr sz="17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700"/>
              <a:buFont typeface="Raleway"/>
              <a:buChar char="●"/>
            </a:pPr>
            <a:r>
              <a:rPr lang="ru-RU" sz="17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использование защищенного протокола HTTPS</a:t>
            </a:r>
            <a:endParaRPr sz="17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700"/>
              <a:buFont typeface="Raleway"/>
              <a:buChar char="●"/>
            </a:pPr>
            <a:r>
              <a:rPr lang="ru-RU" sz="17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использование инструментов для разработки API Blueprint и Swagger</a:t>
            </a:r>
            <a:endParaRPr sz="17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700"/>
              <a:buFont typeface="Raleway"/>
              <a:buChar char="●"/>
            </a:pPr>
            <a:r>
              <a:rPr lang="ru-RU" sz="17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применение приложения для тестирования </a:t>
            </a:r>
            <a:r>
              <a:rPr lang="ru-RU" sz="17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Get Postman</a:t>
            </a:r>
            <a:endParaRPr sz="1700" u="sng">
              <a:solidFill>
                <a:schemeClr val="hlink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700"/>
              <a:buFont typeface="Raleway"/>
              <a:buChar char="●"/>
            </a:pPr>
            <a:r>
              <a:rPr lang="ru-RU" sz="17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применение как можно большего количества HTTP-кодов (</a:t>
            </a:r>
            <a:r>
              <a:rPr lang="ru-RU" sz="17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список</a:t>
            </a:r>
            <a:r>
              <a:rPr lang="ru-RU" sz="17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7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700"/>
              <a:buFont typeface="Raleway"/>
              <a:buChar char="●"/>
            </a:pPr>
            <a:r>
              <a:rPr lang="ru-RU" sz="17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архивирование больших блоков данных</a:t>
            </a:r>
            <a:endParaRPr sz="17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preencoded.png" id="145" name="Google Shape;145;g1a4ad3ad888_0_1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4ad3ad888_0_160"/>
          <p:cNvSpPr/>
          <p:nvPr/>
        </p:nvSpPr>
        <p:spPr>
          <a:xfrm>
            <a:off x="365750" y="508000"/>
            <a:ext cx="11478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Архитектура</a:t>
            </a:r>
            <a:endParaRPr b="0" i="0" sz="52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a4ad3ad888_0_160"/>
          <p:cNvSpPr txBox="1"/>
          <p:nvPr/>
        </p:nvSpPr>
        <p:spPr>
          <a:xfrm>
            <a:off x="348000" y="1397700"/>
            <a:ext cx="118440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REST API основывается на протоколе передачи гипертекста HTTP (Hypertext Transfer Protocol). Это стандартный протокол в интернете, созданный для передачи гипертекста. Сейчас с помощью HTTP отправляют любые другие типы данных.</a:t>
            </a:r>
            <a:endParaRPr sz="15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Каждый объект на сервере в HTTP имеет свой уникальный URL-адрес в строгом последовательном формате. Например, второй модуль обучающего видео про Python будет храниться на сервере по адресу http://school.ru/python/2.</a:t>
            </a:r>
            <a:endParaRPr sz="15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В REST API есть 4 метода HTTP, которые используют для действий с объектами на серверах:</a:t>
            </a:r>
            <a:endParaRPr sz="15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500"/>
              <a:buFont typeface="Raleway"/>
              <a:buChar char="●"/>
            </a:pPr>
            <a:r>
              <a:rPr lang="ru-RU" sz="15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GET (получение информации о данных или списка объектов)</a:t>
            </a:r>
            <a:endParaRPr sz="15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500"/>
              <a:buFont typeface="Raleway"/>
              <a:buChar char="●"/>
            </a:pPr>
            <a:r>
              <a:rPr lang="ru-RU" sz="15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DELETE (удаление данных)</a:t>
            </a:r>
            <a:endParaRPr sz="15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500"/>
              <a:buFont typeface="Raleway"/>
              <a:buChar char="●"/>
            </a:pPr>
            <a:r>
              <a:rPr lang="ru-RU" sz="15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POST (добавление или замена данных)</a:t>
            </a:r>
            <a:endParaRPr sz="15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3142"/>
              </a:buClr>
              <a:buSzPts val="1500"/>
              <a:buFont typeface="Raleway"/>
              <a:buChar char="●"/>
            </a:pPr>
            <a:r>
              <a:rPr lang="ru-RU" sz="1500">
                <a:solidFill>
                  <a:srgbClr val="2C3142"/>
                </a:solidFill>
                <a:latin typeface="Raleway"/>
                <a:ea typeface="Raleway"/>
                <a:cs typeface="Raleway"/>
                <a:sym typeface="Raleway"/>
              </a:rPr>
              <a:t>PUT (регулярное обновление данных)</a:t>
            </a:r>
            <a:endParaRPr sz="15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C314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2" name="Google Shape;152;g1a4ad3ad888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25" y="4157075"/>
            <a:ext cx="7301949" cy="2352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3" name="Google Shape;153;g1a4ad3ad888_0_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2020-09-05T16:41:53Z</dcterms:created>
  <dc:creator>Yurii Shmorgun</dc:creator>
</cp:coreProperties>
</file>