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78" r:id="rId7"/>
    <p:sldId id="258" r:id="rId8"/>
    <p:sldId id="275" r:id="rId9"/>
    <p:sldId id="279" r:id="rId10"/>
    <p:sldId id="280" r:id="rId11"/>
    <p:sldId id="281" r:id="rId12"/>
    <p:sldId id="283" r:id="rId13"/>
    <p:sldId id="282" r:id="rId14"/>
    <p:sldId id="284" r:id="rId15"/>
    <p:sldId id="285" r:id="rId16"/>
    <p:sldId id="274" r:id="rId1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ина Зудкина" initials="МЗ" lastIdx="1" clrIdx="0">
    <p:extLst>
      <p:ext uri="{19B8F6BF-5375-455C-9EA6-DF929625EA0E}">
        <p15:presenceInfo xmlns:p15="http://schemas.microsoft.com/office/powerpoint/2012/main" userId="182eac56b0837a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033" autoAdjust="0"/>
  </p:normalViewPr>
  <p:slideViewPr>
    <p:cSldViewPr snapToGrid="0" snapToObjects="1">
      <p:cViewPr varScale="1">
        <p:scale>
          <a:sx n="100" d="100"/>
          <a:sy n="100" d="100"/>
        </p:scale>
        <p:origin x="527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E39563C5-C199-4F5B-A899-8CC0710341A0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dirty="0"/>
            <a:t>Горизонтальная масштабируемость</a:t>
          </a:r>
          <a:r>
            <a:rPr lang="ru-RU" sz="3200" dirty="0"/>
            <a:t> </a:t>
          </a:r>
          <a:endParaRPr lang="ru-RU" sz="3200" noProof="1"/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algn="l" rtl="0"/>
          <a:endParaRPr lang="ru-RU" sz="1800" noProof="1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 algn="l">
            <a:lnSpc>
              <a:spcPct val="100000"/>
            </a:lnSpc>
          </a:pPr>
          <a:endParaRPr lang="ru-RU" sz="1800" noProof="1"/>
        </a:p>
      </dgm:t>
    </dgm:pt>
    <dgm:pt modelId="{15B1A768-2666-4AB4-BDA7-F0E3C4160D59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noProof="1"/>
            <a:t>Отказоустойчивость</a:t>
          </a:r>
          <a:endParaRPr lang="ru-RU" sz="2800" b="1" noProof="1"/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algn="l" rtl="0"/>
          <a:endParaRPr lang="ru-RU" sz="1800" noProof="1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 algn="l">
            <a:lnSpc>
              <a:spcPct val="100000"/>
            </a:lnSpc>
          </a:pPr>
          <a:endParaRPr lang="ru-RU" sz="1800" noProof="1"/>
        </a:p>
      </dgm:t>
    </dgm:pt>
    <dgm:pt modelId="{3AA5586A-C40E-4DDA-98A5-6545F36F46AB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noProof="1"/>
            <a:t>Распределенность</a:t>
          </a:r>
          <a:endParaRPr lang="ru-RU" sz="2400" b="1" noProof="1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algn="l" rtl="0"/>
          <a:endParaRPr lang="ru-RU" sz="1800" noProof="1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algn="l">
            <a:lnSpc>
              <a:spcPct val="100000"/>
            </a:lnSpc>
          </a:pPr>
          <a:endParaRPr lang="ru-RU" sz="1800" noProof="1"/>
        </a:p>
      </dgm:t>
    </dgm:pt>
    <dgm:pt modelId="{79E0DD53-2C82-41F7-8B3F-3687B7FF0FC8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noProof="1"/>
            <a:t>Надежность</a:t>
          </a:r>
          <a:endParaRPr lang="ru-RU" sz="2400" b="1" noProof="1"/>
        </a:p>
      </dgm:t>
    </dgm:pt>
    <dgm:pt modelId="{F5EB9C02-078D-4E33-9E49-16108BEE5F17}" type="parTrans" cxnId="{8500F5BA-3778-42AF-8F8A-FD57977F55F1}">
      <dgm:prSet/>
      <dgm:spPr/>
      <dgm:t>
        <a:bodyPr/>
        <a:lstStyle/>
        <a:p>
          <a:pPr algn="l"/>
          <a:endParaRPr lang="ru-RU" sz="1800"/>
        </a:p>
      </dgm:t>
    </dgm:pt>
    <dgm:pt modelId="{296CF37A-E621-48B6-A6B7-77C6EC37CB49}" type="sibTrans" cxnId="{8500F5BA-3778-42AF-8F8A-FD57977F55F1}">
      <dgm:prSet/>
      <dgm:spPr/>
      <dgm:t>
        <a:bodyPr/>
        <a:lstStyle/>
        <a:p>
          <a:pPr algn="l">
            <a:lnSpc>
              <a:spcPct val="100000"/>
            </a:lnSpc>
          </a:pPr>
          <a:endParaRPr lang="ru-RU" sz="1800"/>
        </a:p>
      </dgm:t>
    </dgm:pt>
    <dgm:pt modelId="{73642228-F2E2-4220-9ABE-8BAFCFCF9EA0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noProof="1"/>
            <a:t>Высокая производительность</a:t>
          </a:r>
        </a:p>
      </dgm:t>
    </dgm:pt>
    <dgm:pt modelId="{26600A44-6DEF-429C-9373-257A08F12B04}" type="parTrans" cxnId="{0287815B-D21F-4108-8C45-8805C47A00D7}">
      <dgm:prSet/>
      <dgm:spPr/>
      <dgm:t>
        <a:bodyPr/>
        <a:lstStyle/>
        <a:p>
          <a:pPr algn="l"/>
          <a:endParaRPr lang="ru-RU" sz="1800"/>
        </a:p>
      </dgm:t>
    </dgm:pt>
    <dgm:pt modelId="{CF087D81-B754-485A-B525-09604F15FD70}" type="sibTrans" cxnId="{0287815B-D21F-4108-8C45-8805C47A00D7}">
      <dgm:prSet/>
      <dgm:spPr/>
      <dgm:t>
        <a:bodyPr/>
        <a:lstStyle/>
        <a:p>
          <a:pPr algn="l">
            <a:lnSpc>
              <a:spcPct val="100000"/>
            </a:lnSpc>
          </a:pPr>
          <a:endParaRPr lang="ru-RU" sz="1800"/>
        </a:p>
      </dgm:t>
    </dgm:pt>
    <dgm:pt modelId="{19BA07EC-A581-4B50-B44B-DBCDFF68CB29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noProof="1"/>
            <a:t>Интегрируемость</a:t>
          </a:r>
        </a:p>
      </dgm:t>
    </dgm:pt>
    <dgm:pt modelId="{8D349565-09FA-4A5E-9EDE-53190442ACC0}" type="parTrans" cxnId="{11205B35-F688-4263-96FF-D612CCAEAB25}">
      <dgm:prSet/>
      <dgm:spPr/>
      <dgm:t>
        <a:bodyPr/>
        <a:lstStyle/>
        <a:p>
          <a:pPr algn="l"/>
          <a:endParaRPr lang="ru-RU" sz="1800"/>
        </a:p>
      </dgm:t>
    </dgm:pt>
    <dgm:pt modelId="{464F57E4-564D-4E8E-9DE9-D00BD5F4B236}" type="sibTrans" cxnId="{11205B35-F688-4263-96FF-D612CCAEAB25}">
      <dgm:prSet/>
      <dgm:spPr/>
      <dgm:t>
        <a:bodyPr/>
        <a:lstStyle/>
        <a:p>
          <a:pPr algn="l">
            <a:lnSpc>
              <a:spcPct val="100000"/>
            </a:lnSpc>
          </a:pPr>
          <a:endParaRPr lang="ru-RU" sz="1800"/>
        </a:p>
      </dgm:t>
    </dgm:pt>
    <dgm:pt modelId="{A2064AF2-2361-4369-8BE1-77404E67FC1D}">
      <dgm:prSet custT="1"/>
      <dgm:spPr/>
      <dgm:t>
        <a:bodyPr rtlCol="0"/>
        <a:lstStyle/>
        <a:p>
          <a:pPr algn="l">
            <a:lnSpc>
              <a:spcPct val="100000"/>
            </a:lnSpc>
          </a:pPr>
          <a:r>
            <a:rPr lang="ru-RU" sz="3200" b="1" noProof="1"/>
            <a:t>Долговечность</a:t>
          </a:r>
        </a:p>
      </dgm:t>
    </dgm:pt>
    <dgm:pt modelId="{0C1F54AC-09A1-48E0-B5C1-00CC1CCFE0BD}" type="parTrans" cxnId="{3794DD98-1237-401A-A9AD-B145F320F646}">
      <dgm:prSet/>
      <dgm:spPr/>
      <dgm:t>
        <a:bodyPr/>
        <a:lstStyle/>
        <a:p>
          <a:pPr algn="l"/>
          <a:endParaRPr lang="ru-RU" sz="1800"/>
        </a:p>
      </dgm:t>
    </dgm:pt>
    <dgm:pt modelId="{F148807E-4BE7-442B-BADE-3F5DE51C9A90}" type="sibTrans" cxnId="{3794DD98-1237-401A-A9AD-B145F320F646}">
      <dgm:prSet/>
      <dgm:spPr/>
      <dgm:t>
        <a:bodyPr/>
        <a:lstStyle/>
        <a:p>
          <a:pPr algn="l"/>
          <a:endParaRPr lang="ru-RU" sz="180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0" presStyleCnt="7" custLinFactX="-100000" custLinFactNeighborX="-132959" custLinFactNeighborY="52524"/>
      <dgm:spPr/>
    </dgm:pt>
    <dgm:pt modelId="{C425A8E1-258A-4D4B-9D55-24376C0AB360}" type="pres">
      <dgm:prSet presAssocID="{E39563C5-C199-4F5B-A899-8CC0710341A0}" presName="iconRect" presStyleLbl="node1" presStyleIdx="0" presStyleCnt="7" custLinFactX="-200000" custLinFactNeighborX="-201456" custLinFactNeighborY="925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иаграмма с подъемом со сплошной заливкой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0" presStyleCnt="7" custScaleX="310454" custScaleY="173322" custLinFactNeighborX="19152" custLinFactNeighborY="62028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1" presStyleCnt="7" custLinFactX="-37439" custLinFactY="40321" custLinFactNeighborX="-100000" custLinFactNeighborY="100000"/>
      <dgm:spPr/>
    </dgm:pt>
    <dgm:pt modelId="{D99F53AC-3AF2-437B-A5AB-1239ADEC0676}" type="pres">
      <dgm:prSet presAssocID="{15B1A768-2666-4AB4-BDA7-F0E3C4160D59}" presName="iconRect" presStyleLbl="node1" presStyleIdx="1" presStyleCnt="7" custLinFactX="-100000" custLinFactY="100000" custLinFactNeighborX="-136965" custLinFactNeighborY="1441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Облачные вычисления со сплошной заливкой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1" presStyleCnt="7" custScaleX="265775" custScaleY="135109" custLinFactY="52576" custLinFactNeighborX="27742" custLinFactNeighborY="100000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2" presStyleCnt="7" custLinFactX="-93407" custLinFactNeighborX="-100000" custLinFactNeighborY="-40515"/>
      <dgm:spPr/>
    </dgm:pt>
    <dgm:pt modelId="{41C0BC0F-FFD5-42B5-B952-9316B9364F6F}" type="pres">
      <dgm:prSet presAssocID="{3AA5586A-C40E-4DDA-98A5-6545F36F46AB}" presName="iconRect" presStyleLbl="node1" presStyleIdx="2" presStyleCnt="7" custLinFactX="-132444" custLinFactNeighborX="-200000" custLinFactNeighborY="-8358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Сеть со сплошной заливкой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2" presStyleCnt="7" custScaleX="281154" custLinFactNeighborX="19300" custLinFactNeighborY="-51013">
        <dgm:presLayoutVars>
          <dgm:chMax val="1"/>
          <dgm:chPref val="1"/>
        </dgm:presLayoutVars>
      </dgm:prSet>
      <dgm:spPr/>
    </dgm:pt>
    <dgm:pt modelId="{776A3EEB-25B6-410B-935A-C590444A0438}" type="pres">
      <dgm:prSet presAssocID="{19FB306E-81B4-4F3F-99EE-765120CBB6B3}" presName="sibTrans" presStyleLbl="sibTrans2D1" presStyleIdx="0" presStyleCnt="0"/>
      <dgm:spPr/>
    </dgm:pt>
    <dgm:pt modelId="{012E79DE-9C52-48FE-8E86-AB22A99ADC2A}" type="pres">
      <dgm:prSet presAssocID="{79E0DD53-2C82-41F7-8B3F-3687B7FF0FC8}" presName="compNode" presStyleCnt="0"/>
      <dgm:spPr/>
    </dgm:pt>
    <dgm:pt modelId="{1396217E-5759-49FF-9739-CE9C97CA568D}" type="pres">
      <dgm:prSet presAssocID="{79E0DD53-2C82-41F7-8B3F-3687B7FF0FC8}" presName="iconBgRect" presStyleLbl="bgShp" presStyleIdx="3" presStyleCnt="7" custLinFactX="-396451" custLinFactY="23431" custLinFactNeighborX="-400000" custLinFactNeighborY="100000"/>
      <dgm:spPr/>
    </dgm:pt>
    <dgm:pt modelId="{3E84BF61-1EAB-47D4-AB3F-0EF41B51C146}" type="pres">
      <dgm:prSet presAssocID="{79E0DD53-2C82-41F7-8B3F-3687B7FF0FC8}" presName="iconRect" presStyleLbl="node1" presStyleIdx="3" presStyleCnt="7" custLinFactX="-672958" custLinFactY="100000" custLinFactNeighborX="-700000" custLinFactNeighborY="10698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ишень со сплошной заливкой"/>
        </a:ext>
      </dgm:extLst>
    </dgm:pt>
    <dgm:pt modelId="{AA2B014B-0A72-4AC8-B74F-B6E0609709E2}" type="pres">
      <dgm:prSet presAssocID="{79E0DD53-2C82-41F7-8B3F-3687B7FF0FC8}" presName="spaceRect" presStyleCnt="0"/>
      <dgm:spPr/>
    </dgm:pt>
    <dgm:pt modelId="{DFDEC812-770C-4384-9A78-BE0FEB12CBE0}" type="pres">
      <dgm:prSet presAssocID="{79E0DD53-2C82-41F7-8B3F-3687B7FF0FC8}" presName="textRect" presStyleLbl="revTx" presStyleIdx="3" presStyleCnt="7" custScaleX="200003" custLinFactX="-100000" custLinFactY="15880" custLinFactNeighborX="-177633" custLinFactNeighborY="100000">
        <dgm:presLayoutVars>
          <dgm:chMax val="1"/>
          <dgm:chPref val="1"/>
        </dgm:presLayoutVars>
      </dgm:prSet>
      <dgm:spPr/>
    </dgm:pt>
    <dgm:pt modelId="{3872A264-D5F2-4F7E-ADFB-2A80EFDE0C28}" type="pres">
      <dgm:prSet presAssocID="{296CF37A-E621-48B6-A6B7-77C6EC37CB49}" presName="sibTrans" presStyleLbl="sibTrans2D1" presStyleIdx="0" presStyleCnt="0"/>
      <dgm:spPr/>
    </dgm:pt>
    <dgm:pt modelId="{3D1B597C-8BDA-46C0-B491-D76BCC139F77}" type="pres">
      <dgm:prSet presAssocID="{73642228-F2E2-4220-9ABE-8BAFCFCF9EA0}" presName="compNode" presStyleCnt="0"/>
      <dgm:spPr/>
    </dgm:pt>
    <dgm:pt modelId="{7873D6C2-F04E-40F8-8F1C-2ADD4DEC81B2}" type="pres">
      <dgm:prSet presAssocID="{73642228-F2E2-4220-9ABE-8BAFCFCF9EA0}" presName="iconBgRect" presStyleLbl="bgShp" presStyleIdx="4" presStyleCnt="7" custLinFactX="300000" custLinFactY="-100000" custLinFactNeighborX="316266" custLinFactNeighborY="-122644"/>
      <dgm:spPr/>
    </dgm:pt>
    <dgm:pt modelId="{3A9AF3B2-A06E-42A6-A13B-6A875B6D1C55}" type="pres">
      <dgm:prSet presAssocID="{73642228-F2E2-4220-9ABE-8BAFCFCF9EA0}" presName="iconRect" presStyleLbl="node1" presStyleIdx="4" presStyleCnt="7" custLinFactX="500000" custLinFactY="-183871" custLinFactNeighborX="562527" custLinFactNeighborY="-2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Чат со сплошной заливкой"/>
        </a:ext>
      </dgm:extLst>
    </dgm:pt>
    <dgm:pt modelId="{77BCC2C9-FCBA-47CC-B7FA-855F831F95B3}" type="pres">
      <dgm:prSet presAssocID="{73642228-F2E2-4220-9ABE-8BAFCFCF9EA0}" presName="spaceRect" presStyleCnt="0"/>
      <dgm:spPr/>
    </dgm:pt>
    <dgm:pt modelId="{3701FF50-2045-41DD-84C2-F756867D8492}" type="pres">
      <dgm:prSet presAssocID="{73642228-F2E2-4220-9ABE-8BAFCFCF9EA0}" presName="textRect" presStyleLbl="revTx" presStyleIdx="4" presStyleCnt="7" custScaleX="278152" custLinFactX="161634" custLinFactY="-100000" custLinFactNeighborX="200000" custLinFactNeighborY="-121223">
        <dgm:presLayoutVars>
          <dgm:chMax val="1"/>
          <dgm:chPref val="1"/>
        </dgm:presLayoutVars>
      </dgm:prSet>
      <dgm:spPr/>
    </dgm:pt>
    <dgm:pt modelId="{2540A6E3-0228-4B90-A639-A0EF196E5E66}" type="pres">
      <dgm:prSet presAssocID="{CF087D81-B754-485A-B525-09604F15FD70}" presName="sibTrans" presStyleLbl="sibTrans2D1" presStyleIdx="0" presStyleCnt="0"/>
      <dgm:spPr/>
    </dgm:pt>
    <dgm:pt modelId="{9A67C864-B8FE-443D-8C5B-A7760A7A77DA}" type="pres">
      <dgm:prSet presAssocID="{19BA07EC-A581-4B50-B44B-DBCDFF68CB29}" presName="compNode" presStyleCnt="0"/>
      <dgm:spPr/>
    </dgm:pt>
    <dgm:pt modelId="{9E4C41DD-57EE-4ED6-8657-A31B032BD5DC}" type="pres">
      <dgm:prSet presAssocID="{19BA07EC-A581-4B50-B44B-DBCDFF68CB29}" presName="iconBgRect" presStyleLbl="bgShp" presStyleIdx="5" presStyleCnt="7" custLinFactNeighborX="-27658" custLinFactNeighborY="-50973"/>
      <dgm:spPr/>
    </dgm:pt>
    <dgm:pt modelId="{393957AC-3788-496E-856A-71FA1C4E16C5}" type="pres">
      <dgm:prSet presAssocID="{19BA07EC-A581-4B50-B44B-DBCDFF68CB29}" presName="iconRect" presStyleLbl="node1" presStyleIdx="5" presStyleCnt="7" custLinFactNeighborX="-47689" custLinFactNeighborY="-8788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Цель со сплошной заливкой"/>
        </a:ext>
      </dgm:extLst>
    </dgm:pt>
    <dgm:pt modelId="{28914952-0CFD-494C-9E7E-44F561EAAE40}" type="pres">
      <dgm:prSet presAssocID="{19BA07EC-A581-4B50-B44B-DBCDFF68CB29}" presName="spaceRect" presStyleCnt="0"/>
      <dgm:spPr/>
    </dgm:pt>
    <dgm:pt modelId="{E7E9601B-829A-4181-BBBB-957BB470C5DB}" type="pres">
      <dgm:prSet presAssocID="{19BA07EC-A581-4B50-B44B-DBCDFF68CB29}" presName="textRect" presStyleLbl="revTx" presStyleIdx="5" presStyleCnt="7" custScaleX="236212" custLinFactNeighborX="65420" custLinFactNeighborY="-57303">
        <dgm:presLayoutVars>
          <dgm:chMax val="1"/>
          <dgm:chPref val="1"/>
        </dgm:presLayoutVars>
      </dgm:prSet>
      <dgm:spPr/>
    </dgm:pt>
    <dgm:pt modelId="{715FED51-BF3D-4D24-84E9-2D5A90D43103}" type="pres">
      <dgm:prSet presAssocID="{464F57E4-564D-4E8E-9DE9-D00BD5F4B236}" presName="sibTrans" presStyleLbl="sibTrans2D1" presStyleIdx="0" presStyleCnt="0"/>
      <dgm:spPr/>
    </dgm:pt>
    <dgm:pt modelId="{86967181-22B0-4B75-B939-A35B2EE9F481}" type="pres">
      <dgm:prSet presAssocID="{A2064AF2-2361-4369-8BE1-77404E67FC1D}" presName="compNode" presStyleCnt="0"/>
      <dgm:spPr/>
    </dgm:pt>
    <dgm:pt modelId="{010B03B6-1DA2-43FD-B84F-19CE445A34BF}" type="pres">
      <dgm:prSet presAssocID="{A2064AF2-2361-4369-8BE1-77404E67FC1D}" presName="iconBgRect" presStyleLbl="bgShp" presStyleIdx="6" presStyleCnt="7" custLinFactY="-100000" custLinFactNeighborX="-88351" custLinFactNeighborY="-112938"/>
      <dgm:spPr/>
    </dgm:pt>
    <dgm:pt modelId="{D994EC0C-F8B8-49E0-9A43-507799D92D0D}" type="pres">
      <dgm:prSet presAssocID="{A2064AF2-2361-4369-8BE1-77404E67FC1D}" presName="iconRect" presStyleLbl="node1" presStyleIdx="6" presStyleCnt="7" custLinFactX="-52309" custLinFactY="-170999" custLinFactNeighborX="-100000" custLinFactNeighborY="-200000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Банк со сплошной заливкой"/>
        </a:ext>
      </dgm:extLst>
    </dgm:pt>
    <dgm:pt modelId="{F7687554-FEA2-41BB-800A-39AC7DF55D24}" type="pres">
      <dgm:prSet presAssocID="{A2064AF2-2361-4369-8BE1-77404E67FC1D}" presName="spaceRect" presStyleCnt="0"/>
      <dgm:spPr/>
    </dgm:pt>
    <dgm:pt modelId="{D1D40972-F2C7-4AB4-8788-7315E3F740BE}" type="pres">
      <dgm:prSet presAssocID="{A2064AF2-2361-4369-8BE1-77404E67FC1D}" presName="textRect" presStyleLbl="revTx" presStyleIdx="6" presStyleCnt="7" custScaleX="202039" custLinFactY="-100000" custLinFactNeighborX="18847" custLinFactNeighborY="-115895">
        <dgm:presLayoutVars>
          <dgm:chMax val="1"/>
          <dgm:chPref val="1"/>
        </dgm:presLayoutVars>
      </dgm:prSet>
      <dgm:spPr/>
    </dgm:pt>
  </dgm:ptLst>
  <dgm:cxnLst>
    <dgm:cxn modelId="{98C5920D-B55A-410A-9D8E-1DA776708F0B}" type="presOf" srcId="{73642228-F2E2-4220-9ABE-8BAFCFCF9EA0}" destId="{3701FF50-2045-41DD-84C2-F756867D8492}" srcOrd="0" destOrd="0" presId="urn:microsoft.com/office/officeart/2018/2/layout/IconCircleList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CF7D11D-9731-4B7C-9D3F-7277247E5313}" type="presOf" srcId="{CF087D81-B754-485A-B525-09604F15FD70}" destId="{2540A6E3-0228-4B90-A639-A0EF196E5E66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11205B35-F688-4263-96FF-D612CCAEAB25}" srcId="{489A589A-46DE-0F49-B460-E7914F3E440D}" destId="{19BA07EC-A581-4B50-B44B-DBCDFF68CB29}" srcOrd="5" destOrd="0" parTransId="{8D349565-09FA-4A5E-9EDE-53190442ACC0}" sibTransId="{464F57E4-564D-4E8E-9DE9-D00BD5F4B236}"/>
    <dgm:cxn modelId="{08DEC938-538C-403B-80C3-828B96DAFF82}" srcId="{489A589A-46DE-0F49-B460-E7914F3E440D}" destId="{15B1A768-2666-4AB4-BDA7-F0E3C4160D59}" srcOrd="1" destOrd="0" parTransId="{D47033D3-4E41-485A-B515-A02A8C3B404A}" sibTransId="{72FFCBD4-DD9D-4E06-81E4-54307F97A3F0}"/>
    <dgm:cxn modelId="{0287815B-D21F-4108-8C45-8805C47A00D7}" srcId="{489A589A-46DE-0F49-B460-E7914F3E440D}" destId="{73642228-F2E2-4220-9ABE-8BAFCFCF9EA0}" srcOrd="4" destOrd="0" parTransId="{26600A44-6DEF-429C-9373-257A08F12B04}" sibTransId="{CF087D81-B754-485A-B525-09604F15FD70}"/>
    <dgm:cxn modelId="{49F0AB57-01D1-4CF2-90B4-3C7E6D3F1A47}" type="presOf" srcId="{19BA07EC-A581-4B50-B44B-DBCDFF68CB29}" destId="{E7E9601B-829A-4181-BBBB-957BB470C5DB}" srcOrd="0" destOrd="0" presId="urn:microsoft.com/office/officeart/2018/2/layout/IconCircleList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518DD087-381B-470F-9C4D-4ED525A45E49}" type="presOf" srcId="{A2064AF2-2361-4369-8BE1-77404E67FC1D}" destId="{D1D40972-F2C7-4AB4-8788-7315E3F740BE}" srcOrd="0" destOrd="0" presId="urn:microsoft.com/office/officeart/2018/2/layout/IconCircleList"/>
    <dgm:cxn modelId="{514F438F-2349-4784-880E-D6D44F846C4F}" type="presOf" srcId="{19FB306E-81B4-4F3F-99EE-765120CBB6B3}" destId="{776A3EEB-25B6-410B-935A-C590444A0438}" srcOrd="0" destOrd="0" presId="urn:microsoft.com/office/officeart/2018/2/layout/IconCircleList"/>
    <dgm:cxn modelId="{3794DD98-1237-401A-A9AD-B145F320F646}" srcId="{489A589A-46DE-0F49-B460-E7914F3E440D}" destId="{A2064AF2-2361-4369-8BE1-77404E67FC1D}" srcOrd="6" destOrd="0" parTransId="{0C1F54AC-09A1-48E0-B5C1-00CC1CCFE0BD}" sibTransId="{F148807E-4BE7-442B-BADE-3F5DE51C9A90}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8500F5BA-3778-42AF-8F8A-FD57977F55F1}" srcId="{489A589A-46DE-0F49-B460-E7914F3E440D}" destId="{79E0DD53-2C82-41F7-8B3F-3687B7FF0FC8}" srcOrd="3" destOrd="0" parTransId="{F5EB9C02-078D-4E33-9E49-16108BEE5F17}" sibTransId="{296CF37A-E621-48B6-A6B7-77C6EC37CB49}"/>
    <dgm:cxn modelId="{9ED821C1-2B04-4EB1-A058-B6626FD3AE67}" type="presOf" srcId="{464F57E4-564D-4E8E-9DE9-D00BD5F4B236}" destId="{715FED51-BF3D-4D24-84E9-2D5A90D43103}" srcOrd="0" destOrd="0" presId="urn:microsoft.com/office/officeart/2018/2/layout/IconCircleList"/>
    <dgm:cxn modelId="{C488D8C3-5D2B-440E-9CC1-4629B5938DBB}" type="presOf" srcId="{79E0DD53-2C82-41F7-8B3F-3687B7FF0FC8}" destId="{DFDEC812-770C-4384-9A78-BE0FEB12CBE0}" srcOrd="0" destOrd="0" presId="urn:microsoft.com/office/officeart/2018/2/layout/IconCircleList"/>
    <dgm:cxn modelId="{7494CCC7-85AA-4921-BC7A-E273BA045FD3}" type="presOf" srcId="{296CF37A-E621-48B6-A6B7-77C6EC37CB49}" destId="{3872A264-D5F2-4F7E-ADFB-2A80EFDE0C28}" srcOrd="0" destOrd="0" presId="urn:microsoft.com/office/officeart/2018/2/layout/IconCircleList"/>
    <dgm:cxn modelId="{BBAD9FDB-1013-4B11-A9AE-2815527D1B78}" srcId="{489A589A-46DE-0F49-B460-E7914F3E440D}" destId="{E39563C5-C199-4F5B-A899-8CC0710341A0}" srcOrd="0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2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A0B340C2-CAB3-4AD7-B651-672DD667AAD7}" type="presParOf" srcId="{326FDCF2-F375-4C3F-9814-C84BA9388F92}" destId="{D641F504-B527-445D-81F6-4B59E813C4A0}" srcOrd="0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1" destOrd="0" presId="urn:microsoft.com/office/officeart/2018/2/layout/IconCircleList"/>
    <dgm:cxn modelId="{9A1A1CE7-53B9-4F66-85DD-738EBE878B5F}" type="presParOf" srcId="{326FDCF2-F375-4C3F-9814-C84BA9388F92}" destId="{495B68A9-1523-4F46-9B02-682098319643}" srcOrd="2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3" destOrd="0" presId="urn:microsoft.com/office/officeart/2018/2/layout/IconCircleList"/>
    <dgm:cxn modelId="{1E564FA9-F723-4479-8013-22D1426128B6}" type="presParOf" srcId="{326FDCF2-F375-4C3F-9814-C84BA9388F92}" destId="{BDD20EE1-5DFF-4E16-802C-2448893CCB5A}" srcOrd="4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  <dgm:cxn modelId="{06C42D63-EC13-4AD9-9956-4D792436036A}" type="presParOf" srcId="{326FDCF2-F375-4C3F-9814-C84BA9388F92}" destId="{776A3EEB-25B6-410B-935A-C590444A0438}" srcOrd="5" destOrd="0" presId="urn:microsoft.com/office/officeart/2018/2/layout/IconCircleList"/>
    <dgm:cxn modelId="{C4400F89-1AAE-405A-87DA-990301E81DA4}" type="presParOf" srcId="{326FDCF2-F375-4C3F-9814-C84BA9388F92}" destId="{012E79DE-9C52-48FE-8E86-AB22A99ADC2A}" srcOrd="6" destOrd="0" presId="urn:microsoft.com/office/officeart/2018/2/layout/IconCircleList"/>
    <dgm:cxn modelId="{E0629B3D-4EED-45E6-A160-2EB320E6F0D8}" type="presParOf" srcId="{012E79DE-9C52-48FE-8E86-AB22A99ADC2A}" destId="{1396217E-5759-49FF-9739-CE9C97CA568D}" srcOrd="0" destOrd="0" presId="urn:microsoft.com/office/officeart/2018/2/layout/IconCircleList"/>
    <dgm:cxn modelId="{DD9977D6-63A6-469F-9807-2E372A60F5E2}" type="presParOf" srcId="{012E79DE-9C52-48FE-8E86-AB22A99ADC2A}" destId="{3E84BF61-1EAB-47D4-AB3F-0EF41B51C146}" srcOrd="1" destOrd="0" presId="urn:microsoft.com/office/officeart/2018/2/layout/IconCircleList"/>
    <dgm:cxn modelId="{3A737907-F00C-4377-B4F8-D38BAA1666B5}" type="presParOf" srcId="{012E79DE-9C52-48FE-8E86-AB22A99ADC2A}" destId="{AA2B014B-0A72-4AC8-B74F-B6E0609709E2}" srcOrd="2" destOrd="0" presId="urn:microsoft.com/office/officeart/2018/2/layout/IconCircleList"/>
    <dgm:cxn modelId="{F05A35A9-C14F-4BC7-97EE-FAB2CFC8AEDD}" type="presParOf" srcId="{012E79DE-9C52-48FE-8E86-AB22A99ADC2A}" destId="{DFDEC812-770C-4384-9A78-BE0FEB12CBE0}" srcOrd="3" destOrd="0" presId="urn:microsoft.com/office/officeart/2018/2/layout/IconCircleList"/>
    <dgm:cxn modelId="{B4CC762E-E2F1-42E1-81A0-B9E69E947A7E}" type="presParOf" srcId="{326FDCF2-F375-4C3F-9814-C84BA9388F92}" destId="{3872A264-D5F2-4F7E-ADFB-2A80EFDE0C28}" srcOrd="7" destOrd="0" presId="urn:microsoft.com/office/officeart/2018/2/layout/IconCircleList"/>
    <dgm:cxn modelId="{E8DF6844-CD85-43C9-9B21-8197F767F71B}" type="presParOf" srcId="{326FDCF2-F375-4C3F-9814-C84BA9388F92}" destId="{3D1B597C-8BDA-46C0-B491-D76BCC139F77}" srcOrd="8" destOrd="0" presId="urn:microsoft.com/office/officeart/2018/2/layout/IconCircleList"/>
    <dgm:cxn modelId="{C72BF995-4F6D-44EF-A6B9-7B460FD620D9}" type="presParOf" srcId="{3D1B597C-8BDA-46C0-B491-D76BCC139F77}" destId="{7873D6C2-F04E-40F8-8F1C-2ADD4DEC81B2}" srcOrd="0" destOrd="0" presId="urn:microsoft.com/office/officeart/2018/2/layout/IconCircleList"/>
    <dgm:cxn modelId="{AA763BB7-D3C5-4F13-BC20-F8B5D9407749}" type="presParOf" srcId="{3D1B597C-8BDA-46C0-B491-D76BCC139F77}" destId="{3A9AF3B2-A06E-42A6-A13B-6A875B6D1C55}" srcOrd="1" destOrd="0" presId="urn:microsoft.com/office/officeart/2018/2/layout/IconCircleList"/>
    <dgm:cxn modelId="{9B063634-8C58-4A1F-9374-965F8322FAE5}" type="presParOf" srcId="{3D1B597C-8BDA-46C0-B491-D76BCC139F77}" destId="{77BCC2C9-FCBA-47CC-B7FA-855F831F95B3}" srcOrd="2" destOrd="0" presId="urn:microsoft.com/office/officeart/2018/2/layout/IconCircleList"/>
    <dgm:cxn modelId="{8A77A159-EA31-4714-8EAC-6C3EC46E0B07}" type="presParOf" srcId="{3D1B597C-8BDA-46C0-B491-D76BCC139F77}" destId="{3701FF50-2045-41DD-84C2-F756867D8492}" srcOrd="3" destOrd="0" presId="urn:microsoft.com/office/officeart/2018/2/layout/IconCircleList"/>
    <dgm:cxn modelId="{4CD80559-C96D-4327-B48E-EA70749D01D1}" type="presParOf" srcId="{326FDCF2-F375-4C3F-9814-C84BA9388F92}" destId="{2540A6E3-0228-4B90-A639-A0EF196E5E66}" srcOrd="9" destOrd="0" presId="urn:microsoft.com/office/officeart/2018/2/layout/IconCircleList"/>
    <dgm:cxn modelId="{C1C2DBD6-69D0-4CAE-A9C1-8B525BFAD64F}" type="presParOf" srcId="{326FDCF2-F375-4C3F-9814-C84BA9388F92}" destId="{9A67C864-B8FE-443D-8C5B-A7760A7A77DA}" srcOrd="10" destOrd="0" presId="urn:microsoft.com/office/officeart/2018/2/layout/IconCircleList"/>
    <dgm:cxn modelId="{50C68C88-8099-46F6-A4B9-D6A23E373490}" type="presParOf" srcId="{9A67C864-B8FE-443D-8C5B-A7760A7A77DA}" destId="{9E4C41DD-57EE-4ED6-8657-A31B032BD5DC}" srcOrd="0" destOrd="0" presId="urn:microsoft.com/office/officeart/2018/2/layout/IconCircleList"/>
    <dgm:cxn modelId="{88177D07-14D5-4035-8E57-2437A51EA1B4}" type="presParOf" srcId="{9A67C864-B8FE-443D-8C5B-A7760A7A77DA}" destId="{393957AC-3788-496E-856A-71FA1C4E16C5}" srcOrd="1" destOrd="0" presId="urn:microsoft.com/office/officeart/2018/2/layout/IconCircleList"/>
    <dgm:cxn modelId="{8896E410-76F6-4626-A3F5-F316024A021B}" type="presParOf" srcId="{9A67C864-B8FE-443D-8C5B-A7760A7A77DA}" destId="{28914952-0CFD-494C-9E7E-44F561EAAE40}" srcOrd="2" destOrd="0" presId="urn:microsoft.com/office/officeart/2018/2/layout/IconCircleList"/>
    <dgm:cxn modelId="{5C2B6B4C-1D93-4D2E-B49B-490E4B1E8818}" type="presParOf" srcId="{9A67C864-B8FE-443D-8C5B-A7760A7A77DA}" destId="{E7E9601B-829A-4181-BBBB-957BB470C5DB}" srcOrd="3" destOrd="0" presId="urn:microsoft.com/office/officeart/2018/2/layout/IconCircleList"/>
    <dgm:cxn modelId="{1E100AB4-D582-4790-B291-C658AAE7D245}" type="presParOf" srcId="{326FDCF2-F375-4C3F-9814-C84BA9388F92}" destId="{715FED51-BF3D-4D24-84E9-2D5A90D43103}" srcOrd="11" destOrd="0" presId="urn:microsoft.com/office/officeart/2018/2/layout/IconCircleList"/>
    <dgm:cxn modelId="{E1E78F8F-DE2A-4618-8D36-78E47AF9C1E4}" type="presParOf" srcId="{326FDCF2-F375-4C3F-9814-C84BA9388F92}" destId="{86967181-22B0-4B75-B939-A35B2EE9F481}" srcOrd="12" destOrd="0" presId="urn:microsoft.com/office/officeart/2018/2/layout/IconCircleList"/>
    <dgm:cxn modelId="{45B89195-A317-4C0F-ADE1-18BD295CC445}" type="presParOf" srcId="{86967181-22B0-4B75-B939-A35B2EE9F481}" destId="{010B03B6-1DA2-43FD-B84F-19CE445A34BF}" srcOrd="0" destOrd="0" presId="urn:microsoft.com/office/officeart/2018/2/layout/IconCircleList"/>
    <dgm:cxn modelId="{6B677B79-772D-4A46-ADE1-429A95C9E41F}" type="presParOf" srcId="{86967181-22B0-4B75-B939-A35B2EE9F481}" destId="{D994EC0C-F8B8-49E0-9A43-507799D92D0D}" srcOrd="1" destOrd="0" presId="urn:microsoft.com/office/officeart/2018/2/layout/IconCircleList"/>
    <dgm:cxn modelId="{5943BF59-C831-4E33-9FCF-A5A5DA8E0B33}" type="presParOf" srcId="{86967181-22B0-4B75-B939-A35B2EE9F481}" destId="{F7687554-FEA2-41BB-800A-39AC7DF55D24}" srcOrd="2" destOrd="0" presId="urn:microsoft.com/office/officeart/2018/2/layout/IconCircleList"/>
    <dgm:cxn modelId="{311C2E3F-9A5C-4338-BE51-0A5B75658B85}" type="presParOf" srcId="{86967181-22B0-4B75-B939-A35B2EE9F481}" destId="{D1D40972-F2C7-4AB4-8788-7315E3F740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12A68-FA50-4392-A441-C6EC352FE606}">
      <dsp:nvSpPr>
        <dsp:cNvPr id="0" name=""/>
        <dsp:cNvSpPr/>
      </dsp:nvSpPr>
      <dsp:spPr>
        <a:xfrm>
          <a:off x="189355" y="51700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11569" y="645233"/>
          <a:ext cx="335711" cy="335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1066236" y="359816"/>
          <a:ext cx="4235659" cy="1003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dirty="0"/>
            <a:t>Горизонтальная масштабируемость</a:t>
          </a:r>
          <a:r>
            <a:rPr lang="ru-RU" sz="3200" kern="1200" dirty="0"/>
            <a:t> </a:t>
          </a:r>
          <a:endParaRPr lang="ru-RU" sz="3200" kern="1200" noProof="1"/>
        </a:p>
      </dsp:txBody>
      <dsp:txXfrm>
        <a:off x="1066236" y="359816"/>
        <a:ext cx="4235659" cy="1003209"/>
      </dsp:txXfrm>
    </dsp:sp>
    <dsp:sp modelId="{2CA4BD4C-87EF-4944-9E57-97154B3B633C}">
      <dsp:nvSpPr>
        <dsp:cNvPr id="0" name=""/>
        <dsp:cNvSpPr/>
      </dsp:nvSpPr>
      <dsp:spPr>
        <a:xfrm>
          <a:off x="4910836" y="102518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5032382" y="1154235"/>
          <a:ext cx="335711" cy="335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5656820" y="994510"/>
          <a:ext cx="3626084" cy="78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noProof="1"/>
            <a:t>Отказоустойчивость</a:t>
          </a:r>
          <a:endParaRPr lang="ru-RU" sz="2800" b="1" kern="1200" noProof="1"/>
        </a:p>
      </dsp:txBody>
      <dsp:txXfrm>
        <a:off x="5656820" y="994510"/>
        <a:ext cx="3626084" cy="782027"/>
      </dsp:txXfrm>
    </dsp:sp>
    <dsp:sp modelId="{7089FE6B-57E5-4306-8097-E758E000C828}">
      <dsp:nvSpPr>
        <dsp:cNvPr id="0" name=""/>
        <dsp:cNvSpPr/>
      </dsp:nvSpPr>
      <dsp:spPr>
        <a:xfrm>
          <a:off x="218411" y="164070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43374" y="1716146"/>
          <a:ext cx="335711" cy="335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1068255" y="1579940"/>
          <a:ext cx="3835907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noProof="1"/>
            <a:t>Распределенность</a:t>
          </a:r>
          <a:endParaRPr lang="ru-RU" sz="2400" b="1" kern="1200" noProof="1"/>
        </a:p>
      </dsp:txBody>
      <dsp:txXfrm>
        <a:off x="1068255" y="1579940"/>
        <a:ext cx="3835907" cy="578812"/>
      </dsp:txXfrm>
    </dsp:sp>
    <dsp:sp modelId="{1396217E-5759-49FF-9739-CE9C97CA568D}">
      <dsp:nvSpPr>
        <dsp:cNvPr id="0" name=""/>
        <dsp:cNvSpPr/>
      </dsp:nvSpPr>
      <dsp:spPr>
        <a:xfrm>
          <a:off x="268613" y="258964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4BF61-1EAB-47D4-AB3F-0EF41B51C146}">
      <dsp:nvSpPr>
        <dsp:cNvPr id="0" name=""/>
        <dsp:cNvSpPr/>
      </dsp:nvSpPr>
      <dsp:spPr>
        <a:xfrm>
          <a:off x="390947" y="2691626"/>
          <a:ext cx="335711" cy="335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EC812-770C-4384-9A78-BE0FEB12CBE0}">
      <dsp:nvSpPr>
        <dsp:cNvPr id="0" name=""/>
        <dsp:cNvSpPr/>
      </dsp:nvSpPr>
      <dsp:spPr>
        <a:xfrm>
          <a:off x="1111354" y="2545938"/>
          <a:ext cx="2728728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noProof="1"/>
            <a:t>Надежность</a:t>
          </a:r>
          <a:endParaRPr lang="ru-RU" sz="2400" b="1" kern="1200" noProof="1"/>
        </a:p>
      </dsp:txBody>
      <dsp:txXfrm>
        <a:off x="1111354" y="2545938"/>
        <a:ext cx="2728728" cy="578812"/>
      </dsp:txXfrm>
    </dsp:sp>
    <dsp:sp modelId="{7873D6C2-F04E-40F8-8F1C-2ADD4DEC81B2}">
      <dsp:nvSpPr>
        <dsp:cNvPr id="0" name=""/>
        <dsp:cNvSpPr/>
      </dsp:nvSpPr>
      <dsp:spPr>
        <a:xfrm>
          <a:off x="4884421" y="2036541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AF3B2-A06E-42A6-A13B-6A875B6D1C55}">
      <dsp:nvSpPr>
        <dsp:cNvPr id="0" name=""/>
        <dsp:cNvSpPr/>
      </dsp:nvSpPr>
      <dsp:spPr>
        <a:xfrm>
          <a:off x="5005969" y="2158085"/>
          <a:ext cx="335711" cy="3357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FF50-2045-41DD-84C2-F756867D8492}">
      <dsp:nvSpPr>
        <dsp:cNvPr id="0" name=""/>
        <dsp:cNvSpPr/>
      </dsp:nvSpPr>
      <dsp:spPr>
        <a:xfrm>
          <a:off x="5738868" y="2044766"/>
          <a:ext cx="3794949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noProof="1"/>
            <a:t>Высокая производительность</a:t>
          </a:r>
        </a:p>
      </dsp:txBody>
      <dsp:txXfrm>
        <a:off x="5738868" y="2044766"/>
        <a:ext cx="3794949" cy="578812"/>
      </dsp:txXfrm>
    </dsp:sp>
    <dsp:sp modelId="{9E4C41DD-57EE-4ED6-8657-A31B032BD5DC}">
      <dsp:nvSpPr>
        <dsp:cNvPr id="0" name=""/>
        <dsp:cNvSpPr/>
      </dsp:nvSpPr>
      <dsp:spPr>
        <a:xfrm>
          <a:off x="4903881" y="3030195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957AC-3788-496E-856A-71FA1C4E16C5}">
      <dsp:nvSpPr>
        <dsp:cNvPr id="0" name=""/>
        <dsp:cNvSpPr/>
      </dsp:nvSpPr>
      <dsp:spPr>
        <a:xfrm>
          <a:off x="5025423" y="3151743"/>
          <a:ext cx="335711" cy="3357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9601B-829A-4181-BBBB-957BB470C5DB}">
      <dsp:nvSpPr>
        <dsp:cNvPr id="0" name=""/>
        <dsp:cNvSpPr/>
      </dsp:nvSpPr>
      <dsp:spPr>
        <a:xfrm>
          <a:off x="5730167" y="2993556"/>
          <a:ext cx="32227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noProof="1"/>
            <a:t>Интегрируемость</a:t>
          </a:r>
        </a:p>
      </dsp:txBody>
      <dsp:txXfrm>
        <a:off x="5730167" y="2993556"/>
        <a:ext cx="3222743" cy="578812"/>
      </dsp:txXfrm>
    </dsp:sp>
    <dsp:sp modelId="{010B03B6-1DA2-43FD-B84F-19CE445A34BF}">
      <dsp:nvSpPr>
        <dsp:cNvPr id="0" name=""/>
        <dsp:cNvSpPr/>
      </dsp:nvSpPr>
      <dsp:spPr>
        <a:xfrm>
          <a:off x="293550" y="354274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4EC0C-F8B8-49E0-9A43-507799D92D0D}">
      <dsp:nvSpPr>
        <dsp:cNvPr id="0" name=""/>
        <dsp:cNvSpPr/>
      </dsp:nvSpPr>
      <dsp:spPr>
        <a:xfrm>
          <a:off x="415169" y="3651321"/>
          <a:ext cx="335711" cy="33571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40972-F2C7-4AB4-8788-7315E3F740BE}">
      <dsp:nvSpPr>
        <dsp:cNvPr id="0" name=""/>
        <dsp:cNvSpPr/>
      </dsp:nvSpPr>
      <dsp:spPr>
        <a:xfrm>
          <a:off x="1068837" y="3525628"/>
          <a:ext cx="2756506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1" kern="1200" noProof="1"/>
            <a:t>Долговечность</a:t>
          </a:r>
        </a:p>
      </dsp:txBody>
      <dsp:txXfrm>
        <a:off x="1068837" y="3525628"/>
        <a:ext cx="2756506" cy="578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Список круглых значков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Круглые фигуры могут включать значок или небольшое изображение, а в соответствующем текстовом поле отображается текст уровня 1. Рекомендуется для значков или небольших изображений с описанием средней длины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01.05.2024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01.05.2024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struktura-dannyh/" TargetMode="External"/><Relationship Id="rId2" Type="http://schemas.openxmlformats.org/officeDocument/2006/relationships/hyperlink" Target="https://blog.skillfactory.ru/chto-takoe-bolshie-danny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log.skillfactory.ru/glossary/baza-dannyh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9802" y="3429000"/>
            <a:ext cx="5037828" cy="1527651"/>
          </a:xfrm>
        </p:spPr>
        <p:txBody>
          <a:bodyPr rtlCol="0">
            <a:normAutofit/>
          </a:bodyPr>
          <a:lstStyle/>
          <a:p>
            <a:pPr rtl="0"/>
            <a:r>
              <a:rPr lang="en-US" sz="6000" b="1" noProof="1"/>
              <a:t>Apache</a:t>
            </a:r>
            <a:r>
              <a:rPr lang="ru-RU" sz="6000" b="1" noProof="1"/>
              <a:t> </a:t>
            </a:r>
            <a:r>
              <a:rPr lang="en-US" sz="6000" b="1" noProof="1"/>
              <a:t>Kafka</a:t>
            </a:r>
            <a:endParaRPr lang="ru-RU" sz="6000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ru-RU" noProof="1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32" name="Picture 8" descr="Логотип программы Apache Kafka">
            <a:extLst>
              <a:ext uri="{FF2B5EF4-FFF2-40B4-BE49-F238E27FC236}">
                <a16:creationId xmlns:a16="http://schemas.microsoft.com/office/drawing/2014/main" id="{DA3EDF1D-5FC8-4BDC-8F88-50571621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54010"/>
            <a:ext cx="10545791" cy="5745193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8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Apache — эффективный инструмент для организации работы серверных проектов любого уровня. Благодаря гибкости, масштабируемости и отказоустойчивости используется в различных направлениях IT-индустрии, от сервисов потоковых видео до аналитики </a:t>
            </a:r>
            <a:r>
              <a:rPr lang="ru-RU" sz="8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8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связи </a:t>
            </a:r>
            <a:r>
              <a:rPr lang="ru-RU" sz="8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микросервисов</a:t>
            </a:r>
            <a:r>
              <a:rPr lang="ru-RU" sz="8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8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связующее звено между отдельными функциональными модулями большой системы. Например, с ее помощью можно подписать </a:t>
            </a:r>
            <a:r>
              <a:rPr lang="ru-RU" sz="8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другие компоненты для регулярного получения обновлений.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8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Потоковая передача данных.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Высокая пропускная способность системы позволяет поддерживать непрерывные потоки информации. За счет грамотной маршрутизации «Кафка» не только надежно передает данные, но и позволяет производить с ними различные операции.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8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Ведение журнала событий.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8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сохраняет </a:t>
            </a:r>
            <a:r>
              <a:rPr lang="ru-RU" sz="8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данные в строго организованную структуру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которой всегда можно отследить, когда произошло то или иное событие. Информация хранится в течение заданного промежутка времени, что можно использовать для разгрузки 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базы данных</a:t>
            </a:r>
            <a:r>
              <a:rPr lang="ru-RU" sz="8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или медленно работающих систем логирования. </a:t>
            </a:r>
          </a:p>
          <a:p>
            <a:pPr marL="0" indent="0">
              <a:buNone/>
            </a:pP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277484" y="36449"/>
            <a:ext cx="10131425" cy="97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86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41873"/>
            <a:ext cx="10330131" cy="370935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сообщений внутри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предусмотрено и приводит к проблемам с производительностью.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хорошо подходит только для случаев, когда сообщение не нужно менять.</a:t>
            </a:r>
          </a:p>
          <a:p>
            <a:pPr>
              <a:lnSpc>
                <a:spcPct val="120000"/>
              </a:lnSpc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нет поддержки выбора топика по регулярным выражениям. Название топика должно быть точным (в отличие от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RabbitMQ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например).</a:t>
            </a:r>
          </a:p>
          <a:p>
            <a:pPr>
              <a:lnSpc>
                <a:spcPct val="120000"/>
              </a:lnSpc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парадигмы передачи сообщений, такие как p2p очереди и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 не поддерживаются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больших сообщений требуется сжатие и распаковка сообщений. Это влияет на пропускную способность и производительность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277484" y="120781"/>
            <a:ext cx="10131425" cy="64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Kafka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1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1030287" y="103539"/>
            <a:ext cx="10131425" cy="64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различных брокеров сообщений</a:t>
            </a: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12C75021-319B-434E-967D-F86AE7B3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29C623-FA24-40E5-B7C7-A11B72C1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64" y="864757"/>
            <a:ext cx="5271878" cy="58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Спасибо за внимание!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CD00BA3-4396-468A-BBCD-17B5836E1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475" y="1333607"/>
            <a:ext cx="9174762" cy="443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Apache </a:t>
            </a:r>
            <a:r>
              <a:rPr lang="ru-RU" sz="3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распределенная система обмена сообщениями между серверными приложениями в режиме реального времени</a:t>
            </a: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брокер сообщений). Благодаря высокой пропускной способности, масштабируемости и надежности применяется в компаниях, работающих с большими объемами данных.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726057" y="281636"/>
            <a:ext cx="10131425" cy="97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Kafka?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75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02427"/>
            <a:ext cx="10131425" cy="476194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Разработана в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внутреннего использования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В начале 2011 года разработчики открыли исходный код системы под лицензией Apache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Реализована на языках Java и Scala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Название дано в честь писателя Франца Кафки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	В 2014 году основные авторы покинули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основали компанию </a:t>
            </a:r>
            <a:r>
              <a:rPr lang="ru-RU" sz="4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Confluent</a:t>
            </a:r>
            <a:r>
              <a:rPr lang="ru-RU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коммерциализации проекта</a:t>
            </a:r>
          </a:p>
          <a:p>
            <a:pPr marL="0" indent="0">
              <a:buNone/>
            </a:pP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855453" y="123325"/>
            <a:ext cx="10131425" cy="97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истории</a:t>
            </a: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505" y="243284"/>
            <a:ext cx="7151843" cy="897898"/>
          </a:xfrm>
        </p:spPr>
        <p:txBody>
          <a:bodyPr rtlCol="0">
            <a:normAutofit/>
          </a:bodyPr>
          <a:lstStyle/>
          <a:p>
            <a:pPr algn="ctr" rtl="0"/>
            <a:r>
              <a:rPr lang="ru-RU" b="1" cap="none" noProof="1">
                <a:latin typeface="Arial" panose="020B0604020202020204" pitchFamily="34" charset="0"/>
                <a:cs typeface="Arial" panose="020B0604020202020204" pitchFamily="34" charset="0"/>
              </a:rPr>
              <a:t>Преимущества </a:t>
            </a:r>
            <a:r>
              <a:rPr lang="en-US" b="1" cap="none" noProof="1">
                <a:latin typeface="Arial" panose="020B0604020202020204" pitchFamily="34" charset="0"/>
                <a:cs typeface="Arial" panose="020B0604020202020204" pitchFamily="34" charset="0"/>
              </a:rPr>
              <a:t>Apache Kafka</a:t>
            </a:r>
            <a:endParaRPr lang="ru-RU" b="1" cap="non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спутниковая тарелка на фоне ночного неба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Полилиния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Прямая соединительная линия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единительная линия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единительная линия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Прямая соединительная линия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Прямая соединительная линия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Прямая соединительная линия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Прямая соединительная линия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Прямая соединительная линия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Прямая соединительная линия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Прямая соединительная линия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Прямая соединительная линия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Прямая соединительная линия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Прямая соединительная линия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Прямая соединительная линия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единительная линия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единительная линия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единительная линия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единительная линия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единительная линия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единительная линия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единительная линия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единительная линия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единительная линия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единительная линия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единительная линия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единительная линия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Прямая соединительная линия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Прямая соединительная линия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единительная линия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Прямая соединительная линия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единительная линия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единительная линия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единительная линия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единительная линия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единительная линия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единительная линия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Прямая соединительная линия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Прямая соединительная линия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Прямая соединительная линия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Прямая соединительная линия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Прямая соединительная линия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Прямая соединительная линия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Прямая соединительная линия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Прямая соединительная линия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единительная линия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единительная линия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единительная линия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единительная линия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Прямая соединительная линия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Прямая соединительная линия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Прямая соединительная линия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единительная линия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единительная линия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единительная линия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единительная линия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единительная линия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единительная линия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Группа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Полилиния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1"/>
            </a:p>
          </p:txBody>
        </p:sp>
        <p:grpSp>
          <p:nvGrpSpPr>
            <p:cNvPr id="263" name="Группа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Прямая соединительная линия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Прямая соединительная линия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Прямая соединительная линия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Прямая соединительная линия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единительная линия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единительная линия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единительная линия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единительная линия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единительная линия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единительная линия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единительная линия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единительная линия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единительная линия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единительная линия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единительная линия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единительная линия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единительная линия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единительная линия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единительная линия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единительная линия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единительная линия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единительная линия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единительная линия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Прямая соединительная линия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Прямая соединительная линия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Прямая соединительная линия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Прямая соединительная линия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Прямая соединительная линия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Прямая соединительная линия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единительная линия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единительная линия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единительная линия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единительная линия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Прямая соединительная линия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Прямая соединительная линия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Прямая соединительная линия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Прямая соединительная линия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единительная линия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единительная линия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единительная линия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единительная линия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единительная линия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Прямая соединительная линия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единительная линия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Прямая соединительная линия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Прямая соединительная линия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единительная линия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Прямая соединительная линия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Прямая соединительная линия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Прямая соединительная линия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Прямая соединительная линия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Прямая соединительная линия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Прямая соединительная линия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Прямая соединительная линия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единительная линия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единительная линия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Прямая соединительная линия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Прямая соединительная линия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Прямая соединительная линия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Прямая соединительная линия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Прямая соединительная линия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Прямая соединительная линия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Прямая соединительная линия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Прямая соединительная линия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Прямая соединительная линия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Прямая соединительная линия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Прямая соединительная линия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Прямая соединительная линия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Прямая соединительная линия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единительная линия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Прямая соединительная линия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единительная линия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единительная линия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единительная линия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единительная линия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единительная линия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Прямая соединительная линия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единительная линия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5" name="Объект 4" descr="Графический элемент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02543"/>
              </p:ext>
            </p:extLst>
          </p:nvPr>
        </p:nvGraphicFramePr>
        <p:xfrm>
          <a:off x="350941" y="1295500"/>
          <a:ext cx="9709346" cy="5354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9" name="Picture 8" descr="Логотип программы Apache Kafka">
            <a:extLst>
              <a:ext uri="{FF2B5EF4-FFF2-40B4-BE49-F238E27FC236}">
                <a16:creationId xmlns:a16="http://schemas.microsoft.com/office/drawing/2014/main" id="{FAF2ABAA-DBB3-45B1-914E-883CE2FB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4D29F-016F-4C4B-B768-C54B0FD2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6720"/>
            <a:ext cx="10131425" cy="457200"/>
          </a:xfrm>
        </p:spPr>
        <p:txBody>
          <a:bodyPr>
            <a:noAutofit/>
          </a:bodyPr>
          <a:lstStyle/>
          <a:p>
            <a:pPr algn="ctr"/>
            <a:r>
              <a:rPr lang="ru-RU" sz="3200" u="sng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</a:t>
            </a:r>
            <a:r>
              <a:rPr lang="en-US" sz="3200" u="sng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3200" u="sng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pache </a:t>
            </a:r>
            <a:r>
              <a:rPr lang="en-US" sz="3200" u="sng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3200" u="sng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afka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544AF-860B-4124-819B-60D673C0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66801"/>
            <a:ext cx="10131425" cy="5446142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Распределенность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отсутствие единой точки отказа за счет распределения данных и программных приложений по узлам кластера.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Горизонтальная масштабируемость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обрабатывает огромное количество данных и обеспечивает высокую пропускную способность на основе горизонтального масштабирования. Она легко масштабируется, добавляя новые брокеры (серверы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в кластер, что позволяет справиться с увеличением нагрузки без значительного снижения производительности.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Отказоустойчивость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Репликации данных на несколько брокеров, что позволяет избежать потери данных при сбоях. Когда какой-либо брокер недоступен, клиенты могут продолжать публиковать и потреблять данные из других доступных брокеров. Потеря сообщений возможна только в случае сбоя ведущего узла и отсутствия участвующих в синхронизации реплик, однако, даже в этом случае есть возможность восстановить смещение необработанного сообщения.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показывает слабую задержку доставки сообщений и высокую пропускную способность. Система разработана таким образом, чтобы быть эффективной в обработке сообщений в режиме </a:t>
            </a: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реального времени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делает ее идеальным для обработки потоковых данных, фреймворков для аналитики и стриминговой обработки. Apache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спроста стала наиболее популярным брокером сообщений в Big Data системах: благодаря своей высокой пропускной способности, возможны чтение и запись более 1 миллиона событий в секунду.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в Кафка присутствует возможность уведомлений о получении сообщений для источников и отслеживание смещения чтения топика для получателей, а также различные стратегии отправки сообщений (строго однократная, как максимум однократная, периодическая, поочередная).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Долговечность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гарантирует доставку сообщений путем их сохранения на диске и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реплицирования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узлам кластера. Каждое сообщение Apache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хранит в журнале заданный период времени (дни, недели, месяцы) до тех пор, пока он не будет очищен. Частота очитки журнала зависит от объёма данных и дискового пространства, а также схем обмена сообщениями.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Гибкость и расширяемость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платформа способна интегрироваться с другими инструментами и решениями. Она поддерживает множество клиентских библиотек на различных языках программирования, что упрощает разработку приложений. Также </a:t>
            </a:r>
            <a:r>
              <a:rPr lang="ru-RU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может интегрироваться с другими системами для обработки данных, например, Apache Spark, Apache Storm.</a:t>
            </a:r>
            <a:endParaRPr lang="ru-RU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Picture 8" descr="Логотип программы Apache Kafka">
            <a:extLst>
              <a:ext uri="{FF2B5EF4-FFF2-40B4-BE49-F238E27FC236}">
                <a16:creationId xmlns:a16="http://schemas.microsoft.com/office/drawing/2014/main" id="{41978C20-5F64-4B3E-92E7-C3FA8300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41872"/>
            <a:ext cx="10330131" cy="574519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Продюсеры (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Producers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приложения или процессы, генерирующие и посылающие данные (публикующие сообщения)</a:t>
            </a:r>
          </a:p>
          <a:p>
            <a:pPr>
              <a:lnSpc>
                <a:spcPct val="120000"/>
              </a:lnSpc>
            </a:pP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 (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onsumers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или процессы, которые принимают сгенерированные продюсером сообщения</a:t>
            </a:r>
          </a:p>
          <a:p>
            <a:pPr>
              <a:lnSpc>
                <a:spcPct val="120000"/>
              </a:lnSpc>
            </a:pP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Топики (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8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opics</a:t>
            </a:r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 ленту или категорию, в которую продюсеры записывают сообщения.</a:t>
            </a:r>
          </a:p>
          <a:p>
            <a:pPr>
              <a:lnSpc>
                <a:spcPct val="120000"/>
              </a:lnSpc>
            </a:pP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Брокеры (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8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rokers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8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серверами </a:t>
            </a:r>
            <a:r>
              <a:rPr lang="ru-RU" sz="8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они принимают сообщения от продюсеров, сохраняют их и записывают в темы.</a:t>
            </a:r>
          </a:p>
          <a:p>
            <a:pPr>
              <a:lnSpc>
                <a:spcPct val="120000"/>
              </a:lnSpc>
            </a:pP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потребителей (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8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onsumer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8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горизонтально масштабировать приложения, разделяя загрузку обработки сообщений между несколькими потребителями.</a:t>
            </a:r>
          </a:p>
          <a:p>
            <a:pPr>
              <a:lnSpc>
                <a:spcPct val="120000"/>
              </a:lnSpc>
            </a:pPr>
            <a:r>
              <a:rPr lang="ru-RU" sz="8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Партиции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Partitions)</a:t>
            </a:r>
            <a:r>
              <a:rPr lang="ru-RU" sz="8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стандартизированные способы интеграции </a:t>
            </a:r>
            <a:r>
              <a:rPr lang="ru-RU" sz="8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другими системами или источниками данных. Они позволяют создавать плагины для передачи данных между </a:t>
            </a:r>
            <a:r>
              <a:rPr lang="ru-RU" sz="8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различными базами данных, файловыми или другими системами.</a:t>
            </a:r>
          </a:p>
          <a:p>
            <a:pPr marL="0" indent="0">
              <a:buNone/>
            </a:pP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277484" y="120781"/>
            <a:ext cx="10131425" cy="640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концепции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95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7AAAF88A-7E1E-498F-A7ED-F54C08B5D5C9}"/>
              </a:ext>
            </a:extLst>
          </p:cNvPr>
          <p:cNvSpPr txBox="1">
            <a:spLocks/>
          </p:cNvSpPr>
          <p:nvPr/>
        </p:nvSpPr>
        <p:spPr>
          <a:xfrm>
            <a:off x="277484" y="0"/>
            <a:ext cx="10738448" cy="76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9C338F-03E0-412A-9CE6-D5102533E7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79120" y="2708695"/>
            <a:ext cx="7535176" cy="3812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EB347A-25A0-4827-95E9-E045636E7244}"/>
              </a:ext>
            </a:extLst>
          </p:cNvPr>
          <p:cNvSpPr txBox="1"/>
          <p:nvPr/>
        </p:nvSpPr>
        <p:spPr>
          <a:xfrm>
            <a:off x="1353898" y="769703"/>
            <a:ext cx="89589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упрощенном виде работа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Apache выглядит следующим образом: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Приложение-продюсер создает сообщение и отправляет его на узел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Брокер сохраняет сообщение в топике, на который подписаны приложения-потребители.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Потребитель при необходимости делает запрос в топик и получает из него нужные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2263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826" y="769703"/>
            <a:ext cx="6276711" cy="312080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могут иметь любой формат, наиболее распространенными являются строковый, JSON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Они всегда имеют структуру «ключ-значение», остальные характеристики не обязательны. Ключи обычно используются при упорядочивании или группировке связанных данных. Значение сообщения содержит фактические данные, которые мы хотим передать. </a:t>
            </a: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A025EFBB-1625-4771-B5B5-58D9AF764DD4}"/>
              </a:ext>
            </a:extLst>
          </p:cNvPr>
          <p:cNvSpPr txBox="1">
            <a:spLocks/>
          </p:cNvSpPr>
          <p:nvPr/>
        </p:nvSpPr>
        <p:spPr>
          <a:xfrm>
            <a:off x="277484" y="0"/>
            <a:ext cx="10738448" cy="769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438310-467B-493B-9224-BB9000A6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7" y="886158"/>
            <a:ext cx="4229518" cy="2887897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C551ED7E-6273-4E1F-AA66-87DC944AD301}"/>
              </a:ext>
            </a:extLst>
          </p:cNvPr>
          <p:cNvSpPr txBox="1">
            <a:spLocks/>
          </p:cNvSpPr>
          <p:nvPr/>
        </p:nvSpPr>
        <p:spPr>
          <a:xfrm>
            <a:off x="645550" y="3561186"/>
            <a:ext cx="10900899" cy="3041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Сообщения хранятся в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виде журнала коммитов — записей, размещенных в строгой последовательности. Их можно только добавлять. Удалять или корректировать нельзя. Сообщения хранятся в той последовательности, в которой поступили, их считывание ведется слева направо, а отслеживание — по изменению порядкового номера. Брокеры </a:t>
            </a:r>
            <a:r>
              <a:rPr lang="ru-RU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обрабатывают записи — только помещают их в тему на кластере. Хранение может длиться в течение определенного периода или до достижения заданного порога. </a:t>
            </a:r>
          </a:p>
        </p:txBody>
      </p:sp>
    </p:spTree>
    <p:extLst>
      <p:ext uri="{BB962C8B-B14F-4D97-AF65-F5344CB8AC3E}">
        <p14:creationId xmlns:p14="http://schemas.microsoft.com/office/powerpoint/2010/main" val="195727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1F684-C58E-4B60-9440-475F9362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24" y="243982"/>
            <a:ext cx="9769413" cy="3014931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тема слишком разрастается, для упрощения и ускорения процесса она разделяется на секции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(partition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Каждая секция содержит сообщения, сгруппированные по объединяющему признаку. Например, массив пользовательских запросов можно сгруппировать по первой букве имени пользователей. Так приложению-потребителю не придется просматривать весь топик — только нужную тему, что ускоряет процесс обмена сообщениями.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Логотип программы Apache Kafka">
            <a:extLst>
              <a:ext uri="{FF2B5EF4-FFF2-40B4-BE49-F238E27FC236}">
                <a16:creationId xmlns:a16="http://schemas.microsoft.com/office/drawing/2014/main" id="{1B0E58A4-EDF4-4366-9BB0-3C8A7C36D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337" y="155764"/>
            <a:ext cx="1073000" cy="17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5D4385-2B76-4B93-A936-CB035268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51" y="3258913"/>
            <a:ext cx="7366958" cy="32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00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1436</TotalTime>
  <Words>1072</Words>
  <Application>Microsoft Office PowerPoint</Application>
  <PresentationFormat>Широкоэкранный</PresentationFormat>
  <Paragraphs>58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Небеса</vt:lpstr>
      <vt:lpstr>Apache Kafka</vt:lpstr>
      <vt:lpstr>Презентация PowerPoint</vt:lpstr>
      <vt:lpstr>Презентация PowerPoint</vt:lpstr>
      <vt:lpstr>Преимущества Apache Kafka</vt:lpstr>
      <vt:lpstr>Преимущества Apache Kafka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Марина Зудкина</dc:creator>
  <cp:lastModifiedBy>Марина Зудкина</cp:lastModifiedBy>
  <cp:revision>16</cp:revision>
  <dcterms:created xsi:type="dcterms:W3CDTF">2024-05-01T16:47:36Z</dcterms:created>
  <dcterms:modified xsi:type="dcterms:W3CDTF">2024-05-02T16:44:32Z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