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715000" cx="9144000"/>
  <p:notesSz cx="6858000" cy="9144000"/>
  <p:embeddedFontLst>
    <p:embeddedFont>
      <p:font typeface="Raleway"/>
      <p:regular r:id="rId27"/>
      <p:bold r:id="rId28"/>
      <p:italic r:id="rId29"/>
      <p:boldItalic r:id="rId30"/>
    </p:embeddedFont>
    <p:embeddedFont>
      <p:font typeface="Raleway Light"/>
      <p:regular r:id="rId31"/>
      <p:bold r:id="rId32"/>
      <p:italic r:id="rId33"/>
      <p:boldItalic r:id="rId34"/>
    </p:embeddedFont>
    <p:embeddedFont>
      <p:font typeface="Raleway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Light-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RalewayLight-italic.fntdata"/><Relationship Id="rId10" Type="http://schemas.openxmlformats.org/officeDocument/2006/relationships/slide" Target="slides/slide4.xml"/><Relationship Id="rId32" Type="http://schemas.openxmlformats.org/officeDocument/2006/relationships/font" Target="fonts/RalewayLight-bold.fntdata"/><Relationship Id="rId13" Type="http://schemas.openxmlformats.org/officeDocument/2006/relationships/slide" Target="slides/slide7.xml"/><Relationship Id="rId35" Type="http://schemas.openxmlformats.org/officeDocument/2006/relationships/font" Target="fonts/RalewayMedium-regular.fntdata"/><Relationship Id="rId12" Type="http://schemas.openxmlformats.org/officeDocument/2006/relationships/slide" Target="slides/slide6.xml"/><Relationship Id="rId34" Type="http://schemas.openxmlformats.org/officeDocument/2006/relationships/font" Target="fonts/RalewayLight-boldItalic.fntdata"/><Relationship Id="rId15" Type="http://schemas.openxmlformats.org/officeDocument/2006/relationships/slide" Target="slides/slide9.xml"/><Relationship Id="rId37" Type="http://schemas.openxmlformats.org/officeDocument/2006/relationships/font" Target="fonts/RalewayMedium-italic.fntdata"/><Relationship Id="rId14" Type="http://schemas.openxmlformats.org/officeDocument/2006/relationships/slide" Target="slides/slide8.xml"/><Relationship Id="rId36" Type="http://schemas.openxmlformats.org/officeDocument/2006/relationships/font" Target="fonts/RalewayMedium-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alewayMedium-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d71a9992c7_0_30: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 name="Google Shape;55;g1d71a9992c7_0_30: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56" name="Google Shape;56;g1d71a9992c7_0_30: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71a9992c7_0_52: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g1d71a9992c7_0_52: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132" name="Google Shape;132;g1d71a9992c7_0_52: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d71a9992c7_0_71: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g1d71a9992c7_0_71: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140" name="Google Shape;140;g1d71a9992c7_0_71: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d71a9992c7_0_77: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g1d71a9992c7_0_77: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148" name="Google Shape;148;g1d71a9992c7_0_77: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d71a9992c7_0_188: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g1d71a9992c7_0_188: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156" name="Google Shape;156;g1d71a9992c7_0_188: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d71a9992c7_0_201: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g1d71a9992c7_0_201: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164" name="Google Shape;164;g1d71a9992c7_0_201: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d71a9992c7_0_209: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g1d71a9992c7_0_209: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172" name="Google Shape;172;g1d71a9992c7_0_209: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d71a9992c7_0_220: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g1d71a9992c7_0_220: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180" name="Google Shape;180;g1d71a9992c7_0_220: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d71a9992c7_0_228: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g1d71a9992c7_0_228: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188" name="Google Shape;188;g1d71a9992c7_0_228: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d71a9992c7_0_237: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g1d71a9992c7_0_237: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196" name="Google Shape;196;g1d71a9992c7_0_237: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d71a9992c7_0_244: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g1d71a9992c7_0_244: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204" name="Google Shape;204;g1d71a9992c7_0_244: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d71a9992c7_0_134: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 name="Google Shape;65;g1d71a9992c7_0_134: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66" name="Google Shape;66;g1d71a9992c7_0_134: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d71a9992c7_0_260: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g1d71a9992c7_0_260: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212" name="Google Shape;212;g1d71a9992c7_0_260: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71a9992c7_0_145: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g1d71a9992c7_0_145: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74" name="Google Shape;74;g1d71a9992c7_0_145: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d71a9992c7_0_153: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 name="Google Shape;81;g1d71a9992c7_0_153: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82" name="Google Shape;82;g1d71a9992c7_0_153: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71a9992c7_0_98: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g1d71a9992c7_0_98: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90" name="Google Shape;90;g1d71a9992c7_0_98: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71a9992c7_0_114: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g1d71a9992c7_0_114: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98" name="Google Shape;98;g1d71a9992c7_0_114: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d71a9992c7_0_125: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g1d71a9992c7_0_125: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107" name="Google Shape;107;g1d71a9992c7_0_125: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d71a9992c7_0_41: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g1d71a9992c7_0_41: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115" name="Google Shape;115;g1d71a9992c7_0_41: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d71a9992c7_0_58:notes"/>
          <p:cNvSpPr/>
          <p:nvPr>
            <p:ph idx="2" type="sldImg"/>
          </p:nvPr>
        </p:nvSpPr>
        <p:spPr>
          <a:xfrm>
            <a:off x="75000" y="0"/>
            <a:ext cx="1350000" cy="15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g1d71a9992c7_0_58:notes"/>
          <p:cNvSpPr txBox="1"/>
          <p:nvPr>
            <p:ph idx="1" type="body"/>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SzPts val="700"/>
              <a:buNone/>
            </a:pPr>
            <a:r>
              <a:t/>
            </a:r>
            <a:endParaRPr sz="700">
              <a:solidFill>
                <a:schemeClr val="dk1"/>
              </a:solidFill>
              <a:latin typeface="Calibri"/>
              <a:ea typeface="Calibri"/>
              <a:cs typeface="Calibri"/>
              <a:sym typeface="Calibri"/>
            </a:endParaRPr>
          </a:p>
        </p:txBody>
      </p:sp>
      <p:sp>
        <p:nvSpPr>
          <p:cNvPr id="124" name="Google Shape;124;g1d71a9992c7_0_58:notes"/>
          <p:cNvSpPr txBox="1"/>
          <p:nvPr>
            <p:ph idx="12" type="sldNum"/>
          </p:nvPr>
        </p:nvSpPr>
        <p:spPr>
          <a:xfrm>
            <a:off x="0" y="0"/>
            <a:ext cx="2000100" cy="1500000"/>
          </a:xfrm>
          <a:prstGeom prst="rect">
            <a:avLst/>
          </a:prstGeom>
          <a:no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ru"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7306"/>
            <a:ext cx="8520600" cy="228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149028"/>
            <a:ext cx="8520600" cy="880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502472"/>
            <a:ext cx="8520600" cy="14454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0"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389833"/>
            <a:ext cx="8520600" cy="935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500167"/>
            <a:ext cx="6367800" cy="4545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370194"/>
            <a:ext cx="4045200" cy="164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114528"/>
            <a:ext cx="4045200" cy="1372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804528"/>
            <a:ext cx="3837000" cy="4105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700639"/>
            <a:ext cx="5998800" cy="672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 name="Shape 57"/>
        <p:cNvGrpSpPr/>
        <p:nvPr/>
      </p:nvGrpSpPr>
      <p:grpSpPr>
        <a:xfrm>
          <a:off x="0" y="0"/>
          <a:ext cx="0" cy="0"/>
          <a:chOff x="0" y="0"/>
          <a:chExt cx="0" cy="0"/>
        </a:xfrm>
      </p:grpSpPr>
      <p:pic>
        <p:nvPicPr>
          <p:cNvPr descr="preencoded.png" id="58" name="Google Shape;58;p16"/>
          <p:cNvPicPr preferRelativeResize="0"/>
          <p:nvPr/>
        </p:nvPicPr>
        <p:blipFill rotWithShape="1">
          <a:blip r:embed="rId3">
            <a:alphaModFix/>
          </a:blip>
          <a:srcRect b="0" l="0" r="0" t="0"/>
          <a:stretch/>
        </p:blipFill>
        <p:spPr>
          <a:xfrm>
            <a:off x="581025" y="814917"/>
            <a:ext cx="1329159" cy="285751"/>
          </a:xfrm>
          <a:prstGeom prst="rect">
            <a:avLst/>
          </a:prstGeom>
          <a:noFill/>
          <a:ln>
            <a:noFill/>
          </a:ln>
        </p:spPr>
      </p:pic>
      <p:pic>
        <p:nvPicPr>
          <p:cNvPr descr="preencoded.png" id="59" name="Google Shape;59;p16"/>
          <p:cNvPicPr preferRelativeResize="0"/>
          <p:nvPr/>
        </p:nvPicPr>
        <p:blipFill rotWithShape="1">
          <a:blip r:embed="rId4">
            <a:alphaModFix/>
          </a:blip>
          <a:srcRect b="0" l="0" r="0" t="0"/>
          <a:stretch/>
        </p:blipFill>
        <p:spPr>
          <a:xfrm>
            <a:off x="4352925" y="0"/>
            <a:ext cx="4789875" cy="5143500"/>
          </a:xfrm>
          <a:prstGeom prst="rect">
            <a:avLst/>
          </a:prstGeom>
          <a:noFill/>
          <a:ln>
            <a:noFill/>
          </a:ln>
        </p:spPr>
      </p:pic>
      <p:pic>
        <p:nvPicPr>
          <p:cNvPr descr="preencoded.png" id="60" name="Google Shape;60;p16"/>
          <p:cNvPicPr preferRelativeResize="0"/>
          <p:nvPr/>
        </p:nvPicPr>
        <p:blipFill rotWithShape="1">
          <a:blip r:embed="rId5">
            <a:alphaModFix/>
          </a:blip>
          <a:srcRect b="0" l="0" r="0" t="0"/>
          <a:stretch/>
        </p:blipFill>
        <p:spPr>
          <a:xfrm>
            <a:off x="5172075" y="1132417"/>
            <a:ext cx="3971925" cy="4124325"/>
          </a:xfrm>
          <a:prstGeom prst="rect">
            <a:avLst/>
          </a:prstGeom>
          <a:noFill/>
          <a:ln>
            <a:noFill/>
          </a:ln>
        </p:spPr>
      </p:pic>
      <p:sp>
        <p:nvSpPr>
          <p:cNvPr id="61" name="Google Shape;61;p16"/>
          <p:cNvSpPr/>
          <p:nvPr/>
        </p:nvSpPr>
        <p:spPr>
          <a:xfrm>
            <a:off x="581025" y="2196042"/>
            <a:ext cx="5681700" cy="13230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Clr>
                <a:srgbClr val="000000"/>
              </a:buClr>
              <a:buSzPts val="4100"/>
              <a:buFont typeface="Arial"/>
              <a:buNone/>
            </a:pPr>
            <a:r>
              <a:rPr lang="ru" sz="4100">
                <a:solidFill>
                  <a:srgbClr val="002F4F"/>
                </a:solidFill>
                <a:latin typeface="Raleway Medium"/>
                <a:ea typeface="Raleway Medium"/>
                <a:cs typeface="Raleway Medium"/>
                <a:sym typeface="Raleway Medium"/>
              </a:rPr>
              <a:t>Spring архитектура</a:t>
            </a:r>
            <a:endParaRPr b="0" i="0" sz="4100" u="none" cap="none" strike="noStrike">
              <a:solidFill>
                <a:schemeClr val="dk1"/>
              </a:solidFill>
              <a:latin typeface="Calibri"/>
              <a:ea typeface="Calibri"/>
              <a:cs typeface="Calibri"/>
              <a:sym typeface="Calibri"/>
            </a:endParaRPr>
          </a:p>
        </p:txBody>
      </p:sp>
      <p:sp>
        <p:nvSpPr>
          <p:cNvPr id="62" name="Google Shape;62;p16"/>
          <p:cNvSpPr/>
          <p:nvPr/>
        </p:nvSpPr>
        <p:spPr>
          <a:xfrm>
            <a:off x="581025" y="4958316"/>
            <a:ext cx="1553100" cy="3177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1400"/>
              <a:buFont typeface="Arial"/>
              <a:buNone/>
            </a:pPr>
            <a:r>
              <a:rPr b="0" i="0" lang="ru" sz="1400" u="none" cap="none" strike="noStrike">
                <a:solidFill>
                  <a:srgbClr val="002F4F"/>
                </a:solidFill>
                <a:latin typeface="Raleway"/>
                <a:ea typeface="Raleway"/>
                <a:cs typeface="Raleway"/>
                <a:sym typeface="Raleway"/>
              </a:rPr>
              <a:t>astondevs.ru</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p25"/>
          <p:cNvSpPr/>
          <p:nvPr/>
        </p:nvSpPr>
        <p:spPr>
          <a:xfrm>
            <a:off x="624675" y="437100"/>
            <a:ext cx="7427400" cy="14223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Доступ к данным/интеграция</a:t>
            </a:r>
            <a:endParaRPr b="0" i="0" sz="4250" u="none" cap="none" strike="noStrike">
              <a:solidFill>
                <a:srgbClr val="000000"/>
              </a:solidFill>
              <a:latin typeface="Calibri"/>
              <a:ea typeface="Calibri"/>
              <a:cs typeface="Calibri"/>
              <a:sym typeface="Calibri"/>
            </a:endParaRPr>
          </a:p>
        </p:txBody>
      </p:sp>
      <p:pic>
        <p:nvPicPr>
          <p:cNvPr descr="preencoded.png" id="135" name="Google Shape;135;p25"/>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136" name="Google Shape;136;p25"/>
          <p:cNvSpPr txBox="1"/>
          <p:nvPr/>
        </p:nvSpPr>
        <p:spPr>
          <a:xfrm>
            <a:off x="624675" y="1961875"/>
            <a:ext cx="75063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Roboto"/>
              <a:buChar char="●"/>
            </a:pPr>
            <a:r>
              <a:rPr b="1" lang="ru" sz="1500">
                <a:solidFill>
                  <a:schemeClr val="dk1"/>
                </a:solidFill>
                <a:highlight>
                  <a:srgbClr val="FFFFFF"/>
                </a:highlight>
                <a:latin typeface="Raleway"/>
                <a:ea typeface="Raleway"/>
                <a:cs typeface="Raleway"/>
                <a:sym typeface="Raleway"/>
              </a:rPr>
              <a:t>JDBC</a:t>
            </a:r>
            <a:r>
              <a:rPr lang="ru" sz="1500">
                <a:solidFill>
                  <a:schemeClr val="dk1"/>
                </a:solidFill>
                <a:highlight>
                  <a:srgbClr val="FFFFFF"/>
                </a:highlight>
                <a:latin typeface="Raleway"/>
                <a:ea typeface="Raleway"/>
                <a:cs typeface="Raleway"/>
                <a:sym typeface="Raleway"/>
              </a:rPr>
              <a:t> предоставляет уровень абстракции JDBC, который устраняет необходимость в утомительном кодировании, связанном с JDBC.</a:t>
            </a:r>
            <a:endParaRPr sz="1500">
              <a:solidFill>
                <a:schemeClr val="dk1"/>
              </a:solidFill>
              <a:highlight>
                <a:srgbClr val="FFFFFF"/>
              </a:highlight>
              <a:latin typeface="Raleway"/>
              <a:ea typeface="Raleway"/>
              <a:cs typeface="Raleway"/>
              <a:sym typeface="Raleway"/>
            </a:endParaRPr>
          </a:p>
          <a:p>
            <a:pPr indent="-323850" lvl="0" marL="457200" rtl="0" algn="l">
              <a:lnSpc>
                <a:spcPct val="115000"/>
              </a:lnSpc>
              <a:spcBef>
                <a:spcPts val="0"/>
              </a:spcBef>
              <a:spcAft>
                <a:spcPts val="0"/>
              </a:spcAft>
              <a:buClr>
                <a:schemeClr val="dk1"/>
              </a:buClr>
              <a:buSzPts val="1500"/>
              <a:buFont typeface="Roboto"/>
              <a:buChar char="●"/>
            </a:pPr>
            <a:r>
              <a:rPr b="1" lang="ru" sz="1500">
                <a:solidFill>
                  <a:schemeClr val="dk1"/>
                </a:solidFill>
                <a:highlight>
                  <a:srgbClr val="FFFFFF"/>
                </a:highlight>
                <a:latin typeface="Raleway"/>
                <a:ea typeface="Raleway"/>
                <a:cs typeface="Raleway"/>
                <a:sym typeface="Raleway"/>
              </a:rPr>
              <a:t>ORM</a:t>
            </a:r>
            <a:r>
              <a:rPr lang="ru" sz="1500">
                <a:solidFill>
                  <a:schemeClr val="dk1"/>
                </a:solidFill>
                <a:highlight>
                  <a:srgbClr val="FFFFFF"/>
                </a:highlight>
                <a:latin typeface="Raleway"/>
                <a:ea typeface="Raleway"/>
                <a:cs typeface="Raleway"/>
                <a:sym typeface="Raleway"/>
              </a:rPr>
              <a:t> предоставляет слои интеграции для популярных API объектно-реляционного отображения, включая JPA, JDO, Hibernate и iBatis.</a:t>
            </a:r>
            <a:endParaRPr sz="1500">
              <a:solidFill>
                <a:schemeClr val="dk1"/>
              </a:solidFill>
              <a:highlight>
                <a:srgbClr val="FFFFFF"/>
              </a:highlight>
              <a:latin typeface="Raleway"/>
              <a:ea typeface="Raleway"/>
              <a:cs typeface="Raleway"/>
              <a:sym typeface="Raleway"/>
            </a:endParaRPr>
          </a:p>
          <a:p>
            <a:pPr indent="-323850" lvl="0" marL="457200" rtl="0" algn="l">
              <a:lnSpc>
                <a:spcPct val="115000"/>
              </a:lnSpc>
              <a:spcBef>
                <a:spcPts val="0"/>
              </a:spcBef>
              <a:spcAft>
                <a:spcPts val="0"/>
              </a:spcAft>
              <a:buClr>
                <a:schemeClr val="dk1"/>
              </a:buClr>
              <a:buSzPts val="1500"/>
              <a:buFont typeface="Roboto"/>
              <a:buChar char="●"/>
            </a:pPr>
            <a:r>
              <a:rPr b="1" lang="ru" sz="1500">
                <a:solidFill>
                  <a:schemeClr val="dk1"/>
                </a:solidFill>
                <a:highlight>
                  <a:srgbClr val="FFFFFF"/>
                </a:highlight>
                <a:latin typeface="Raleway"/>
                <a:ea typeface="Raleway"/>
                <a:cs typeface="Raleway"/>
                <a:sym typeface="Raleway"/>
              </a:rPr>
              <a:t>OXM</a:t>
            </a:r>
            <a:r>
              <a:rPr lang="ru" sz="1500">
                <a:solidFill>
                  <a:schemeClr val="dk1"/>
                </a:solidFill>
                <a:highlight>
                  <a:srgbClr val="FFFFFF"/>
                </a:highlight>
                <a:latin typeface="Raleway"/>
                <a:ea typeface="Raleway"/>
                <a:cs typeface="Raleway"/>
                <a:sym typeface="Raleway"/>
              </a:rPr>
              <a:t> предоставляет уровень абстракции, который поддерживает реализации отображения объектов / XML для JAXB, Castor, XMLBeans, JiBX и XStream.</a:t>
            </a:r>
            <a:endParaRPr sz="1500">
              <a:solidFill>
                <a:schemeClr val="dk1"/>
              </a:solidFill>
              <a:highlight>
                <a:srgbClr val="FFFFFF"/>
              </a:highlight>
              <a:latin typeface="Raleway"/>
              <a:ea typeface="Raleway"/>
              <a:cs typeface="Raleway"/>
              <a:sym typeface="Raleway"/>
            </a:endParaRPr>
          </a:p>
          <a:p>
            <a:pPr indent="-323850" lvl="0" marL="457200" rtl="0" algn="l">
              <a:lnSpc>
                <a:spcPct val="115000"/>
              </a:lnSpc>
              <a:spcBef>
                <a:spcPts val="0"/>
              </a:spcBef>
              <a:spcAft>
                <a:spcPts val="0"/>
              </a:spcAft>
              <a:buClr>
                <a:schemeClr val="dk1"/>
              </a:buClr>
              <a:buSzPts val="1500"/>
              <a:buFont typeface="Roboto"/>
              <a:buChar char="●"/>
            </a:pPr>
            <a:r>
              <a:rPr b="1" lang="ru" sz="1500">
                <a:solidFill>
                  <a:schemeClr val="dk1"/>
                </a:solidFill>
                <a:highlight>
                  <a:srgbClr val="FFFFFF"/>
                </a:highlight>
                <a:latin typeface="Raleway"/>
                <a:ea typeface="Raleway"/>
                <a:cs typeface="Raleway"/>
                <a:sym typeface="Raleway"/>
              </a:rPr>
              <a:t>JMS</a:t>
            </a:r>
            <a:r>
              <a:rPr lang="ru" sz="1500">
                <a:solidFill>
                  <a:schemeClr val="dk1"/>
                </a:solidFill>
                <a:highlight>
                  <a:srgbClr val="FFFFFF"/>
                </a:highlight>
                <a:latin typeface="Raleway"/>
                <a:ea typeface="Raleway"/>
                <a:cs typeface="Raleway"/>
                <a:sym typeface="Raleway"/>
              </a:rPr>
              <a:t> Java Messaging Service содержит функции для создания и потребления сообщений.</a:t>
            </a:r>
            <a:endParaRPr sz="1500">
              <a:solidFill>
                <a:schemeClr val="dk1"/>
              </a:solidFill>
              <a:highlight>
                <a:srgbClr val="FFFFFF"/>
              </a:highlight>
              <a:latin typeface="Raleway"/>
              <a:ea typeface="Raleway"/>
              <a:cs typeface="Raleway"/>
              <a:sym typeface="Raleway"/>
            </a:endParaRPr>
          </a:p>
          <a:p>
            <a:pPr indent="-323850" lvl="0" marL="457200" rtl="0" algn="l">
              <a:lnSpc>
                <a:spcPct val="115000"/>
              </a:lnSpc>
              <a:spcBef>
                <a:spcPts val="0"/>
              </a:spcBef>
              <a:spcAft>
                <a:spcPts val="0"/>
              </a:spcAft>
              <a:buClr>
                <a:schemeClr val="dk1"/>
              </a:buClr>
              <a:buSzPts val="1500"/>
              <a:buFont typeface="Roboto"/>
              <a:buChar char="●"/>
            </a:pPr>
            <a:r>
              <a:rPr b="1" lang="ru" sz="1500">
                <a:solidFill>
                  <a:schemeClr val="dk1"/>
                </a:solidFill>
                <a:highlight>
                  <a:srgbClr val="FFFFFF"/>
                </a:highlight>
                <a:latin typeface="Raleway"/>
                <a:ea typeface="Raleway"/>
                <a:cs typeface="Raleway"/>
                <a:sym typeface="Raleway"/>
              </a:rPr>
              <a:t>Transaction</a:t>
            </a:r>
            <a:r>
              <a:rPr lang="ru" sz="1500">
                <a:solidFill>
                  <a:schemeClr val="dk1"/>
                </a:solidFill>
                <a:highlight>
                  <a:srgbClr val="FFFFFF"/>
                </a:highlight>
                <a:latin typeface="Raleway"/>
                <a:ea typeface="Raleway"/>
                <a:cs typeface="Raleway"/>
                <a:sym typeface="Raleway"/>
              </a:rPr>
              <a:t> поддерживает программное и декларативное управление транзакциями для классов, которые реализуют специальные интерфейсы, и для всех ваших POJO.</a:t>
            </a:r>
            <a:endParaRPr sz="1500">
              <a:solidFill>
                <a:schemeClr val="dk1"/>
              </a:solidFill>
              <a:highlight>
                <a:srgbClr val="FFFFFF"/>
              </a:highlight>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sp>
        <p:nvSpPr>
          <p:cNvPr id="142" name="Google Shape;142;p26"/>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Web</a:t>
            </a:r>
            <a:endParaRPr b="0" i="0" sz="4250" u="none" cap="none" strike="noStrike">
              <a:solidFill>
                <a:srgbClr val="000000"/>
              </a:solidFill>
              <a:latin typeface="Calibri"/>
              <a:ea typeface="Calibri"/>
              <a:cs typeface="Calibri"/>
              <a:sym typeface="Calibri"/>
            </a:endParaRPr>
          </a:p>
        </p:txBody>
      </p:sp>
      <p:pic>
        <p:nvPicPr>
          <p:cNvPr descr="preencoded.png" id="143" name="Google Shape;143;p26"/>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144" name="Google Shape;144;p26"/>
          <p:cNvSpPr txBox="1"/>
          <p:nvPr/>
        </p:nvSpPr>
        <p:spPr>
          <a:xfrm>
            <a:off x="624675" y="1315500"/>
            <a:ext cx="7938300" cy="3154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Roboto"/>
              <a:buChar char="●"/>
            </a:pPr>
            <a:r>
              <a:rPr b="1" lang="ru" sz="1700">
                <a:solidFill>
                  <a:schemeClr val="dk1"/>
                </a:solidFill>
                <a:highlight>
                  <a:srgbClr val="FFFFFF"/>
                </a:highlight>
                <a:latin typeface="Raleway"/>
                <a:ea typeface="Raleway"/>
                <a:cs typeface="Raleway"/>
                <a:sym typeface="Raleway"/>
              </a:rPr>
              <a:t>Веб-</a:t>
            </a:r>
            <a:r>
              <a:rPr lang="ru" sz="1700">
                <a:solidFill>
                  <a:schemeClr val="dk1"/>
                </a:solidFill>
                <a:highlight>
                  <a:srgbClr val="FFFFFF"/>
                </a:highlight>
                <a:latin typeface="Raleway"/>
                <a:ea typeface="Raleway"/>
                <a:cs typeface="Raleway"/>
                <a:sym typeface="Raleway"/>
              </a:rPr>
              <a:t> модуль обеспечивает базовые функции веб-интеграции, такие как функция многоэтапной загрузки файлов и инициализация контейнера IoC с использованием прослушивателей сервлетов и контекста веб-ориентированного приложения.</a:t>
            </a:r>
            <a:endParaRPr sz="1700">
              <a:solidFill>
                <a:schemeClr val="dk1"/>
              </a:solidFill>
              <a:highlight>
                <a:srgbClr val="FFFFFF"/>
              </a:highlight>
              <a:latin typeface="Raleway"/>
              <a:ea typeface="Raleway"/>
              <a:cs typeface="Raleway"/>
              <a:sym typeface="Raleway"/>
            </a:endParaRPr>
          </a:p>
          <a:p>
            <a:pPr indent="-336550" lvl="0" marL="457200" rtl="0" algn="l">
              <a:lnSpc>
                <a:spcPct val="115000"/>
              </a:lnSpc>
              <a:spcBef>
                <a:spcPts val="0"/>
              </a:spcBef>
              <a:spcAft>
                <a:spcPts val="0"/>
              </a:spcAft>
              <a:buClr>
                <a:schemeClr val="dk1"/>
              </a:buClr>
              <a:buSzPts val="1700"/>
              <a:buFont typeface="Roboto"/>
              <a:buChar char="●"/>
            </a:pPr>
            <a:r>
              <a:rPr b="1" lang="ru" sz="1700">
                <a:solidFill>
                  <a:schemeClr val="dk1"/>
                </a:solidFill>
                <a:highlight>
                  <a:srgbClr val="FFFFFF"/>
                </a:highlight>
                <a:latin typeface="Raleway"/>
                <a:ea typeface="Raleway"/>
                <a:cs typeface="Raleway"/>
                <a:sym typeface="Raleway"/>
              </a:rPr>
              <a:t>Web-MVC</a:t>
            </a:r>
            <a:r>
              <a:rPr lang="ru" sz="1700">
                <a:solidFill>
                  <a:schemeClr val="dk1"/>
                </a:solidFill>
                <a:highlight>
                  <a:srgbClr val="FFFFFF"/>
                </a:highlight>
                <a:latin typeface="Raleway"/>
                <a:ea typeface="Raleway"/>
                <a:cs typeface="Raleway"/>
                <a:sym typeface="Raleway"/>
              </a:rPr>
              <a:t> содержит реализацию Spring-Model-View-Controller (MVC) для веб-приложений.</a:t>
            </a:r>
            <a:endParaRPr sz="1700">
              <a:solidFill>
                <a:schemeClr val="dk1"/>
              </a:solidFill>
              <a:highlight>
                <a:srgbClr val="FFFFFF"/>
              </a:highlight>
              <a:latin typeface="Raleway"/>
              <a:ea typeface="Raleway"/>
              <a:cs typeface="Raleway"/>
              <a:sym typeface="Raleway"/>
            </a:endParaRPr>
          </a:p>
          <a:p>
            <a:pPr indent="-336550" lvl="0" marL="457200" rtl="0" algn="l">
              <a:lnSpc>
                <a:spcPct val="115000"/>
              </a:lnSpc>
              <a:spcBef>
                <a:spcPts val="0"/>
              </a:spcBef>
              <a:spcAft>
                <a:spcPts val="0"/>
              </a:spcAft>
              <a:buClr>
                <a:schemeClr val="dk1"/>
              </a:buClr>
              <a:buSzPts val="1700"/>
              <a:buFont typeface="Roboto"/>
              <a:buChar char="●"/>
            </a:pPr>
            <a:r>
              <a:rPr b="1" lang="ru" sz="1700">
                <a:solidFill>
                  <a:schemeClr val="dk1"/>
                </a:solidFill>
                <a:highlight>
                  <a:srgbClr val="FFFFFF"/>
                </a:highlight>
                <a:latin typeface="Raleway"/>
                <a:ea typeface="Raleway"/>
                <a:cs typeface="Raleway"/>
                <a:sym typeface="Raleway"/>
              </a:rPr>
              <a:t>Web-Socket</a:t>
            </a:r>
            <a:r>
              <a:rPr lang="ru" sz="1700">
                <a:solidFill>
                  <a:schemeClr val="dk1"/>
                </a:solidFill>
                <a:highlight>
                  <a:srgbClr val="FFFFFF"/>
                </a:highlight>
                <a:latin typeface="Raleway"/>
                <a:ea typeface="Raleway"/>
                <a:cs typeface="Raleway"/>
                <a:sym typeface="Raleway"/>
              </a:rPr>
              <a:t> обеспечивает поддержку двусторонней связи на основе WebSocket между клиентом и сервером в веб-приложениях.</a:t>
            </a:r>
            <a:endParaRPr sz="1700">
              <a:solidFill>
                <a:schemeClr val="dk1"/>
              </a:solidFill>
              <a:highlight>
                <a:srgbClr val="FFFFFF"/>
              </a:highlight>
              <a:latin typeface="Raleway"/>
              <a:ea typeface="Raleway"/>
              <a:cs typeface="Raleway"/>
              <a:sym typeface="Raleway"/>
            </a:endParaRPr>
          </a:p>
          <a:p>
            <a:pPr indent="-336550" lvl="0" marL="457200" rtl="0" algn="l">
              <a:lnSpc>
                <a:spcPct val="115000"/>
              </a:lnSpc>
              <a:spcBef>
                <a:spcPts val="0"/>
              </a:spcBef>
              <a:spcAft>
                <a:spcPts val="0"/>
              </a:spcAft>
              <a:buClr>
                <a:schemeClr val="dk1"/>
              </a:buClr>
              <a:buSzPts val="1700"/>
              <a:buFont typeface="Roboto"/>
              <a:buChar char="●"/>
            </a:pPr>
            <a:r>
              <a:rPr b="1" lang="ru" sz="1700">
                <a:solidFill>
                  <a:schemeClr val="dk1"/>
                </a:solidFill>
                <a:highlight>
                  <a:srgbClr val="FFFFFF"/>
                </a:highlight>
                <a:latin typeface="Raleway"/>
                <a:ea typeface="Raleway"/>
                <a:cs typeface="Raleway"/>
                <a:sym typeface="Raleway"/>
              </a:rPr>
              <a:t>Web-</a:t>
            </a:r>
            <a:r>
              <a:rPr lang="ru" sz="1700">
                <a:solidFill>
                  <a:schemeClr val="dk1"/>
                </a:solidFill>
                <a:highlight>
                  <a:srgbClr val="FFFFFF"/>
                </a:highlight>
                <a:latin typeface="Raleway"/>
                <a:ea typeface="Raleway"/>
                <a:cs typeface="Raleway"/>
                <a:sym typeface="Raleway"/>
              </a:rPr>
              <a:t> портлета предоставляет реализацию MVC для использования в среде портлета и отражает функциональность модуля Web-Servlet.</a:t>
            </a:r>
            <a:endParaRPr sz="1700">
              <a:solidFill>
                <a:schemeClr val="dk1"/>
              </a:solidFill>
              <a:highlight>
                <a:srgbClr val="FFFFFF"/>
              </a:highlight>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9" name="Shape 149"/>
        <p:cNvGrpSpPr/>
        <p:nvPr/>
      </p:nvGrpSpPr>
      <p:grpSpPr>
        <a:xfrm>
          <a:off x="0" y="0"/>
          <a:ext cx="0" cy="0"/>
          <a:chOff x="0" y="0"/>
          <a:chExt cx="0" cy="0"/>
        </a:xfrm>
      </p:grpSpPr>
      <p:sp>
        <p:nvSpPr>
          <p:cNvPr id="150" name="Google Shape;150;p27"/>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Остальное</a:t>
            </a:r>
            <a:endParaRPr b="0" i="0" sz="4250" u="none" cap="none" strike="noStrike">
              <a:solidFill>
                <a:srgbClr val="000000"/>
              </a:solidFill>
              <a:latin typeface="Calibri"/>
              <a:ea typeface="Calibri"/>
              <a:cs typeface="Calibri"/>
              <a:sym typeface="Calibri"/>
            </a:endParaRPr>
          </a:p>
        </p:txBody>
      </p:sp>
      <p:pic>
        <p:nvPicPr>
          <p:cNvPr descr="preencoded.png" id="151" name="Google Shape;151;p27"/>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152" name="Google Shape;152;p27"/>
          <p:cNvSpPr txBox="1"/>
          <p:nvPr/>
        </p:nvSpPr>
        <p:spPr>
          <a:xfrm>
            <a:off x="624675" y="1059625"/>
            <a:ext cx="7938300" cy="434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a:solidFill>
                  <a:schemeClr val="dk1"/>
                </a:solidFill>
                <a:highlight>
                  <a:srgbClr val="FFFFFF"/>
                </a:highlight>
                <a:latin typeface="Raleway"/>
                <a:ea typeface="Raleway"/>
                <a:cs typeface="Raleway"/>
                <a:sym typeface="Raleway"/>
              </a:rPr>
              <a:t>AOP</a:t>
            </a:r>
            <a:r>
              <a:rPr lang="ru">
                <a:solidFill>
                  <a:schemeClr val="dk1"/>
                </a:solidFill>
                <a:highlight>
                  <a:srgbClr val="FFFFFF"/>
                </a:highlight>
                <a:latin typeface="Raleway"/>
                <a:ea typeface="Raleway"/>
                <a:cs typeface="Raleway"/>
                <a:sym typeface="Raleway"/>
              </a:rPr>
              <a:t> обеспечивает реализацию аспектно-ориентированного программирования, позволяющую вам определять методы-перехватчики и указатели, чтобы четко отделить код, который реализует функциональность, которая должна быть отделена.</a:t>
            </a:r>
            <a:endParaRPr>
              <a:solidFill>
                <a:schemeClr val="dk1"/>
              </a:solidFill>
              <a:highlight>
                <a:srgbClr val="FFFFFF"/>
              </a:highlight>
              <a:latin typeface="Raleway"/>
              <a:ea typeface="Raleway"/>
              <a:cs typeface="Raleway"/>
              <a:sym typeface="Raleway"/>
            </a:endParaRPr>
          </a:p>
          <a:p>
            <a:pPr indent="0" lvl="0" marL="0" rtl="0" algn="l">
              <a:lnSpc>
                <a:spcPct val="115000"/>
              </a:lnSpc>
              <a:spcBef>
                <a:spcPts val="1900"/>
              </a:spcBef>
              <a:spcAft>
                <a:spcPts val="0"/>
              </a:spcAft>
              <a:buNone/>
            </a:pPr>
            <a:r>
              <a:rPr lang="ru">
                <a:solidFill>
                  <a:schemeClr val="dk1"/>
                </a:solidFill>
                <a:highlight>
                  <a:srgbClr val="FFFFFF"/>
                </a:highlight>
                <a:latin typeface="Raleway"/>
                <a:ea typeface="Raleway"/>
                <a:cs typeface="Raleway"/>
                <a:sym typeface="Raleway"/>
              </a:rPr>
              <a:t>Модуль « </a:t>
            </a:r>
            <a:r>
              <a:rPr b="1" lang="ru">
                <a:solidFill>
                  <a:schemeClr val="dk1"/>
                </a:solidFill>
                <a:highlight>
                  <a:srgbClr val="FFFFFF"/>
                </a:highlight>
                <a:latin typeface="Raleway"/>
                <a:ea typeface="Raleway"/>
                <a:cs typeface="Raleway"/>
                <a:sym typeface="Raleway"/>
              </a:rPr>
              <a:t>Аспекты</a:t>
            </a:r>
            <a:r>
              <a:rPr lang="ru">
                <a:solidFill>
                  <a:schemeClr val="dk1"/>
                </a:solidFill>
                <a:highlight>
                  <a:srgbClr val="FFFFFF"/>
                </a:highlight>
                <a:latin typeface="Raleway"/>
                <a:ea typeface="Raleway"/>
                <a:cs typeface="Raleway"/>
                <a:sym typeface="Raleway"/>
              </a:rPr>
              <a:t> » обеспечивает интеграцию с AspectJ, который снова является мощной и зрелой средой AOP.</a:t>
            </a:r>
            <a:endParaRPr>
              <a:solidFill>
                <a:schemeClr val="dk1"/>
              </a:solidFill>
              <a:highlight>
                <a:srgbClr val="FFFFFF"/>
              </a:highlight>
              <a:latin typeface="Raleway"/>
              <a:ea typeface="Raleway"/>
              <a:cs typeface="Raleway"/>
              <a:sym typeface="Raleway"/>
            </a:endParaRPr>
          </a:p>
          <a:p>
            <a:pPr indent="0" lvl="0" marL="0" rtl="0" algn="l">
              <a:lnSpc>
                <a:spcPct val="115000"/>
              </a:lnSpc>
              <a:spcBef>
                <a:spcPts val="1900"/>
              </a:spcBef>
              <a:spcAft>
                <a:spcPts val="0"/>
              </a:spcAft>
              <a:buNone/>
            </a:pPr>
            <a:r>
              <a:rPr b="1" lang="ru">
                <a:solidFill>
                  <a:schemeClr val="dk1"/>
                </a:solidFill>
                <a:highlight>
                  <a:srgbClr val="FFFFFF"/>
                </a:highlight>
                <a:latin typeface="Raleway"/>
                <a:ea typeface="Raleway"/>
                <a:cs typeface="Raleway"/>
                <a:sym typeface="Raleway"/>
              </a:rPr>
              <a:t>Instrumentation</a:t>
            </a:r>
            <a:r>
              <a:rPr lang="ru">
                <a:solidFill>
                  <a:schemeClr val="dk1"/>
                </a:solidFill>
                <a:highlight>
                  <a:srgbClr val="FFFFFF"/>
                </a:highlight>
                <a:latin typeface="Raleway"/>
                <a:ea typeface="Raleway"/>
                <a:cs typeface="Raleway"/>
                <a:sym typeface="Raleway"/>
              </a:rPr>
              <a:t> обеспечивает поддержку инструментария класса и реализации загрузчика классов для использования на определенных серверах приложений.</a:t>
            </a:r>
            <a:endParaRPr>
              <a:solidFill>
                <a:schemeClr val="dk1"/>
              </a:solidFill>
              <a:highlight>
                <a:srgbClr val="FFFFFF"/>
              </a:highlight>
              <a:latin typeface="Raleway"/>
              <a:ea typeface="Raleway"/>
              <a:cs typeface="Raleway"/>
              <a:sym typeface="Raleway"/>
            </a:endParaRPr>
          </a:p>
          <a:p>
            <a:pPr indent="0" lvl="0" marL="0" rtl="0" algn="l">
              <a:lnSpc>
                <a:spcPct val="115000"/>
              </a:lnSpc>
              <a:spcBef>
                <a:spcPts val="1900"/>
              </a:spcBef>
              <a:spcAft>
                <a:spcPts val="0"/>
              </a:spcAft>
              <a:buNone/>
            </a:pPr>
            <a:r>
              <a:rPr lang="ru">
                <a:solidFill>
                  <a:schemeClr val="dk1"/>
                </a:solidFill>
                <a:highlight>
                  <a:srgbClr val="FFFFFF"/>
                </a:highlight>
                <a:latin typeface="Raleway"/>
                <a:ea typeface="Raleway"/>
                <a:cs typeface="Raleway"/>
                <a:sym typeface="Raleway"/>
              </a:rPr>
              <a:t>Модуль </a:t>
            </a:r>
            <a:r>
              <a:rPr b="1" lang="ru">
                <a:solidFill>
                  <a:schemeClr val="dk1"/>
                </a:solidFill>
                <a:highlight>
                  <a:srgbClr val="FFFFFF"/>
                </a:highlight>
                <a:latin typeface="Raleway"/>
                <a:ea typeface="Raleway"/>
                <a:cs typeface="Raleway"/>
                <a:sym typeface="Raleway"/>
              </a:rPr>
              <a:t>обмена сообщениями</a:t>
            </a:r>
            <a:r>
              <a:rPr lang="ru">
                <a:solidFill>
                  <a:schemeClr val="dk1"/>
                </a:solidFill>
                <a:highlight>
                  <a:srgbClr val="FFFFFF"/>
                </a:highlight>
                <a:latin typeface="Raleway"/>
                <a:ea typeface="Raleway"/>
                <a:cs typeface="Raleway"/>
                <a:sym typeface="Raleway"/>
              </a:rPr>
              <a:t> обеспечивает поддержку STOMP в качестве суб-протокола WebSocket для использования в приложениях. Он также поддерживает модель программирования аннотаций для маршрутизации и обработки сообщений STOMP от клиентов WebSocket.</a:t>
            </a:r>
            <a:endParaRPr>
              <a:solidFill>
                <a:schemeClr val="dk1"/>
              </a:solidFill>
              <a:highlight>
                <a:srgbClr val="FFFFFF"/>
              </a:highlight>
              <a:latin typeface="Raleway"/>
              <a:ea typeface="Raleway"/>
              <a:cs typeface="Raleway"/>
              <a:sym typeface="Raleway"/>
            </a:endParaRPr>
          </a:p>
          <a:p>
            <a:pPr indent="0" lvl="0" marL="0" rtl="0" algn="l">
              <a:lnSpc>
                <a:spcPct val="115000"/>
              </a:lnSpc>
              <a:spcBef>
                <a:spcPts val="1900"/>
              </a:spcBef>
              <a:spcAft>
                <a:spcPts val="1900"/>
              </a:spcAft>
              <a:buNone/>
            </a:pPr>
            <a:r>
              <a:rPr b="1" lang="ru">
                <a:solidFill>
                  <a:schemeClr val="dk1"/>
                </a:solidFill>
                <a:highlight>
                  <a:srgbClr val="FFFFFF"/>
                </a:highlight>
                <a:latin typeface="Raleway"/>
                <a:ea typeface="Raleway"/>
                <a:cs typeface="Raleway"/>
                <a:sym typeface="Raleway"/>
              </a:rPr>
              <a:t>Test</a:t>
            </a:r>
            <a:r>
              <a:rPr lang="ru">
                <a:solidFill>
                  <a:schemeClr val="dk1"/>
                </a:solidFill>
                <a:highlight>
                  <a:srgbClr val="FFFFFF"/>
                </a:highlight>
                <a:latin typeface="Raleway"/>
                <a:ea typeface="Raleway"/>
                <a:cs typeface="Raleway"/>
                <a:sym typeface="Raleway"/>
              </a:rPr>
              <a:t> поддерживает тестирование компонентов Spring с помощью каркасов JUnit или TestNG.</a:t>
            </a:r>
            <a:endParaRPr>
              <a:solidFill>
                <a:schemeClr val="dk1"/>
              </a:solidFill>
              <a:highlight>
                <a:srgbClr val="FFFFFF"/>
              </a:highlight>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 name="Shape 157"/>
        <p:cNvGrpSpPr/>
        <p:nvPr/>
      </p:nvGrpSpPr>
      <p:grpSpPr>
        <a:xfrm>
          <a:off x="0" y="0"/>
          <a:ext cx="0" cy="0"/>
          <a:chOff x="0" y="0"/>
          <a:chExt cx="0" cy="0"/>
        </a:xfrm>
      </p:grpSpPr>
      <p:sp>
        <p:nvSpPr>
          <p:cNvPr id="158" name="Google Shape;158;p28"/>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Паттерны в Spring</a:t>
            </a:r>
            <a:endParaRPr b="0" i="0" sz="4250" u="none" cap="none" strike="noStrike">
              <a:solidFill>
                <a:srgbClr val="000000"/>
              </a:solidFill>
              <a:latin typeface="Calibri"/>
              <a:ea typeface="Calibri"/>
              <a:cs typeface="Calibri"/>
              <a:sym typeface="Calibri"/>
            </a:endParaRPr>
          </a:p>
        </p:txBody>
      </p:sp>
      <p:pic>
        <p:nvPicPr>
          <p:cNvPr descr="preencoded.png" id="159" name="Google Shape;159;p28"/>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160" name="Google Shape;160;p28"/>
          <p:cNvSpPr txBox="1"/>
          <p:nvPr/>
        </p:nvSpPr>
        <p:spPr>
          <a:xfrm>
            <a:off x="624675" y="1127850"/>
            <a:ext cx="8519400" cy="40536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24292F"/>
              </a:buClr>
              <a:buSzPts val="1100"/>
              <a:buFont typeface="Raleway"/>
              <a:buChar char="●"/>
            </a:pPr>
            <a:r>
              <a:rPr lang="ru" sz="1100">
                <a:solidFill>
                  <a:srgbClr val="24292F"/>
                </a:solidFill>
                <a:highlight>
                  <a:srgbClr val="FFFFFF"/>
                </a:highlight>
                <a:latin typeface="Raleway"/>
                <a:ea typeface="Raleway"/>
                <a:cs typeface="Raleway"/>
                <a:sym typeface="Raleway"/>
              </a:rPr>
              <a:t>Chain of Responsibility - это поведенческий паттерн проектирования, который позволяет передавать запросы последовательно по цепочке обработчиков. Каждый последующий обработчик решает, может ли он обработать запрос сам и стоит ли передавать запрос дальше по цепи. Ему Spring Security</a:t>
            </a:r>
            <a:endParaRPr sz="1100">
              <a:solidFill>
                <a:srgbClr val="24292F"/>
              </a:solidFill>
              <a:highlight>
                <a:srgbClr val="FFFFFF"/>
              </a:highlight>
              <a:latin typeface="Raleway"/>
              <a:ea typeface="Raleway"/>
              <a:cs typeface="Raleway"/>
              <a:sym typeface="Raleway"/>
            </a:endParaRPr>
          </a:p>
          <a:p>
            <a:pPr indent="-298450" lvl="0" marL="457200" rtl="0" algn="l">
              <a:lnSpc>
                <a:spcPct val="115000"/>
              </a:lnSpc>
              <a:spcBef>
                <a:spcPts val="0"/>
              </a:spcBef>
              <a:spcAft>
                <a:spcPts val="0"/>
              </a:spcAft>
              <a:buClr>
                <a:srgbClr val="24292F"/>
              </a:buClr>
              <a:buSzPts val="1100"/>
              <a:buFont typeface="Raleway"/>
              <a:buChar char="●"/>
            </a:pPr>
            <a:r>
              <a:rPr lang="ru" sz="1100">
                <a:solidFill>
                  <a:srgbClr val="24292F"/>
                </a:solidFill>
                <a:highlight>
                  <a:srgbClr val="FFFFFF"/>
                </a:highlight>
                <a:latin typeface="Raleway"/>
                <a:ea typeface="Raleway"/>
                <a:cs typeface="Raleway"/>
                <a:sym typeface="Raleway"/>
              </a:rPr>
              <a:t>Singleton (Одиночка) - Паттерн Singleton гарантирует, что в памяти будет существовать только один экземпляр объекта, который будет предоставлять сервисы. Spring область видимости бина (scope) по умолчанию равна singleton и IoC-контейнер создаёт ровно один экземпляр объекта на Spring IoC-контейнер. Spring-контейнер будет хранить этот единственный экземпляр в кэше синглтон-бинов, и все последующие запросы и ссылки для этого бина получат кэшированный объект. Рекомендуется использовать область видимости singleton для бинов без состояния. Область видимости бина можно определить как singleton или как prototype (создаётся новый экземпляр при каждом запросе бина).</a:t>
            </a:r>
            <a:endParaRPr sz="1100">
              <a:solidFill>
                <a:srgbClr val="24292F"/>
              </a:solidFill>
              <a:highlight>
                <a:srgbClr val="FFFFFF"/>
              </a:highlight>
              <a:latin typeface="Raleway"/>
              <a:ea typeface="Raleway"/>
              <a:cs typeface="Raleway"/>
              <a:sym typeface="Raleway"/>
            </a:endParaRPr>
          </a:p>
          <a:p>
            <a:pPr indent="-298450" lvl="0" marL="457200" rtl="0" algn="l">
              <a:lnSpc>
                <a:spcPct val="115000"/>
              </a:lnSpc>
              <a:spcBef>
                <a:spcPts val="0"/>
              </a:spcBef>
              <a:spcAft>
                <a:spcPts val="0"/>
              </a:spcAft>
              <a:buClr>
                <a:srgbClr val="24292F"/>
              </a:buClr>
              <a:buSzPts val="1100"/>
              <a:buFont typeface="Raleway"/>
              <a:buChar char="●"/>
            </a:pPr>
            <a:r>
              <a:rPr lang="ru" sz="1100">
                <a:solidFill>
                  <a:srgbClr val="24292F"/>
                </a:solidFill>
                <a:highlight>
                  <a:srgbClr val="FFFFFF"/>
                </a:highlight>
                <a:latin typeface="Raleway"/>
                <a:ea typeface="Raleway"/>
                <a:cs typeface="Raleway"/>
                <a:sym typeface="Raleway"/>
              </a:rPr>
              <a:t>Model View Controller (Модель-Представление-Контроллер) - Преимущество Spring MVC в том, что ваши контроллеры являются POJO, а не сервлетами. Это облегчает тестирование контроллеров. Стоит отметить, что от контроллеров требуется только вернуть логическое имя представления, а выбор представления остаётся за ViewResolver. Это облегчает повторное использование контроллеров при различных вариантах представления.</a:t>
            </a:r>
            <a:endParaRPr sz="1100">
              <a:solidFill>
                <a:srgbClr val="24292F"/>
              </a:solidFill>
              <a:highlight>
                <a:srgbClr val="FFFFFF"/>
              </a:highlight>
              <a:latin typeface="Raleway"/>
              <a:ea typeface="Raleway"/>
              <a:cs typeface="Raleway"/>
              <a:sym typeface="Raleway"/>
            </a:endParaRPr>
          </a:p>
          <a:p>
            <a:pPr indent="-298450" lvl="0" marL="457200" rtl="0" algn="l">
              <a:lnSpc>
                <a:spcPct val="115000"/>
              </a:lnSpc>
              <a:spcBef>
                <a:spcPts val="0"/>
              </a:spcBef>
              <a:spcAft>
                <a:spcPts val="0"/>
              </a:spcAft>
              <a:buClr>
                <a:srgbClr val="24292F"/>
              </a:buClr>
              <a:buSzPts val="1100"/>
              <a:buFont typeface="Raleway"/>
              <a:buChar char="●"/>
            </a:pPr>
            <a:r>
              <a:rPr lang="ru" sz="1100">
                <a:solidFill>
                  <a:srgbClr val="24292F"/>
                </a:solidFill>
                <a:highlight>
                  <a:srgbClr val="FFFFFF"/>
                </a:highlight>
                <a:latin typeface="Raleway"/>
                <a:ea typeface="Raleway"/>
                <a:cs typeface="Raleway"/>
                <a:sym typeface="Raleway"/>
              </a:rPr>
              <a:t>Front Controller (Контроллер запросов) - Spring предоставляет DispatcherServlet, чтобы гарантировать, что входящий запрос будет отправлен вашим контроллерам.Паттерн Front Controller используется для обеспечения централизованного механизма обработки запросов, так что все запросы обрабатываются одним обработчиком. Этот обработчик может выполнить аутентификацию, авторизацию, регистрацию или отслеживание запроса, а затем передать запрос соответствующему контроллеру. View Helper отделяет статическое содержимое в представлении, такое как JSP, от обработки бизнес-логики.</a:t>
            </a:r>
            <a:endParaRPr sz="1100">
              <a:solidFill>
                <a:srgbClr val="24292F"/>
              </a:solidFill>
              <a:highlight>
                <a:srgbClr val="FFFFFF"/>
              </a:highlight>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p29"/>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Паттерны в Spring</a:t>
            </a:r>
            <a:endParaRPr b="0" i="0" sz="4250" u="none" cap="none" strike="noStrike">
              <a:solidFill>
                <a:srgbClr val="000000"/>
              </a:solidFill>
              <a:latin typeface="Calibri"/>
              <a:ea typeface="Calibri"/>
              <a:cs typeface="Calibri"/>
              <a:sym typeface="Calibri"/>
            </a:endParaRPr>
          </a:p>
        </p:txBody>
      </p:sp>
      <p:pic>
        <p:nvPicPr>
          <p:cNvPr descr="preencoded.png" id="167" name="Google Shape;167;p29"/>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168" name="Google Shape;168;p29"/>
          <p:cNvSpPr txBox="1"/>
          <p:nvPr/>
        </p:nvSpPr>
        <p:spPr>
          <a:xfrm>
            <a:off x="624675" y="1059600"/>
            <a:ext cx="8519400" cy="42330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300"/>
              </a:spcBef>
              <a:spcAft>
                <a:spcPts val="0"/>
              </a:spcAft>
              <a:buClr>
                <a:srgbClr val="24292F"/>
              </a:buClr>
              <a:buSzPts val="1000"/>
              <a:buFont typeface="Raleway"/>
              <a:buChar char="●"/>
            </a:pPr>
            <a:r>
              <a:rPr lang="ru" sz="1000">
                <a:solidFill>
                  <a:srgbClr val="24292F"/>
                </a:solidFill>
                <a:highlight>
                  <a:srgbClr val="FFFFFF"/>
                </a:highlight>
                <a:latin typeface="Raleway"/>
                <a:ea typeface="Raleway"/>
                <a:cs typeface="Raleway"/>
                <a:sym typeface="Raleway"/>
              </a:rPr>
              <a:t>Dependency injection и Inversion of control (IoC) (Внедрение зависимостей и инверсия управления) - IoC-контейнер в Spring, отвечает за создание объекта, связывание объектов вместе, конфигурирование объектов и обработку всего их жизненного цикла от создания до полного уничтожения. В контейнере Spring используется инъекция зависимостей (Dependency Injection, DI) для управления компонентами приложения. Эти компоненты называются "Spring-бины" (Spring Beans).</a:t>
            </a:r>
            <a:endParaRPr sz="1000">
              <a:solidFill>
                <a:srgbClr val="24292F"/>
              </a:solidFill>
              <a:highlight>
                <a:srgbClr val="FFFFFF"/>
              </a:highlight>
              <a:latin typeface="Raleway"/>
              <a:ea typeface="Raleway"/>
              <a:cs typeface="Raleway"/>
              <a:sym typeface="Raleway"/>
            </a:endParaRPr>
          </a:p>
          <a:p>
            <a:pPr indent="-292100" lvl="0" marL="457200" rtl="0" algn="l">
              <a:lnSpc>
                <a:spcPct val="115000"/>
              </a:lnSpc>
              <a:spcBef>
                <a:spcPts val="0"/>
              </a:spcBef>
              <a:spcAft>
                <a:spcPts val="0"/>
              </a:spcAft>
              <a:buClr>
                <a:srgbClr val="24292F"/>
              </a:buClr>
              <a:buSzPts val="1000"/>
              <a:buFont typeface="Raleway"/>
              <a:buChar char="●"/>
            </a:pPr>
            <a:r>
              <a:rPr lang="ru" sz="1000">
                <a:solidFill>
                  <a:srgbClr val="24292F"/>
                </a:solidFill>
                <a:highlight>
                  <a:srgbClr val="FFFFFF"/>
                </a:highlight>
                <a:latin typeface="Raleway"/>
                <a:ea typeface="Raleway"/>
                <a:cs typeface="Raleway"/>
                <a:sym typeface="Raleway"/>
              </a:rPr>
              <a:t>Service Locator (Локатор служб) - ServiceLocatorFactoryBean сохраняет информацию обо всех бинах в контексте. Когда клиентский код запрашивает сервис (бин) по имени, он просто находит этот компонент в контексте и возвращает его. Клиентскому коду не нужно писать код, связанный со Spring, чтобы найти бин. Паттерн Service Locator используется, когда мы хотим найти различные сервисы, используя JNDI. Учитывая высокую стоимость поиска сервисов в JNDI, Service Locator использует кеширование. При запросе сервиса первый раз Service Locator ищет его в JNDI и кэширует объект. Дальнейший поиск этого же сервиса через Service Locator выполняется в кэше, что значительно улучшает производительность приложения.</a:t>
            </a:r>
            <a:endParaRPr sz="1000">
              <a:solidFill>
                <a:srgbClr val="24292F"/>
              </a:solidFill>
              <a:highlight>
                <a:srgbClr val="FFFFFF"/>
              </a:highlight>
              <a:latin typeface="Raleway"/>
              <a:ea typeface="Raleway"/>
              <a:cs typeface="Raleway"/>
              <a:sym typeface="Raleway"/>
            </a:endParaRPr>
          </a:p>
          <a:p>
            <a:pPr indent="-292100" lvl="0" marL="457200" rtl="0" algn="l">
              <a:lnSpc>
                <a:spcPct val="115000"/>
              </a:lnSpc>
              <a:spcBef>
                <a:spcPts val="0"/>
              </a:spcBef>
              <a:spcAft>
                <a:spcPts val="0"/>
              </a:spcAft>
              <a:buClr>
                <a:srgbClr val="24292F"/>
              </a:buClr>
              <a:buSzPts val="1000"/>
              <a:buFont typeface="Raleway"/>
              <a:buChar char="●"/>
            </a:pPr>
            <a:r>
              <a:rPr lang="ru" sz="1000">
                <a:solidFill>
                  <a:srgbClr val="24292F"/>
                </a:solidFill>
                <a:highlight>
                  <a:srgbClr val="FFFFFF"/>
                </a:highlight>
                <a:latin typeface="Raleway"/>
                <a:ea typeface="Raleway"/>
                <a:cs typeface="Raleway"/>
                <a:sym typeface="Raleway"/>
              </a:rPr>
              <a:t>Observer-Observable (Наблюдатель) - Используется в механизме событий ApplicationContext. Определяет зависимость "один-ко-многим" между объектами, чтобы при изменении состояния одного объекта все его подписчики уведомлялись и обновлялись автоматически.</a:t>
            </a:r>
            <a:endParaRPr sz="1000">
              <a:solidFill>
                <a:srgbClr val="24292F"/>
              </a:solidFill>
              <a:highlight>
                <a:srgbClr val="FFFFFF"/>
              </a:highlight>
              <a:latin typeface="Raleway"/>
              <a:ea typeface="Raleway"/>
              <a:cs typeface="Raleway"/>
              <a:sym typeface="Raleway"/>
            </a:endParaRPr>
          </a:p>
          <a:p>
            <a:pPr indent="-292100" lvl="0" marL="457200" rtl="0" algn="l">
              <a:lnSpc>
                <a:spcPct val="115000"/>
              </a:lnSpc>
              <a:spcBef>
                <a:spcPts val="0"/>
              </a:spcBef>
              <a:spcAft>
                <a:spcPts val="0"/>
              </a:spcAft>
              <a:buClr>
                <a:srgbClr val="24292F"/>
              </a:buClr>
              <a:buSzPts val="1000"/>
              <a:buFont typeface="Raleway"/>
              <a:buChar char="●"/>
            </a:pPr>
            <a:r>
              <a:rPr lang="ru" sz="1000">
                <a:solidFill>
                  <a:srgbClr val="24292F"/>
                </a:solidFill>
                <a:highlight>
                  <a:srgbClr val="FFFFFF"/>
                </a:highlight>
                <a:latin typeface="Raleway"/>
                <a:ea typeface="Raleway"/>
                <a:cs typeface="Raleway"/>
                <a:sym typeface="Raleway"/>
              </a:rPr>
              <a:t>Context Object (Контекстный объект) - Паттерн Context Object, инкапсулирует системные данные в объекте-контексте для совместного использования другими частями приложения без привязки приложения к конкретному протоколу. ApplicationContext является центральным интерфейсом в приложении Spring для предоставления информации о конфигурации приложения.</a:t>
            </a:r>
            <a:endParaRPr sz="1000">
              <a:solidFill>
                <a:srgbClr val="24292F"/>
              </a:solidFill>
              <a:highlight>
                <a:srgbClr val="FFFFFF"/>
              </a:highlight>
              <a:latin typeface="Raleway"/>
              <a:ea typeface="Raleway"/>
              <a:cs typeface="Raleway"/>
              <a:sym typeface="Raleway"/>
            </a:endParaRPr>
          </a:p>
          <a:p>
            <a:pPr indent="-292100" lvl="0" marL="457200" rtl="0" algn="l">
              <a:lnSpc>
                <a:spcPct val="115000"/>
              </a:lnSpc>
              <a:spcBef>
                <a:spcPts val="0"/>
              </a:spcBef>
              <a:spcAft>
                <a:spcPts val="0"/>
              </a:spcAft>
              <a:buClr>
                <a:srgbClr val="24292F"/>
              </a:buClr>
              <a:buSzPts val="1000"/>
              <a:buFont typeface="Raleway"/>
              <a:buChar char="●"/>
            </a:pPr>
            <a:r>
              <a:rPr lang="ru" sz="1000">
                <a:solidFill>
                  <a:srgbClr val="24292F"/>
                </a:solidFill>
                <a:highlight>
                  <a:srgbClr val="FFFFFF"/>
                </a:highlight>
                <a:latin typeface="Raleway"/>
                <a:ea typeface="Raleway"/>
                <a:cs typeface="Raleway"/>
                <a:sym typeface="Raleway"/>
              </a:rPr>
              <a:t>Proxy (Заместитель) - позволяет подставлять вместо реальных объектов специальные объекты-заменители. Эти объекты перехватывают вызовы к оригинальному объекту, позволяя сделать что-то до или после передачи вызова оригиналу.</a:t>
            </a:r>
            <a:endParaRPr sz="1000">
              <a:solidFill>
                <a:srgbClr val="24292F"/>
              </a:solidFill>
              <a:highlight>
                <a:srgbClr val="FFFFFF"/>
              </a:highlight>
              <a:latin typeface="Raleway"/>
              <a:ea typeface="Raleway"/>
              <a:cs typeface="Raleway"/>
              <a:sym typeface="Raleway"/>
            </a:endParaRPr>
          </a:p>
          <a:p>
            <a:pPr indent="-292100" lvl="0" marL="457200" rtl="0" algn="l">
              <a:lnSpc>
                <a:spcPct val="115000"/>
              </a:lnSpc>
              <a:spcBef>
                <a:spcPts val="0"/>
              </a:spcBef>
              <a:spcAft>
                <a:spcPts val="0"/>
              </a:spcAft>
              <a:buClr>
                <a:srgbClr val="24292F"/>
              </a:buClr>
              <a:buSzPts val="1000"/>
              <a:buFont typeface="Raleway"/>
              <a:buChar char="●"/>
            </a:pPr>
            <a:r>
              <a:rPr lang="ru" sz="1000">
                <a:solidFill>
                  <a:srgbClr val="24292F"/>
                </a:solidFill>
                <a:highlight>
                  <a:srgbClr val="FFFFFF"/>
                </a:highlight>
                <a:latin typeface="Raleway"/>
                <a:ea typeface="Raleway"/>
                <a:cs typeface="Raleway"/>
                <a:sym typeface="Raleway"/>
              </a:rPr>
              <a:t>Factory (Фабрика) - определяет общий интерфейс для создания объектов в суперклассе, позволяя подклассам изменять тип создаваемых объектов.</a:t>
            </a:r>
            <a:endParaRPr sz="1000">
              <a:solidFill>
                <a:srgbClr val="24292F"/>
              </a:solidFill>
              <a:highlight>
                <a:srgbClr val="FFFFFF"/>
              </a:highlight>
              <a:latin typeface="Raleway"/>
              <a:ea typeface="Raleway"/>
              <a:cs typeface="Raleway"/>
              <a:sym typeface="Raleway"/>
            </a:endParaRPr>
          </a:p>
          <a:p>
            <a:pPr indent="-292100" lvl="0" marL="457200" rtl="0" algn="l">
              <a:lnSpc>
                <a:spcPct val="115000"/>
              </a:lnSpc>
              <a:spcBef>
                <a:spcPts val="0"/>
              </a:spcBef>
              <a:spcAft>
                <a:spcPts val="0"/>
              </a:spcAft>
              <a:buClr>
                <a:srgbClr val="24292F"/>
              </a:buClr>
              <a:buSzPts val="1000"/>
              <a:buFont typeface="Raleway"/>
              <a:buChar char="●"/>
            </a:pPr>
            <a:r>
              <a:rPr lang="ru" sz="1000">
                <a:solidFill>
                  <a:srgbClr val="24292F"/>
                </a:solidFill>
                <a:highlight>
                  <a:srgbClr val="FFFFFF"/>
                </a:highlight>
                <a:latin typeface="Raleway"/>
                <a:ea typeface="Raleway"/>
                <a:cs typeface="Raleway"/>
                <a:sym typeface="Raleway"/>
              </a:rPr>
              <a:t>Template (Шаблон) - Этот паттерн широко используется для работы с повторяющимся бойлерплейт кодом (таким как, закрытие соединений и т. п.).</a:t>
            </a:r>
            <a:endParaRPr sz="1000">
              <a:solidFill>
                <a:srgbClr val="24292F"/>
              </a:solidFill>
              <a:highlight>
                <a:srgbClr val="FFFFFF"/>
              </a:highlight>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3" name="Shape 173"/>
        <p:cNvGrpSpPr/>
        <p:nvPr/>
      </p:nvGrpSpPr>
      <p:grpSpPr>
        <a:xfrm>
          <a:off x="0" y="0"/>
          <a:ext cx="0" cy="0"/>
          <a:chOff x="0" y="0"/>
          <a:chExt cx="0" cy="0"/>
        </a:xfrm>
      </p:grpSpPr>
      <p:sp>
        <p:nvSpPr>
          <p:cNvPr id="174" name="Google Shape;174;p30"/>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АОП и составные части</a:t>
            </a:r>
            <a:endParaRPr b="0" i="0" sz="4250" u="none" cap="none" strike="noStrike">
              <a:solidFill>
                <a:srgbClr val="000000"/>
              </a:solidFill>
              <a:latin typeface="Calibri"/>
              <a:ea typeface="Calibri"/>
              <a:cs typeface="Calibri"/>
              <a:sym typeface="Calibri"/>
            </a:endParaRPr>
          </a:p>
        </p:txBody>
      </p:sp>
      <p:pic>
        <p:nvPicPr>
          <p:cNvPr descr="preencoded.png" id="175" name="Google Shape;175;p30"/>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176" name="Google Shape;176;p30"/>
          <p:cNvSpPr txBox="1"/>
          <p:nvPr/>
        </p:nvSpPr>
        <p:spPr>
          <a:xfrm>
            <a:off x="624675" y="1315500"/>
            <a:ext cx="7938300" cy="391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300">
                <a:solidFill>
                  <a:srgbClr val="24292F"/>
                </a:solidFill>
                <a:highlight>
                  <a:srgbClr val="FFFFFF"/>
                </a:highlight>
                <a:latin typeface="Raleway"/>
                <a:ea typeface="Raleway"/>
                <a:cs typeface="Raleway"/>
                <a:sym typeface="Raleway"/>
              </a:rPr>
              <a:t>Аспектно-ориентированное программирование (АОП) — это парадигма программирования, целью которой является повышение модульности за счет разделения междисциплинарных задач. Это достигается путем добавления дополнительного поведения к существующему коду без изменения самого кода.</a:t>
            </a:r>
            <a:endParaRPr sz="1300">
              <a:solidFill>
                <a:srgbClr val="24292F"/>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sz="1300">
              <a:solidFill>
                <a:srgbClr val="24292F"/>
              </a:solidFill>
              <a:highlight>
                <a:srgbClr val="FFFFFF"/>
              </a:highlight>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rPr lang="ru" sz="1300">
                <a:solidFill>
                  <a:srgbClr val="24292F"/>
                </a:solidFill>
                <a:highlight>
                  <a:srgbClr val="FFFFFF"/>
                </a:highlight>
                <a:latin typeface="Raleway"/>
                <a:ea typeface="Raleway"/>
                <a:cs typeface="Raleway"/>
                <a:sym typeface="Raleway"/>
              </a:rPr>
              <a:t>Аспект (Aspect) - Это модуль, который имеет набор программных интерфейсов, которые обеспечивают сквозные требования. К примеру, модуль логирования будет вызывать АОП аспект для логирования. В зависимости от требований, приложение может иметь любое количество аспектов.</a:t>
            </a:r>
            <a:endParaRPr sz="1300">
              <a:solidFill>
                <a:srgbClr val="24292F"/>
              </a:solidFill>
              <a:highlight>
                <a:srgbClr val="FFFFFF"/>
              </a:highlight>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rPr lang="ru" sz="1300">
                <a:solidFill>
                  <a:srgbClr val="24292F"/>
                </a:solidFill>
                <a:highlight>
                  <a:srgbClr val="FFFFFF"/>
                </a:highlight>
                <a:latin typeface="Raleway"/>
                <a:ea typeface="Raleway"/>
                <a:cs typeface="Raleway"/>
                <a:sym typeface="Raleway"/>
              </a:rPr>
              <a:t>Объединённая точка (Join point) - Это такая точка в приложении, где мы можем подключить аспект. Другими словами, это место, где начинаются определённые действия модуля АОП в Spring.</a:t>
            </a:r>
            <a:endParaRPr sz="1300">
              <a:solidFill>
                <a:srgbClr val="24292F"/>
              </a:solidFill>
              <a:highlight>
                <a:srgbClr val="FFFFFF"/>
              </a:highlight>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rPr lang="ru" sz="1300">
                <a:solidFill>
                  <a:srgbClr val="24292F"/>
                </a:solidFill>
                <a:highlight>
                  <a:srgbClr val="FFFFFF"/>
                </a:highlight>
                <a:latin typeface="Raleway"/>
                <a:ea typeface="Raleway"/>
                <a:cs typeface="Raleway"/>
                <a:sym typeface="Raleway"/>
              </a:rPr>
              <a:t>Совет (Advice) - Это фактическое действие, которое должно быть предпринято до и/или после выполнения метода. Это конкретный код, который вызывается во время выполнения программы.</a:t>
            </a:r>
            <a:endParaRPr sz="1300">
              <a:solidFill>
                <a:srgbClr val="24292F"/>
              </a:solidFill>
              <a:highlight>
                <a:srgbClr val="FFFFFF"/>
              </a:highlight>
              <a:latin typeface="Raleway"/>
              <a:ea typeface="Raleway"/>
              <a:cs typeface="Raleway"/>
              <a:sym typeface="Raleway"/>
            </a:endParaRPr>
          </a:p>
          <a:p>
            <a:pPr indent="0" lvl="0" marL="0" rtl="0" algn="l">
              <a:spcBef>
                <a:spcPts val="1200"/>
              </a:spcBef>
              <a:spcAft>
                <a:spcPts val="0"/>
              </a:spcAft>
              <a:buNone/>
            </a:pPr>
            <a:r>
              <a:t/>
            </a:r>
            <a:endParaRPr sz="1300">
              <a:solidFill>
                <a:srgbClr val="24292F"/>
              </a:solidFill>
              <a:highlight>
                <a:srgbClr val="FFFFFF"/>
              </a:highlight>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31"/>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АОП и составные части</a:t>
            </a:r>
            <a:endParaRPr b="0" i="0" sz="4250" u="none" cap="none" strike="noStrike">
              <a:solidFill>
                <a:srgbClr val="000000"/>
              </a:solidFill>
              <a:latin typeface="Calibri"/>
              <a:ea typeface="Calibri"/>
              <a:cs typeface="Calibri"/>
              <a:sym typeface="Calibri"/>
            </a:endParaRPr>
          </a:p>
        </p:txBody>
      </p:sp>
      <p:pic>
        <p:nvPicPr>
          <p:cNvPr descr="preencoded.png" id="183" name="Google Shape;183;p31"/>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184" name="Google Shape;184;p31"/>
          <p:cNvSpPr txBox="1"/>
          <p:nvPr/>
        </p:nvSpPr>
        <p:spPr>
          <a:xfrm>
            <a:off x="624675" y="1315500"/>
            <a:ext cx="8451000" cy="4750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4292F"/>
              </a:buClr>
              <a:buSzPts val="1200"/>
              <a:buFont typeface="Raleway"/>
              <a:buChar char="●"/>
            </a:pPr>
            <a:r>
              <a:rPr lang="ru" sz="1200">
                <a:solidFill>
                  <a:srgbClr val="24292F"/>
                </a:solidFill>
                <a:highlight>
                  <a:srgbClr val="FFFFFF"/>
                </a:highlight>
                <a:latin typeface="Raleway"/>
                <a:ea typeface="Raleway"/>
                <a:cs typeface="Raleway"/>
                <a:sym typeface="Raleway"/>
              </a:rPr>
              <a:t>before - Запускает совет перед выполнением метода.</a:t>
            </a:r>
            <a:endParaRPr sz="1200">
              <a:solidFill>
                <a:srgbClr val="24292F"/>
              </a:solidFill>
              <a:highlight>
                <a:srgbClr val="FFFFFF"/>
              </a:highlight>
              <a:latin typeface="Raleway"/>
              <a:ea typeface="Raleway"/>
              <a:cs typeface="Raleway"/>
              <a:sym typeface="Raleway"/>
            </a:endParaRPr>
          </a:p>
          <a:p>
            <a:pPr indent="-304800" lvl="0" marL="457200" rtl="0" algn="l">
              <a:lnSpc>
                <a:spcPct val="115000"/>
              </a:lnSpc>
              <a:spcBef>
                <a:spcPts val="0"/>
              </a:spcBef>
              <a:spcAft>
                <a:spcPts val="0"/>
              </a:spcAft>
              <a:buClr>
                <a:srgbClr val="24292F"/>
              </a:buClr>
              <a:buSzPts val="1200"/>
              <a:buFont typeface="Raleway"/>
              <a:buChar char="●"/>
            </a:pPr>
            <a:r>
              <a:rPr lang="ru" sz="1200">
                <a:solidFill>
                  <a:srgbClr val="24292F"/>
                </a:solidFill>
                <a:highlight>
                  <a:srgbClr val="FFFFFF"/>
                </a:highlight>
                <a:latin typeface="Raleway"/>
                <a:ea typeface="Raleway"/>
                <a:cs typeface="Raleway"/>
                <a:sym typeface="Raleway"/>
              </a:rPr>
              <a:t>after - Запускает совет после выполнения метода, независимо от результата его работы (кроме случая остановки работы JVM).</a:t>
            </a:r>
            <a:endParaRPr sz="1200">
              <a:solidFill>
                <a:srgbClr val="24292F"/>
              </a:solidFill>
              <a:highlight>
                <a:srgbClr val="FFFFFF"/>
              </a:highlight>
              <a:latin typeface="Raleway"/>
              <a:ea typeface="Raleway"/>
              <a:cs typeface="Raleway"/>
              <a:sym typeface="Raleway"/>
            </a:endParaRPr>
          </a:p>
          <a:p>
            <a:pPr indent="-304800" lvl="0" marL="457200" rtl="0" algn="l">
              <a:lnSpc>
                <a:spcPct val="115000"/>
              </a:lnSpc>
              <a:spcBef>
                <a:spcPts val="0"/>
              </a:spcBef>
              <a:spcAft>
                <a:spcPts val="0"/>
              </a:spcAft>
              <a:buClr>
                <a:srgbClr val="24292F"/>
              </a:buClr>
              <a:buSzPts val="1200"/>
              <a:buFont typeface="Raleway"/>
              <a:buChar char="●"/>
            </a:pPr>
            <a:r>
              <a:rPr lang="ru" sz="1200">
                <a:solidFill>
                  <a:srgbClr val="24292F"/>
                </a:solidFill>
                <a:highlight>
                  <a:srgbClr val="FFFFFF"/>
                </a:highlight>
                <a:latin typeface="Raleway"/>
                <a:ea typeface="Raleway"/>
                <a:cs typeface="Raleway"/>
                <a:sym typeface="Raleway"/>
              </a:rPr>
              <a:t>after-returning - Запускает совет после выполнения метода, только в случае его успешного выполнения.</a:t>
            </a:r>
            <a:endParaRPr sz="1200">
              <a:solidFill>
                <a:srgbClr val="24292F"/>
              </a:solidFill>
              <a:highlight>
                <a:srgbClr val="FFFFFF"/>
              </a:highlight>
              <a:latin typeface="Raleway"/>
              <a:ea typeface="Raleway"/>
              <a:cs typeface="Raleway"/>
              <a:sym typeface="Raleway"/>
            </a:endParaRPr>
          </a:p>
          <a:p>
            <a:pPr indent="-304800" lvl="0" marL="457200" rtl="0" algn="l">
              <a:lnSpc>
                <a:spcPct val="115000"/>
              </a:lnSpc>
              <a:spcBef>
                <a:spcPts val="0"/>
              </a:spcBef>
              <a:spcAft>
                <a:spcPts val="0"/>
              </a:spcAft>
              <a:buClr>
                <a:srgbClr val="24292F"/>
              </a:buClr>
              <a:buSzPts val="1200"/>
              <a:buFont typeface="Raleway"/>
              <a:buChar char="●"/>
            </a:pPr>
            <a:r>
              <a:rPr lang="ru" sz="1200">
                <a:solidFill>
                  <a:srgbClr val="24292F"/>
                </a:solidFill>
                <a:highlight>
                  <a:srgbClr val="FFFFFF"/>
                </a:highlight>
                <a:latin typeface="Raleway"/>
                <a:ea typeface="Raleway"/>
                <a:cs typeface="Raleway"/>
                <a:sym typeface="Raleway"/>
              </a:rPr>
              <a:t>after-throwing - Запускает совет после выполнения метода, только в случае, когда этот метод “бросает” исключение.</a:t>
            </a:r>
            <a:endParaRPr sz="1200">
              <a:solidFill>
                <a:srgbClr val="24292F"/>
              </a:solidFill>
              <a:highlight>
                <a:srgbClr val="FFFFFF"/>
              </a:highlight>
              <a:latin typeface="Raleway"/>
              <a:ea typeface="Raleway"/>
              <a:cs typeface="Raleway"/>
              <a:sym typeface="Raleway"/>
            </a:endParaRPr>
          </a:p>
          <a:p>
            <a:pPr indent="-304800" lvl="0" marL="457200" rtl="0" algn="l">
              <a:lnSpc>
                <a:spcPct val="115000"/>
              </a:lnSpc>
              <a:spcBef>
                <a:spcPts val="0"/>
              </a:spcBef>
              <a:spcAft>
                <a:spcPts val="0"/>
              </a:spcAft>
              <a:buClr>
                <a:srgbClr val="24292F"/>
              </a:buClr>
              <a:buSzPts val="1200"/>
              <a:buFont typeface="Raleway"/>
              <a:buChar char="●"/>
            </a:pPr>
            <a:r>
              <a:rPr lang="ru" sz="1200">
                <a:solidFill>
                  <a:srgbClr val="24292F"/>
                </a:solidFill>
                <a:highlight>
                  <a:srgbClr val="FFFFFF"/>
                </a:highlight>
                <a:latin typeface="Raleway"/>
                <a:ea typeface="Raleway"/>
                <a:cs typeface="Raleway"/>
                <a:sym typeface="Raleway"/>
              </a:rPr>
              <a:t>around - Запускает совет до и после выполнения метода. При этом инпоинты видят только начало и конец метода. Например, если метод выполняет транзакцию и где-то в середине кода try/catch поймал exception, транзакция все равно будет свершена, rollback не произойдет. В этом случае нужно пробрасывать ошибку за пределы метода.</a:t>
            </a:r>
            <a:endParaRPr sz="1200">
              <a:solidFill>
                <a:srgbClr val="24292F"/>
              </a:solidFill>
              <a:highlight>
                <a:srgbClr val="FFFFFF"/>
              </a:highlight>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rPr lang="ru" sz="1200">
                <a:solidFill>
                  <a:srgbClr val="24292F"/>
                </a:solidFill>
                <a:highlight>
                  <a:srgbClr val="FFFFFF"/>
                </a:highlight>
                <a:latin typeface="Raleway"/>
                <a:ea typeface="Raleway"/>
                <a:cs typeface="Raleway"/>
                <a:sym typeface="Raleway"/>
              </a:rPr>
              <a:t>Срез точек (Pointcut) - Срезом называется несколько объединённых точек (join points), в котором должен быть выполнен совет.</a:t>
            </a:r>
            <a:endParaRPr sz="1200">
              <a:solidFill>
                <a:srgbClr val="24292F"/>
              </a:solidFill>
              <a:highlight>
                <a:srgbClr val="FFFFFF"/>
              </a:highlight>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rPr lang="ru" sz="1200">
                <a:solidFill>
                  <a:srgbClr val="24292F"/>
                </a:solidFill>
                <a:highlight>
                  <a:srgbClr val="FFFFFF"/>
                </a:highlight>
                <a:latin typeface="Raleway"/>
                <a:ea typeface="Raleway"/>
                <a:cs typeface="Raleway"/>
                <a:sym typeface="Raleway"/>
              </a:rPr>
              <a:t>Введение (Introduction) - Это сущность, которая помогает нам добавлять новые атрибуты и/или методы в уже существующие классы.</a:t>
            </a:r>
            <a:endParaRPr sz="1200">
              <a:solidFill>
                <a:srgbClr val="24292F"/>
              </a:solidFill>
              <a:highlight>
                <a:srgbClr val="FFFFFF"/>
              </a:highlight>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rPr lang="ru" sz="1200">
                <a:solidFill>
                  <a:srgbClr val="24292F"/>
                </a:solidFill>
                <a:highlight>
                  <a:srgbClr val="FFFFFF"/>
                </a:highlight>
                <a:latin typeface="Raleway"/>
                <a:ea typeface="Raleway"/>
                <a:cs typeface="Raleway"/>
                <a:sym typeface="Raleway"/>
              </a:rPr>
              <a:t>Целевой объект (Target object) - Это объект на который направлены один или несколько аспектов.</a:t>
            </a:r>
            <a:endParaRPr sz="1200">
              <a:solidFill>
                <a:srgbClr val="24292F"/>
              </a:solidFill>
              <a:highlight>
                <a:srgbClr val="FFFFFF"/>
              </a:highlight>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rPr lang="ru" sz="1200">
                <a:solidFill>
                  <a:srgbClr val="24292F"/>
                </a:solidFill>
                <a:highlight>
                  <a:srgbClr val="FFFFFF"/>
                </a:highlight>
                <a:latin typeface="Raleway"/>
                <a:ea typeface="Raleway"/>
                <a:cs typeface="Raleway"/>
                <a:sym typeface="Raleway"/>
              </a:rPr>
              <a:t>Плетение (Weaving) - Это процесс связывания аспектов с другими объектами приложения для создания совета. Может быть вызван во время компиляции, загрузки или выполнения приложения.</a:t>
            </a:r>
            <a:endParaRPr sz="1200">
              <a:solidFill>
                <a:srgbClr val="24292F"/>
              </a:solidFill>
              <a:highlight>
                <a:srgbClr val="FFFFFF"/>
              </a:highlight>
              <a:latin typeface="Raleway"/>
              <a:ea typeface="Raleway"/>
              <a:cs typeface="Raleway"/>
              <a:sym typeface="Raleway"/>
            </a:endParaRPr>
          </a:p>
          <a:p>
            <a:pPr indent="0" lvl="0" marL="0" rtl="0" algn="l">
              <a:spcBef>
                <a:spcPts val="1200"/>
              </a:spcBef>
              <a:spcAft>
                <a:spcPts val="0"/>
              </a:spcAft>
              <a:buNone/>
            </a:pPr>
            <a:r>
              <a:t/>
            </a:r>
            <a:endParaRPr sz="1200">
              <a:solidFill>
                <a:srgbClr val="24292F"/>
              </a:solidFill>
              <a:highlight>
                <a:srgbClr val="FFFFFF"/>
              </a:highlight>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9" name="Shape 189"/>
        <p:cNvGrpSpPr/>
        <p:nvPr/>
      </p:nvGrpSpPr>
      <p:grpSpPr>
        <a:xfrm>
          <a:off x="0" y="0"/>
          <a:ext cx="0" cy="0"/>
          <a:chOff x="0" y="0"/>
          <a:chExt cx="0" cy="0"/>
        </a:xfrm>
      </p:grpSpPr>
      <p:sp>
        <p:nvSpPr>
          <p:cNvPr id="190" name="Google Shape;190;p32"/>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Некоторые аннотации</a:t>
            </a:r>
            <a:endParaRPr b="0" i="0" sz="4250" u="none" cap="none" strike="noStrike">
              <a:solidFill>
                <a:srgbClr val="000000"/>
              </a:solidFill>
              <a:latin typeface="Calibri"/>
              <a:ea typeface="Calibri"/>
              <a:cs typeface="Calibri"/>
              <a:sym typeface="Calibri"/>
            </a:endParaRPr>
          </a:p>
        </p:txBody>
      </p:sp>
      <p:pic>
        <p:nvPicPr>
          <p:cNvPr descr="preencoded.png" id="191" name="Google Shape;191;p32"/>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192" name="Google Shape;192;p32"/>
          <p:cNvSpPr txBox="1"/>
          <p:nvPr/>
        </p:nvSpPr>
        <p:spPr>
          <a:xfrm>
            <a:off x="624675" y="1315500"/>
            <a:ext cx="8451000" cy="402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@Autowired - используется для автоматического связывания зависимостей в spring beans.</a:t>
            </a:r>
            <a:endParaRPr>
              <a:solidFill>
                <a:srgbClr val="24292F"/>
              </a:solidFill>
              <a:highlight>
                <a:srgbClr val="FFFFFF"/>
              </a:highlight>
              <a:latin typeface="Raleway"/>
              <a:ea typeface="Raleway"/>
              <a:cs typeface="Raleway"/>
              <a:sym typeface="Raleway"/>
            </a:endParaRPr>
          </a:p>
          <a:p>
            <a:pPr indent="-317500" lvl="0" marL="457200" rtl="0" algn="l">
              <a:lnSpc>
                <a:spcPct val="115000"/>
              </a:lnSpc>
              <a:spcBef>
                <a:spcPts val="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@Bean - В классах конфигурации Spring, @Bean используется для для непосредственного создания бина.</a:t>
            </a:r>
            <a:endParaRPr>
              <a:solidFill>
                <a:srgbClr val="24292F"/>
              </a:solidFill>
              <a:highlight>
                <a:srgbClr val="FFFFFF"/>
              </a:highlight>
              <a:latin typeface="Raleway"/>
              <a:ea typeface="Raleway"/>
              <a:cs typeface="Raleway"/>
              <a:sym typeface="Raleway"/>
            </a:endParaRPr>
          </a:p>
          <a:p>
            <a:pPr indent="-317500" lvl="0" marL="457200" rtl="0" algn="l">
              <a:lnSpc>
                <a:spcPct val="115000"/>
              </a:lnSpc>
              <a:spcBef>
                <a:spcPts val="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@Controller - класс фронт контроллера в проекте Spring MVC.</a:t>
            </a:r>
            <a:endParaRPr>
              <a:solidFill>
                <a:srgbClr val="24292F"/>
              </a:solidFill>
              <a:highlight>
                <a:srgbClr val="FFFFFF"/>
              </a:highlight>
              <a:latin typeface="Raleway"/>
              <a:ea typeface="Raleway"/>
              <a:cs typeface="Raleway"/>
              <a:sym typeface="Raleway"/>
            </a:endParaRPr>
          </a:p>
          <a:p>
            <a:pPr indent="-317500" lvl="0" marL="457200" rtl="0" algn="l">
              <a:lnSpc>
                <a:spcPct val="115000"/>
              </a:lnSpc>
              <a:spcBef>
                <a:spcPts val="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@ConditionalOn* - Создает бин если выполняется условие. Condition - функциональный интерфейс, который содержит метод boolean matches(ConditionContext context, AnnotatedTypeMetadata metadata)</a:t>
            </a:r>
            <a:endParaRPr>
              <a:solidFill>
                <a:srgbClr val="24292F"/>
              </a:solidFill>
              <a:highlight>
                <a:srgbClr val="FFFFFF"/>
              </a:highlight>
              <a:latin typeface="Raleway"/>
              <a:ea typeface="Raleway"/>
              <a:cs typeface="Raleway"/>
              <a:sym typeface="Raleway"/>
            </a:endParaRPr>
          </a:p>
          <a:p>
            <a:pPr indent="-317500" lvl="0" marL="457200" rtl="0" algn="l">
              <a:lnSpc>
                <a:spcPct val="115000"/>
              </a:lnSpc>
              <a:spcBef>
                <a:spcPts val="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@Sheduler - Таймер. Раз в сколько-то секунд обрабатывать.</a:t>
            </a:r>
            <a:endParaRPr>
              <a:solidFill>
                <a:srgbClr val="24292F"/>
              </a:solidFill>
              <a:highlight>
                <a:srgbClr val="FFFFFF"/>
              </a:highlight>
              <a:latin typeface="Raleway"/>
              <a:ea typeface="Raleway"/>
              <a:cs typeface="Raleway"/>
              <a:sym typeface="Raleway"/>
            </a:endParaRPr>
          </a:p>
          <a:p>
            <a:pPr indent="-317500" lvl="0" marL="457200" rtl="0" algn="l">
              <a:lnSpc>
                <a:spcPct val="115000"/>
              </a:lnSpc>
              <a:spcBef>
                <a:spcPts val="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@Resource - Java аннотация, которой можно внедрить зависимость.</a:t>
            </a:r>
            <a:endParaRPr>
              <a:solidFill>
                <a:srgbClr val="24292F"/>
              </a:solidFill>
              <a:highlight>
                <a:srgbClr val="FFFFFF"/>
              </a:highlight>
              <a:latin typeface="Raleway"/>
              <a:ea typeface="Raleway"/>
              <a:cs typeface="Raleway"/>
              <a:sym typeface="Raleway"/>
            </a:endParaRPr>
          </a:p>
          <a:p>
            <a:pPr indent="-317500" lvl="0" marL="457200" rtl="0" algn="l">
              <a:lnSpc>
                <a:spcPct val="115000"/>
              </a:lnSpc>
              <a:spcBef>
                <a:spcPts val="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@Requared - применяется к методам-сеттерам и означает, что значение метода должно быть установлено в XML-файле. Если этого не будет сделано, то мы получим BeanInitializationException.</a:t>
            </a:r>
            <a:endParaRPr>
              <a:solidFill>
                <a:srgbClr val="24292F"/>
              </a:solidFill>
              <a:highlight>
                <a:srgbClr val="FFFFFF"/>
              </a:highlight>
              <a:latin typeface="Raleway"/>
              <a:ea typeface="Raleway"/>
              <a:cs typeface="Raleway"/>
              <a:sym typeface="Raleway"/>
            </a:endParaRPr>
          </a:p>
          <a:p>
            <a:pPr indent="-317500" lvl="0" marL="457200" rtl="0" algn="l">
              <a:lnSpc>
                <a:spcPct val="115000"/>
              </a:lnSpc>
              <a:spcBef>
                <a:spcPts val="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@RequestMapping - используется для мапинга (связывания) с URL для всего класса или для конкретного метода обработчика</a:t>
            </a:r>
            <a:endParaRPr b="1">
              <a:solidFill>
                <a:srgbClr val="24292F"/>
              </a:solidFill>
              <a:highlight>
                <a:srgbClr val="FFFFFF"/>
              </a:highlight>
              <a:latin typeface="Raleway"/>
              <a:ea typeface="Raleway"/>
              <a:cs typeface="Raleway"/>
              <a:sym typeface="Raleway"/>
            </a:endParaRPr>
          </a:p>
          <a:p>
            <a:pPr indent="0" lvl="0" marL="0" rtl="0" algn="l">
              <a:spcBef>
                <a:spcPts val="1200"/>
              </a:spcBef>
              <a:spcAft>
                <a:spcPts val="0"/>
              </a:spcAft>
              <a:buNone/>
            </a:pPr>
            <a:r>
              <a:t/>
            </a:r>
            <a:endParaRPr>
              <a:solidFill>
                <a:srgbClr val="24292F"/>
              </a:solidFill>
              <a:highlight>
                <a:srgbClr val="FFFFFF"/>
              </a:highlight>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7" name="Shape 197"/>
        <p:cNvGrpSpPr/>
        <p:nvPr/>
      </p:nvGrpSpPr>
      <p:grpSpPr>
        <a:xfrm>
          <a:off x="0" y="0"/>
          <a:ext cx="0" cy="0"/>
          <a:chOff x="0" y="0"/>
          <a:chExt cx="0" cy="0"/>
        </a:xfrm>
      </p:grpSpPr>
      <p:sp>
        <p:nvSpPr>
          <p:cNvPr id="198" name="Google Shape;198;p33"/>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Некоторые аннотации</a:t>
            </a:r>
            <a:endParaRPr b="0" i="0" sz="4250" u="none" cap="none" strike="noStrike">
              <a:solidFill>
                <a:srgbClr val="000000"/>
              </a:solidFill>
              <a:latin typeface="Calibri"/>
              <a:ea typeface="Calibri"/>
              <a:cs typeface="Calibri"/>
              <a:sym typeface="Calibri"/>
            </a:endParaRPr>
          </a:p>
        </p:txBody>
      </p:sp>
      <p:pic>
        <p:nvPicPr>
          <p:cNvPr descr="preencoded.png" id="199" name="Google Shape;199;p33"/>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200" name="Google Shape;200;p33"/>
          <p:cNvSpPr txBox="1"/>
          <p:nvPr/>
        </p:nvSpPr>
        <p:spPr>
          <a:xfrm>
            <a:off x="624675" y="1194175"/>
            <a:ext cx="84510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30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@ResponseBody - позволяет отправлять Object в ответе. Обычно используется для отправки данных формата XML или JSON.</a:t>
            </a:r>
            <a:endParaRPr>
              <a:solidFill>
                <a:srgbClr val="24292F"/>
              </a:solidFill>
              <a:highlight>
                <a:srgbClr val="FFFFFF"/>
              </a:highlight>
              <a:latin typeface="Raleway"/>
              <a:ea typeface="Raleway"/>
              <a:cs typeface="Raleway"/>
              <a:sym typeface="Raleway"/>
            </a:endParaRPr>
          </a:p>
          <a:p>
            <a:pPr indent="-317500" lvl="0" marL="457200" rtl="0" algn="l">
              <a:lnSpc>
                <a:spcPct val="115000"/>
              </a:lnSpc>
              <a:spcBef>
                <a:spcPts val="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@ResponseEntity - используется для формирования ответа HTTP с пользовательскими параметрами (заголовки, http-код и т.д.). ResponseEntity необходим, только если мы хотим кастомизировать ответ, добавив к нему статус ответа. Во всех остальных случаях будем использовать @ResponseBody.</a:t>
            </a:r>
            <a:endParaRPr>
              <a:solidFill>
                <a:srgbClr val="24292F"/>
              </a:solidFill>
              <a:highlight>
                <a:srgbClr val="FFFFFF"/>
              </a:highlight>
              <a:latin typeface="Raleway"/>
              <a:ea typeface="Raleway"/>
              <a:cs typeface="Raleway"/>
              <a:sym typeface="Raleway"/>
            </a:endParaRPr>
          </a:p>
          <a:p>
            <a:pPr indent="-317500" lvl="0" marL="457200" rtl="0" algn="l">
              <a:lnSpc>
                <a:spcPct val="115000"/>
              </a:lnSpc>
              <a:spcBef>
                <a:spcPts val="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@PathVariable - задает динамический маппинг значений из URI внутри аргументов метода обработчика, т.е. позволяет вводить в URI переменную пути в качестве параметра</a:t>
            </a:r>
            <a:endParaRPr>
              <a:solidFill>
                <a:srgbClr val="24292F"/>
              </a:solidFill>
              <a:highlight>
                <a:srgbClr val="FFFFFF"/>
              </a:highlight>
              <a:latin typeface="Raleway"/>
              <a:ea typeface="Raleway"/>
              <a:cs typeface="Raleway"/>
              <a:sym typeface="Raleway"/>
            </a:endParaRPr>
          </a:p>
          <a:p>
            <a:pPr indent="-317500" lvl="0" marL="457200" rtl="0" algn="l">
              <a:lnSpc>
                <a:spcPct val="115000"/>
              </a:lnSpc>
              <a:spcBef>
                <a:spcPts val="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@Qualifier - используется совместно с @Autowired для уточнения данных связывания, когда возможны коллизии (например одинаковых имен\типов).</a:t>
            </a:r>
            <a:endParaRPr>
              <a:solidFill>
                <a:srgbClr val="24292F"/>
              </a:solidFill>
              <a:highlight>
                <a:srgbClr val="FFFFFF"/>
              </a:highlight>
              <a:latin typeface="Raleway"/>
              <a:ea typeface="Raleway"/>
              <a:cs typeface="Raleway"/>
              <a:sym typeface="Raleway"/>
            </a:endParaRPr>
          </a:p>
          <a:p>
            <a:pPr indent="-317500" lvl="0" marL="457200" rtl="0" algn="l">
              <a:lnSpc>
                <a:spcPct val="115000"/>
              </a:lnSpc>
              <a:spcBef>
                <a:spcPts val="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@Service - указывает что класс осуществляет сервисные функции.</a:t>
            </a:r>
            <a:endParaRPr>
              <a:solidFill>
                <a:srgbClr val="24292F"/>
              </a:solidFill>
              <a:highlight>
                <a:srgbClr val="FFFFFF"/>
              </a:highlight>
              <a:latin typeface="Raleway"/>
              <a:ea typeface="Raleway"/>
              <a:cs typeface="Raleway"/>
              <a:sym typeface="Raleway"/>
            </a:endParaRPr>
          </a:p>
          <a:p>
            <a:pPr indent="-317500" lvl="0" marL="457200" rtl="0" algn="l">
              <a:lnSpc>
                <a:spcPct val="115000"/>
              </a:lnSpc>
              <a:spcBef>
                <a:spcPts val="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@Scope - указывает scope у spring bean.</a:t>
            </a:r>
            <a:endParaRPr>
              <a:solidFill>
                <a:srgbClr val="24292F"/>
              </a:solidFill>
              <a:highlight>
                <a:srgbClr val="FFFFFF"/>
              </a:highlight>
              <a:latin typeface="Raleway"/>
              <a:ea typeface="Raleway"/>
              <a:cs typeface="Raleway"/>
              <a:sym typeface="Raleway"/>
            </a:endParaRPr>
          </a:p>
          <a:p>
            <a:pPr indent="-317500" lvl="0" marL="457200" rtl="0" algn="l">
              <a:lnSpc>
                <a:spcPct val="115000"/>
              </a:lnSpc>
              <a:spcBef>
                <a:spcPts val="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@Configuration, @ComponentScan и @Bean - для java based configurations.</a:t>
            </a:r>
            <a:endParaRPr>
              <a:solidFill>
                <a:srgbClr val="24292F"/>
              </a:solidFill>
              <a:highlight>
                <a:srgbClr val="FFFFFF"/>
              </a:highlight>
              <a:latin typeface="Raleway"/>
              <a:ea typeface="Raleway"/>
              <a:cs typeface="Raleway"/>
              <a:sym typeface="Raleway"/>
            </a:endParaRPr>
          </a:p>
          <a:p>
            <a:pPr indent="-317500" lvl="0" marL="457200" rtl="0" algn="l">
              <a:lnSpc>
                <a:spcPct val="115000"/>
              </a:lnSpc>
              <a:spcBef>
                <a:spcPts val="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AspectJ аннотации для настройки aspects и advices, @Aspect, @Before, @After,@Around, @Pointcut и др.</a:t>
            </a:r>
            <a:endParaRPr>
              <a:solidFill>
                <a:srgbClr val="24292F"/>
              </a:solidFill>
              <a:highlight>
                <a:srgbClr val="FFFFFF"/>
              </a:highlight>
              <a:latin typeface="Raleway"/>
              <a:ea typeface="Raleway"/>
              <a:cs typeface="Raleway"/>
              <a:sym typeface="Raleway"/>
            </a:endParaRPr>
          </a:p>
          <a:p>
            <a:pPr indent="-317500" lvl="0" marL="457200" rtl="0" algn="l">
              <a:lnSpc>
                <a:spcPct val="115000"/>
              </a:lnSpc>
              <a:spcBef>
                <a:spcPts val="0"/>
              </a:spcBef>
              <a:spcAft>
                <a:spcPts val="0"/>
              </a:spcAft>
              <a:buClr>
                <a:srgbClr val="24292F"/>
              </a:buClr>
              <a:buSzPts val="1400"/>
              <a:buFont typeface="Raleway"/>
              <a:buChar char="●"/>
            </a:pPr>
            <a:r>
              <a:rPr lang="ru">
                <a:solidFill>
                  <a:srgbClr val="24292F"/>
                </a:solidFill>
                <a:highlight>
                  <a:srgbClr val="FFFFFF"/>
                </a:highlight>
                <a:latin typeface="Raleway"/>
                <a:ea typeface="Raleway"/>
                <a:cs typeface="Raleway"/>
                <a:sym typeface="Raleway"/>
              </a:rPr>
              <a:t>@PageableDefault - устанавливает значение по умолчанию для параметра разбиения на страницы</a:t>
            </a:r>
            <a:endParaRPr>
              <a:solidFill>
                <a:srgbClr val="24292F"/>
              </a:solidFill>
              <a:highlight>
                <a:srgbClr val="FFFFFF"/>
              </a:highlight>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5" name="Shape 205"/>
        <p:cNvGrpSpPr/>
        <p:nvPr/>
      </p:nvGrpSpPr>
      <p:grpSpPr>
        <a:xfrm>
          <a:off x="0" y="0"/>
          <a:ext cx="0" cy="0"/>
          <a:chOff x="0" y="0"/>
          <a:chExt cx="0" cy="0"/>
        </a:xfrm>
      </p:grpSpPr>
      <p:sp>
        <p:nvSpPr>
          <p:cNvPr id="206" name="Google Shape;206;p34"/>
          <p:cNvSpPr/>
          <p:nvPr/>
        </p:nvSpPr>
        <p:spPr>
          <a:xfrm>
            <a:off x="624675" y="437100"/>
            <a:ext cx="7342200" cy="878400"/>
          </a:xfrm>
          <a:prstGeom prst="rect">
            <a:avLst/>
          </a:prstGeom>
          <a:noFill/>
          <a:ln>
            <a:noFill/>
          </a:ln>
        </p:spPr>
        <p:txBody>
          <a:bodyPr anchorCtr="0" anchor="t" bIns="0" lIns="0" spcFirstLastPara="1" rIns="0" wrap="square" tIns="0">
            <a:noAutofit/>
          </a:bodyPr>
          <a:lstStyle/>
          <a:p>
            <a:pPr indent="0" lvl="0" marL="0" rtl="0" algn="l">
              <a:lnSpc>
                <a:spcPct val="125000"/>
              </a:lnSpc>
              <a:spcBef>
                <a:spcPts val="1800"/>
              </a:spcBef>
              <a:spcAft>
                <a:spcPts val="1200"/>
              </a:spcAft>
              <a:buClr>
                <a:schemeClr val="dk1"/>
              </a:buClr>
              <a:buSzPts val="1100"/>
              <a:buFont typeface="Arial"/>
              <a:buNone/>
            </a:pPr>
            <a:r>
              <a:rPr lang="ru" sz="1950">
                <a:solidFill>
                  <a:srgbClr val="24292F"/>
                </a:solidFill>
                <a:highlight>
                  <a:srgbClr val="FFFFFF"/>
                </a:highlight>
                <a:latin typeface="Raleway"/>
                <a:ea typeface="Raleway"/>
                <a:cs typeface="Raleway"/>
                <a:sym typeface="Raleway"/>
              </a:rPr>
              <a:t>Различия @Component, @Service, @Repository, @Controller</a:t>
            </a:r>
            <a:endParaRPr sz="1950">
              <a:latin typeface="Raleway"/>
              <a:ea typeface="Raleway"/>
              <a:cs typeface="Raleway"/>
              <a:sym typeface="Raleway"/>
            </a:endParaRPr>
          </a:p>
        </p:txBody>
      </p:sp>
      <p:pic>
        <p:nvPicPr>
          <p:cNvPr descr="preencoded.png" id="207" name="Google Shape;207;p34"/>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208" name="Google Shape;208;p34"/>
          <p:cNvSpPr txBox="1"/>
          <p:nvPr/>
        </p:nvSpPr>
        <p:spPr>
          <a:xfrm>
            <a:off x="624675" y="1194175"/>
            <a:ext cx="8451000" cy="32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500">
                <a:solidFill>
                  <a:srgbClr val="24292F"/>
                </a:solidFill>
                <a:highlight>
                  <a:srgbClr val="FFFFFF"/>
                </a:highlight>
                <a:latin typeface="Raleway"/>
                <a:ea typeface="Raleway"/>
                <a:cs typeface="Raleway"/>
                <a:sym typeface="Raleway"/>
              </a:rPr>
              <a:t>Они все служат для обозначения класса как Бин.</a:t>
            </a:r>
            <a:endParaRPr sz="1500">
              <a:solidFill>
                <a:srgbClr val="24292F"/>
              </a:solidFill>
              <a:highlight>
                <a:srgbClr val="FFFFFF"/>
              </a:highlight>
              <a:latin typeface="Raleway"/>
              <a:ea typeface="Raleway"/>
              <a:cs typeface="Raleway"/>
              <a:sym typeface="Raleway"/>
            </a:endParaRPr>
          </a:p>
          <a:p>
            <a:pPr indent="-323850" lvl="0" marL="457200" rtl="0" algn="l">
              <a:lnSpc>
                <a:spcPct val="115000"/>
              </a:lnSpc>
              <a:spcBef>
                <a:spcPts val="1200"/>
              </a:spcBef>
              <a:spcAft>
                <a:spcPts val="0"/>
              </a:spcAft>
              <a:buClr>
                <a:srgbClr val="24292F"/>
              </a:buClr>
              <a:buSzPts val="1500"/>
              <a:buFont typeface="Raleway"/>
              <a:buChar char="●"/>
            </a:pPr>
            <a:r>
              <a:rPr lang="ru" sz="1500">
                <a:solidFill>
                  <a:srgbClr val="24292F"/>
                </a:solidFill>
                <a:highlight>
                  <a:srgbClr val="FFFFFF"/>
                </a:highlight>
                <a:latin typeface="Raleway"/>
                <a:ea typeface="Raleway"/>
                <a:cs typeface="Raleway"/>
                <a:sym typeface="Raleway"/>
              </a:rPr>
              <a:t>@Component - Spring определяет этот класс как кандидата для создания bean.</a:t>
            </a:r>
            <a:endParaRPr sz="1500">
              <a:solidFill>
                <a:srgbClr val="24292F"/>
              </a:solidFill>
              <a:highlight>
                <a:srgbClr val="FFFFFF"/>
              </a:highlight>
              <a:latin typeface="Raleway"/>
              <a:ea typeface="Raleway"/>
              <a:cs typeface="Raleway"/>
              <a:sym typeface="Raleway"/>
            </a:endParaRPr>
          </a:p>
          <a:p>
            <a:pPr indent="-323850" lvl="0" marL="457200" rtl="0" algn="l">
              <a:lnSpc>
                <a:spcPct val="115000"/>
              </a:lnSpc>
              <a:spcBef>
                <a:spcPts val="0"/>
              </a:spcBef>
              <a:spcAft>
                <a:spcPts val="0"/>
              </a:spcAft>
              <a:buClr>
                <a:srgbClr val="24292F"/>
              </a:buClr>
              <a:buSzPts val="1500"/>
              <a:buFont typeface="Raleway"/>
              <a:buChar char="●"/>
            </a:pPr>
            <a:r>
              <a:rPr lang="ru" sz="1500">
                <a:solidFill>
                  <a:srgbClr val="24292F"/>
                </a:solidFill>
                <a:highlight>
                  <a:srgbClr val="FFFFFF"/>
                </a:highlight>
                <a:latin typeface="Raleway"/>
                <a:ea typeface="Raleway"/>
                <a:cs typeface="Raleway"/>
                <a:sym typeface="Raleway"/>
              </a:rPr>
              <a:t>@Service - класс содержит бизнес-логику и вызывает методы на уровне хранилища. Ничем не отличается от классов с @Component.</a:t>
            </a:r>
            <a:endParaRPr sz="1500">
              <a:solidFill>
                <a:srgbClr val="24292F"/>
              </a:solidFill>
              <a:highlight>
                <a:srgbClr val="FFFFFF"/>
              </a:highlight>
              <a:latin typeface="Raleway"/>
              <a:ea typeface="Raleway"/>
              <a:cs typeface="Raleway"/>
              <a:sym typeface="Raleway"/>
            </a:endParaRPr>
          </a:p>
          <a:p>
            <a:pPr indent="-323850" lvl="0" marL="457200" rtl="0" algn="l">
              <a:lnSpc>
                <a:spcPct val="115000"/>
              </a:lnSpc>
              <a:spcBef>
                <a:spcPts val="0"/>
              </a:spcBef>
              <a:spcAft>
                <a:spcPts val="0"/>
              </a:spcAft>
              <a:buClr>
                <a:srgbClr val="24292F"/>
              </a:buClr>
              <a:buSzPts val="1500"/>
              <a:buFont typeface="Raleway"/>
              <a:buChar char="●"/>
            </a:pPr>
            <a:r>
              <a:rPr lang="ru" sz="1500">
                <a:solidFill>
                  <a:srgbClr val="24292F"/>
                </a:solidFill>
                <a:highlight>
                  <a:srgbClr val="FFFFFF"/>
                </a:highlight>
                <a:latin typeface="Raleway"/>
                <a:ea typeface="Raleway"/>
                <a:cs typeface="Raleway"/>
                <a:sym typeface="Raleway"/>
              </a:rPr>
              <a:t>@Repository - указывает, что класс выполняет роль хранилища (объект доступа к DAO). При этом отлавливает определенные исключения персистентности и пробрасывает их как одно непроверенное исключение Spring Framework. Для этого Spring оборачивает эти классы в прокси, и в контекст должен быть добавлен класс PersistenceExceptionTranslationPostProcessor</a:t>
            </a:r>
            <a:endParaRPr sz="1500">
              <a:solidFill>
                <a:srgbClr val="24292F"/>
              </a:solidFill>
              <a:highlight>
                <a:srgbClr val="FFFFFF"/>
              </a:highlight>
              <a:latin typeface="Raleway"/>
              <a:ea typeface="Raleway"/>
              <a:cs typeface="Raleway"/>
              <a:sym typeface="Raleway"/>
            </a:endParaRPr>
          </a:p>
          <a:p>
            <a:pPr indent="-323850" lvl="0" marL="457200" rtl="0" algn="l">
              <a:lnSpc>
                <a:spcPct val="115000"/>
              </a:lnSpc>
              <a:spcBef>
                <a:spcPts val="0"/>
              </a:spcBef>
              <a:spcAft>
                <a:spcPts val="0"/>
              </a:spcAft>
              <a:buClr>
                <a:srgbClr val="24292F"/>
              </a:buClr>
              <a:buSzPts val="1500"/>
              <a:buFont typeface="Raleway"/>
              <a:buChar char="●"/>
            </a:pPr>
            <a:r>
              <a:rPr lang="ru" sz="1500">
                <a:solidFill>
                  <a:srgbClr val="24292F"/>
                </a:solidFill>
                <a:highlight>
                  <a:srgbClr val="FFFFFF"/>
                </a:highlight>
                <a:latin typeface="Raleway"/>
                <a:ea typeface="Raleway"/>
                <a:cs typeface="Raleway"/>
                <a:sym typeface="Raleway"/>
              </a:rPr>
              <a:t>@Controller - указывает, что класс выполняет роль контроллера MVC. Диспетчер сервлетов просматривает такие классы для поиска @RequestMapping.</a:t>
            </a:r>
            <a:endParaRPr sz="1800">
              <a:solidFill>
                <a:srgbClr val="24292F"/>
              </a:solidFill>
              <a:highlight>
                <a:srgbClr val="FFFFFF"/>
              </a:highlight>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sp>
        <p:nvSpPr>
          <p:cNvPr id="68" name="Google Shape;68;p17"/>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Inversion of control</a:t>
            </a:r>
            <a:endParaRPr b="0" i="0" sz="4250" u="none" cap="none" strike="noStrike">
              <a:solidFill>
                <a:srgbClr val="000000"/>
              </a:solidFill>
              <a:latin typeface="Calibri"/>
              <a:ea typeface="Calibri"/>
              <a:cs typeface="Calibri"/>
              <a:sym typeface="Calibri"/>
            </a:endParaRPr>
          </a:p>
        </p:txBody>
      </p:sp>
      <p:pic>
        <p:nvPicPr>
          <p:cNvPr descr="preencoded.png" id="69" name="Google Shape;69;p17"/>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70" name="Google Shape;70;p17"/>
          <p:cNvSpPr txBox="1"/>
          <p:nvPr/>
        </p:nvSpPr>
        <p:spPr>
          <a:xfrm>
            <a:off x="624675" y="1315500"/>
            <a:ext cx="7938300" cy="406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300">
                <a:solidFill>
                  <a:srgbClr val="24292F"/>
                </a:solidFill>
                <a:highlight>
                  <a:srgbClr val="FFFFFF"/>
                </a:highlight>
                <a:latin typeface="Raleway"/>
                <a:ea typeface="Raleway"/>
                <a:cs typeface="Raleway"/>
                <a:sym typeface="Raleway"/>
              </a:rPr>
              <a:t>Центральной частью Spring является подход Inversion of Control, который позволяет конфигурировать и управлять объектами Java с помощью рефлексии. Вместо ручного внедрения зависимостей, фреймворк забирает ответственность за это посредством контейнера. Контейнер отвечает за управление жизненным циклом объекта: создание объектов, вызов методов инициализации и конфигурирование объектов путём связывания их между собой.</a:t>
            </a:r>
            <a:endParaRPr sz="1300">
              <a:solidFill>
                <a:srgbClr val="24292F"/>
              </a:solidFill>
              <a:highlight>
                <a:srgbClr val="FFFFFF"/>
              </a:highlight>
              <a:latin typeface="Raleway"/>
              <a:ea typeface="Raleway"/>
              <a:cs typeface="Raleway"/>
              <a:sym typeface="Raleway"/>
            </a:endParaRPr>
          </a:p>
          <a:p>
            <a:pPr indent="0" lvl="0" marL="0" rtl="0" algn="l">
              <a:lnSpc>
                <a:spcPct val="115000"/>
              </a:lnSpc>
              <a:spcBef>
                <a:spcPts val="1200"/>
              </a:spcBef>
              <a:spcAft>
                <a:spcPts val="0"/>
              </a:spcAft>
              <a:buNone/>
            </a:pPr>
            <a:r>
              <a:rPr lang="ru" sz="1300">
                <a:solidFill>
                  <a:srgbClr val="24292F"/>
                </a:solidFill>
                <a:highlight>
                  <a:srgbClr val="FFFFFF"/>
                </a:highlight>
                <a:latin typeface="Raleway"/>
                <a:ea typeface="Raleway"/>
                <a:cs typeface="Raleway"/>
                <a:sym typeface="Raleway"/>
              </a:rPr>
              <a:t>Объекты, создаваемые контейнером, также называются управляемыми объектами (beans). Обычно, конфигурирование контейнера, осуществляется путём внедрения аннотаций (начиная с 5 версии J2SE), но также, есть возможность, по старинке, загрузить XML-файлы, содержащие определение bean’ов и предоставляющие информацию, необходимую для создания bean’ов.</a:t>
            </a:r>
            <a:endParaRPr sz="1300">
              <a:solidFill>
                <a:srgbClr val="24292F"/>
              </a:solidFill>
              <a:highlight>
                <a:srgbClr val="FFFFFF"/>
              </a:highlight>
              <a:latin typeface="Raleway"/>
              <a:ea typeface="Raleway"/>
              <a:cs typeface="Raleway"/>
              <a:sym typeface="Raleway"/>
            </a:endParaRPr>
          </a:p>
          <a:p>
            <a:pPr indent="0" lvl="0" marL="0" rtl="0" algn="l">
              <a:lnSpc>
                <a:spcPct val="115000"/>
              </a:lnSpc>
              <a:spcBef>
                <a:spcPts val="1200"/>
              </a:spcBef>
              <a:spcAft>
                <a:spcPts val="0"/>
              </a:spcAft>
              <a:buNone/>
            </a:pPr>
            <a:r>
              <a:rPr lang="ru" sz="1300">
                <a:solidFill>
                  <a:srgbClr val="24292F"/>
                </a:solidFill>
                <a:highlight>
                  <a:srgbClr val="FFFFFF"/>
                </a:highlight>
                <a:latin typeface="Raleway"/>
                <a:ea typeface="Raleway"/>
                <a:cs typeface="Raleway"/>
                <a:sym typeface="Raleway"/>
              </a:rPr>
              <a:t>Плюсы такого подхода:</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120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отделение выполнения задачи от ее реализации;</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легкое переключение между различными реализациями;</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большая модульность программы;</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более легкое тестирование программы путем изоляции компонента или проверки его зависимостей и обеспечения взаимодействия компонентов через контракты.</a:t>
            </a:r>
            <a:endParaRPr sz="1300">
              <a:solidFill>
                <a:srgbClr val="24292F"/>
              </a:solidFill>
              <a:highlight>
                <a:srgbClr val="FFFFFF"/>
              </a:highlight>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sp>
        <p:nvSpPr>
          <p:cNvPr id="214" name="Google Shape;214;p35"/>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@Inject and @Recource</a:t>
            </a:r>
            <a:endParaRPr b="0" i="0" sz="4250" u="none" cap="none" strike="noStrike">
              <a:solidFill>
                <a:srgbClr val="000000"/>
              </a:solidFill>
              <a:latin typeface="Calibri"/>
              <a:ea typeface="Calibri"/>
              <a:cs typeface="Calibri"/>
              <a:sym typeface="Calibri"/>
            </a:endParaRPr>
          </a:p>
        </p:txBody>
      </p:sp>
      <p:pic>
        <p:nvPicPr>
          <p:cNvPr descr="preencoded.png" id="215" name="Google Shape;215;p35"/>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216" name="Google Shape;216;p35"/>
          <p:cNvSpPr txBox="1"/>
          <p:nvPr/>
        </p:nvSpPr>
        <p:spPr>
          <a:xfrm>
            <a:off x="624675" y="1160050"/>
            <a:ext cx="7938300" cy="334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lang="ru">
                <a:solidFill>
                  <a:srgbClr val="24292F"/>
                </a:solidFill>
                <a:highlight>
                  <a:srgbClr val="FFFFFF"/>
                </a:highlight>
                <a:latin typeface="Raleway"/>
                <a:ea typeface="Raleway"/>
                <a:cs typeface="Raleway"/>
                <a:sym typeface="Raleway"/>
              </a:rPr>
              <a:t>Размещается над полями, методами, и конструкторами с аргументами. @Inject как и @Autowired в первую очередь пытается подключить зависимость по типу, затем по описанию и только потом по имени. Это означает, что даже если имя переменной ссылки на класс отличается от имени компонента, но они одинакового типа, зависимость все равно будет разрешена</a:t>
            </a:r>
            <a:endParaRPr>
              <a:solidFill>
                <a:srgbClr val="24292F"/>
              </a:solidFill>
              <a:highlight>
                <a:srgbClr val="FFFFFF"/>
              </a:highlight>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rPr lang="ru">
                <a:solidFill>
                  <a:srgbClr val="24292F"/>
                </a:solidFill>
                <a:highlight>
                  <a:srgbClr val="FFFFFF"/>
                </a:highlight>
                <a:latin typeface="Raleway"/>
                <a:ea typeface="Raleway"/>
                <a:cs typeface="Raleway"/>
                <a:sym typeface="Raleway"/>
              </a:rPr>
              <a:t>@Resource (java) пытается получить зависимость: по имени, по типу, затем по описанию. Имя извлекается из имени аннотируемого сеттера или поля, либо берется из параметра name.</a:t>
            </a:r>
            <a:endParaRPr>
              <a:solidFill>
                <a:srgbClr val="24292F"/>
              </a:solidFill>
              <a:highlight>
                <a:srgbClr val="FFFFFF"/>
              </a:highlight>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rPr lang="ru">
                <a:solidFill>
                  <a:srgbClr val="24292F"/>
                </a:solidFill>
                <a:highlight>
                  <a:srgbClr val="FFFFFF"/>
                </a:highlight>
                <a:latin typeface="Raleway"/>
                <a:ea typeface="Raleway"/>
                <a:cs typeface="Raleway"/>
                <a:sym typeface="Raleway"/>
              </a:rPr>
              <a:t>@Inject (java) или @Autowired (spring) в первую очередь пытается подключить зависимость по типу, затем по описанию и только потом по имени.</a:t>
            </a:r>
            <a:endParaRPr>
              <a:solidFill>
                <a:srgbClr val="24292F"/>
              </a:solidFill>
              <a:highlight>
                <a:srgbClr val="FFFFFF"/>
              </a:highlight>
              <a:latin typeface="Raleway"/>
              <a:ea typeface="Raleway"/>
              <a:cs typeface="Raleway"/>
              <a:sym typeface="Raleway"/>
            </a:endParaRPr>
          </a:p>
          <a:p>
            <a:pPr indent="0" lvl="0" marL="0" rtl="0" algn="l">
              <a:lnSpc>
                <a:spcPct val="115000"/>
              </a:lnSpc>
              <a:spcBef>
                <a:spcPts val="1200"/>
              </a:spcBef>
              <a:spcAft>
                <a:spcPts val="1200"/>
              </a:spcAft>
              <a:buNone/>
            </a:pPr>
            <a:r>
              <a:t/>
            </a:r>
            <a:endParaRPr>
              <a:solidFill>
                <a:srgbClr val="24292F"/>
              </a:solidFill>
              <a:highlight>
                <a:srgbClr val="FFFFFF"/>
              </a:highlight>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 name="Shape 75"/>
        <p:cNvGrpSpPr/>
        <p:nvPr/>
      </p:nvGrpSpPr>
      <p:grpSpPr>
        <a:xfrm>
          <a:off x="0" y="0"/>
          <a:ext cx="0" cy="0"/>
          <a:chOff x="0" y="0"/>
          <a:chExt cx="0" cy="0"/>
        </a:xfrm>
      </p:grpSpPr>
      <p:sp>
        <p:nvSpPr>
          <p:cNvPr id="76" name="Google Shape;76;p18"/>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Dependency Injection(DI)</a:t>
            </a:r>
            <a:endParaRPr b="0" i="0" sz="4250" u="none" cap="none" strike="noStrike">
              <a:solidFill>
                <a:srgbClr val="000000"/>
              </a:solidFill>
              <a:latin typeface="Calibri"/>
              <a:ea typeface="Calibri"/>
              <a:cs typeface="Calibri"/>
              <a:sym typeface="Calibri"/>
            </a:endParaRPr>
          </a:p>
        </p:txBody>
      </p:sp>
      <p:pic>
        <p:nvPicPr>
          <p:cNvPr descr="preencoded.png" id="77" name="Google Shape;77;p18"/>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78" name="Google Shape;78;p18"/>
          <p:cNvSpPr txBox="1"/>
          <p:nvPr/>
        </p:nvSpPr>
        <p:spPr>
          <a:xfrm>
            <a:off x="624675" y="1161975"/>
            <a:ext cx="8195100" cy="444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ru" sz="1500">
                <a:solidFill>
                  <a:srgbClr val="24292F"/>
                </a:solidFill>
                <a:highlight>
                  <a:srgbClr val="FFFFFF"/>
                </a:highlight>
                <a:latin typeface="Raleway"/>
                <a:ea typeface="Raleway"/>
                <a:cs typeface="Raleway"/>
                <a:sym typeface="Raleway"/>
              </a:rPr>
              <a:t>Под DI понимают то Dependency Inversion (инверсию зависимостей, то есть попытки не делать жестких связей между вашими модулями/классами, где один класс напрямую завязан на другой), то Dependency Injection (внедрение зависимостей, это когда объекты котиков создаете не вы в main-е и потом передаете их в свои методы, а за вас их создает спринг, а вы ему просто говорите что-то типа "хочу сюда получить котика" и он вам его передает в ваш метод). Мы чаще будем сталкиваться в дальнейших статьях со вторым.</a:t>
            </a:r>
            <a:endParaRPr sz="1500">
              <a:solidFill>
                <a:srgbClr val="24292F"/>
              </a:solidFill>
              <a:highlight>
                <a:srgbClr val="FFFFFF"/>
              </a:highlight>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rPr lang="ru" sz="1500">
                <a:solidFill>
                  <a:srgbClr val="24292F"/>
                </a:solidFill>
                <a:highlight>
                  <a:srgbClr val="FFFFFF"/>
                </a:highlight>
                <a:latin typeface="Raleway"/>
                <a:ea typeface="Raleway"/>
                <a:cs typeface="Raleway"/>
                <a:sym typeface="Raleway"/>
              </a:rPr>
              <a:t>Внедрение зависимости (Dependency injection, DI) — процесс, когда один объект реализует свой функционал через другой. Является специфичной формой «инверсии управления» (Inversion of control, IoC), когда она применяется к управлению зависимостями. В полном соответствии с принципом единой обязанности объект отдаёт заботу о построении требуемых ему зависимостей внешнему, специально предназначенному для этого общему механизму.</a:t>
            </a:r>
            <a:endParaRPr sz="1500">
              <a:solidFill>
                <a:srgbClr val="24292F"/>
              </a:solidFill>
              <a:highlight>
                <a:srgbClr val="FFFFFF"/>
              </a:highlight>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t/>
            </a:r>
            <a:endParaRPr sz="1500">
              <a:solidFill>
                <a:schemeClr val="dk1"/>
              </a:solidFill>
              <a:latin typeface="Raleway"/>
              <a:ea typeface="Raleway"/>
              <a:cs typeface="Raleway"/>
              <a:sym typeface="Raleway"/>
            </a:endParaRPr>
          </a:p>
          <a:p>
            <a:pPr indent="0" lvl="0" marL="0" rtl="0" algn="l">
              <a:lnSpc>
                <a:spcPct val="115000"/>
              </a:lnSpc>
              <a:spcBef>
                <a:spcPts val="0"/>
              </a:spcBef>
              <a:spcAft>
                <a:spcPts val="800"/>
              </a:spcAft>
              <a:buNone/>
            </a:pPr>
            <a:r>
              <a:t/>
            </a:r>
            <a:endParaRPr sz="1500">
              <a:solidFill>
                <a:srgbClr val="2C314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sp>
        <p:nvSpPr>
          <p:cNvPr id="84" name="Google Shape;84;p19"/>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Связывание и @Autowired</a:t>
            </a:r>
            <a:endParaRPr b="0" i="0" sz="4250" u="none" cap="none" strike="noStrike">
              <a:solidFill>
                <a:srgbClr val="000000"/>
              </a:solidFill>
              <a:latin typeface="Calibri"/>
              <a:ea typeface="Calibri"/>
              <a:cs typeface="Calibri"/>
              <a:sym typeface="Calibri"/>
            </a:endParaRPr>
          </a:p>
        </p:txBody>
      </p:sp>
      <p:pic>
        <p:nvPicPr>
          <p:cNvPr descr="preencoded.png" id="85" name="Google Shape;85;p19"/>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86" name="Google Shape;86;p19"/>
          <p:cNvSpPr txBox="1"/>
          <p:nvPr/>
        </p:nvSpPr>
        <p:spPr>
          <a:xfrm>
            <a:off x="624675" y="1007700"/>
            <a:ext cx="8195100" cy="470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300">
                <a:solidFill>
                  <a:srgbClr val="24292F"/>
                </a:solidFill>
                <a:highlight>
                  <a:srgbClr val="FFFFFF"/>
                </a:highlight>
                <a:latin typeface="Raleway"/>
                <a:ea typeface="Raleway"/>
                <a:cs typeface="Raleway"/>
                <a:sym typeface="Raleway"/>
              </a:rPr>
              <a:t>Процесс внедрения зависимостей в бины при инициализации называется Spring Bean Wiring. Считается хорошей практикой задавать явные связи между зависимостями, но в Spring предусмотрен дополнительный механизм связывания @Autowired. Аннотация может использоваться над конструктор, поле, сеттер-метод или метод конфигурации для связывания по типу. Если в контейнере не будет обнаружен необходимый для вставки бин, то будет выброшено исключение, либо можно указать @Autowired(required = false), означающее, что внедрение зависимости в данном месте не обязательно.</a:t>
            </a:r>
            <a:endParaRPr sz="13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t/>
            </a:r>
            <a:endParaRPr sz="1300">
              <a:solidFill>
                <a:srgbClr val="2C3142"/>
              </a:solidFill>
              <a:latin typeface="Raleway"/>
              <a:ea typeface="Raleway"/>
              <a:cs typeface="Raleway"/>
              <a:sym typeface="Raleway"/>
            </a:endParaRPr>
          </a:p>
          <a:p>
            <a:pPr indent="0" lvl="0" marL="0" rtl="0" algn="l">
              <a:lnSpc>
                <a:spcPct val="115000"/>
              </a:lnSpc>
              <a:spcBef>
                <a:spcPts val="800"/>
              </a:spcBef>
              <a:spcAft>
                <a:spcPts val="0"/>
              </a:spcAft>
              <a:buClr>
                <a:schemeClr val="dk1"/>
              </a:buClr>
              <a:buSzPts val="1100"/>
              <a:buFont typeface="Arial"/>
              <a:buNone/>
            </a:pPr>
            <a:r>
              <a:rPr lang="ru" sz="1300">
                <a:solidFill>
                  <a:srgbClr val="24292F"/>
                </a:solidFill>
                <a:highlight>
                  <a:srgbClr val="FFFFFF"/>
                </a:highlight>
                <a:latin typeface="Raleway"/>
                <a:ea typeface="Raleway"/>
                <a:cs typeface="Raleway"/>
                <a:sym typeface="Raleway"/>
              </a:rPr>
              <a:t>Типы связывания:</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120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autowire byName,</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autowire byType,</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autowire by constructor,</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autowiring by @Autowired and @Qualifier annotations</a:t>
            </a:r>
            <a:endParaRPr sz="1300">
              <a:solidFill>
                <a:srgbClr val="24292F"/>
              </a:solidFill>
              <a:highlight>
                <a:srgbClr val="FFFFFF"/>
              </a:highlight>
              <a:latin typeface="Raleway"/>
              <a:ea typeface="Raleway"/>
              <a:cs typeface="Raleway"/>
              <a:sym typeface="Raleway"/>
            </a:endParaRPr>
          </a:p>
          <a:p>
            <a:pPr indent="0" lvl="0" marL="0" rtl="0" algn="l">
              <a:lnSpc>
                <a:spcPct val="115000"/>
              </a:lnSpc>
              <a:spcBef>
                <a:spcPts val="1200"/>
              </a:spcBef>
              <a:spcAft>
                <a:spcPts val="800"/>
              </a:spcAft>
              <a:buNone/>
            </a:pPr>
            <a:r>
              <a:rPr lang="ru" sz="1300">
                <a:solidFill>
                  <a:srgbClr val="24292F"/>
                </a:solidFill>
                <a:highlight>
                  <a:srgbClr val="FFFFFF"/>
                </a:highlight>
                <a:latin typeface="Raleway"/>
                <a:ea typeface="Raleway"/>
                <a:cs typeface="Raleway"/>
                <a:sym typeface="Raleway"/>
              </a:rPr>
              <a:t>Начиная со Spring Framework 4.3, аннотация @Autowired для конструктора больше не требуется, если целевой компонент определяет только один конструктор. Однако, если доступно несколько конструкторов и нет основного/стандартного конструктора, по крайней мере один из конструкторов должен быть аннотирован @Autowired, чтобы указать контейнеру, какой из них использовать.</a:t>
            </a:r>
            <a:endParaRPr sz="1300">
              <a:solidFill>
                <a:srgbClr val="2C314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20"/>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Для чего нужен Spring</a:t>
            </a:r>
            <a:endParaRPr b="0" i="0" sz="4250" u="none" cap="none" strike="noStrike">
              <a:solidFill>
                <a:srgbClr val="000000"/>
              </a:solidFill>
              <a:latin typeface="Calibri"/>
              <a:ea typeface="Calibri"/>
              <a:cs typeface="Calibri"/>
              <a:sym typeface="Calibri"/>
            </a:endParaRPr>
          </a:p>
        </p:txBody>
      </p:sp>
      <p:pic>
        <p:nvPicPr>
          <p:cNvPr descr="preencoded.png" id="93" name="Google Shape;93;p20"/>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94" name="Google Shape;94;p20"/>
          <p:cNvSpPr txBox="1"/>
          <p:nvPr/>
        </p:nvSpPr>
        <p:spPr>
          <a:xfrm>
            <a:off x="624675" y="1315500"/>
            <a:ext cx="8195100" cy="4117500"/>
          </a:xfrm>
          <a:prstGeom prst="rect">
            <a:avLst/>
          </a:prstGeom>
          <a:noFill/>
          <a:ln>
            <a:noFill/>
          </a:ln>
        </p:spPr>
        <p:txBody>
          <a:bodyPr anchorCtr="0" anchor="t" bIns="91425" lIns="91425" spcFirstLastPara="1" rIns="91425" wrap="square" tIns="91425">
            <a:spAutoFit/>
          </a:bodyPr>
          <a:lstStyle/>
          <a:p>
            <a:pPr indent="-317500" lvl="0" marL="596900" rtl="0" algn="l">
              <a:lnSpc>
                <a:spcPct val="115000"/>
              </a:lnSpc>
              <a:spcBef>
                <a:spcPts val="0"/>
              </a:spcBef>
              <a:spcAft>
                <a:spcPts val="0"/>
              </a:spcAft>
              <a:buClr>
                <a:srgbClr val="2C3142"/>
              </a:buClr>
              <a:buSzPts val="1400"/>
              <a:buFont typeface="Raleway"/>
              <a:buChar char="●"/>
            </a:pPr>
            <a:r>
              <a:rPr lang="ru">
                <a:solidFill>
                  <a:srgbClr val="2C3142"/>
                </a:solidFill>
                <a:latin typeface="Raleway"/>
                <a:ea typeface="Raleway"/>
                <a:cs typeface="Raleway"/>
                <a:sym typeface="Raleway"/>
              </a:rPr>
              <a:t>Для более быстрого и легкого создания приложений — набор инструментов фреймворка позволяет выполнять те же задачи с меньшим количеством затрат, чем при написании с нуля.</a:t>
            </a:r>
            <a:endParaRPr>
              <a:solidFill>
                <a:srgbClr val="2C3142"/>
              </a:solidFill>
              <a:latin typeface="Raleway"/>
              <a:ea typeface="Raleway"/>
              <a:cs typeface="Raleway"/>
              <a:sym typeface="Raleway"/>
            </a:endParaRPr>
          </a:p>
          <a:p>
            <a:pPr indent="-317500" lvl="0" marL="596900" rtl="0" algn="l">
              <a:lnSpc>
                <a:spcPct val="115000"/>
              </a:lnSpc>
              <a:spcBef>
                <a:spcPts val="0"/>
              </a:spcBef>
              <a:spcAft>
                <a:spcPts val="0"/>
              </a:spcAft>
              <a:buClr>
                <a:srgbClr val="2C3142"/>
              </a:buClr>
              <a:buSzPts val="1400"/>
              <a:buFont typeface="Raleway"/>
              <a:buChar char="●"/>
            </a:pPr>
            <a:r>
              <a:rPr lang="ru">
                <a:solidFill>
                  <a:srgbClr val="2C3142"/>
                </a:solidFill>
                <a:latin typeface="Raleway"/>
                <a:ea typeface="Raleway"/>
                <a:cs typeface="Raleway"/>
                <a:sym typeface="Raleway"/>
              </a:rPr>
              <a:t>Для архитектурной «гибкости»: Spring универсален, поэтому позволяет реализовать нестандартные решения.</a:t>
            </a:r>
            <a:endParaRPr>
              <a:solidFill>
                <a:srgbClr val="2C3142"/>
              </a:solidFill>
              <a:latin typeface="Raleway"/>
              <a:ea typeface="Raleway"/>
              <a:cs typeface="Raleway"/>
              <a:sym typeface="Raleway"/>
            </a:endParaRPr>
          </a:p>
          <a:p>
            <a:pPr indent="-317500" lvl="0" marL="596900" rtl="0" algn="l">
              <a:lnSpc>
                <a:spcPct val="115000"/>
              </a:lnSpc>
              <a:spcBef>
                <a:spcPts val="0"/>
              </a:spcBef>
              <a:spcAft>
                <a:spcPts val="0"/>
              </a:spcAft>
              <a:buClr>
                <a:srgbClr val="2C3142"/>
              </a:buClr>
              <a:buSzPts val="1400"/>
              <a:buFont typeface="Raleway"/>
              <a:buChar char="●"/>
            </a:pPr>
            <a:r>
              <a:rPr lang="ru">
                <a:solidFill>
                  <a:srgbClr val="2C3142"/>
                </a:solidFill>
                <a:latin typeface="Raleway"/>
                <a:ea typeface="Raleway"/>
                <a:cs typeface="Raleway"/>
                <a:sym typeface="Raleway"/>
              </a:rPr>
              <a:t>Для гибкого использования возможностей — к проекту можно подключать разнообразные модули и тем самым настраивать инструментарий под свои нужды.</a:t>
            </a:r>
            <a:endParaRPr>
              <a:solidFill>
                <a:srgbClr val="2C3142"/>
              </a:solidFill>
              <a:latin typeface="Raleway"/>
              <a:ea typeface="Raleway"/>
              <a:cs typeface="Raleway"/>
              <a:sym typeface="Raleway"/>
            </a:endParaRPr>
          </a:p>
          <a:p>
            <a:pPr indent="-317500" lvl="0" marL="596900" rtl="0" algn="l">
              <a:lnSpc>
                <a:spcPct val="115000"/>
              </a:lnSpc>
              <a:spcBef>
                <a:spcPts val="0"/>
              </a:spcBef>
              <a:spcAft>
                <a:spcPts val="0"/>
              </a:spcAft>
              <a:buClr>
                <a:srgbClr val="2C3142"/>
              </a:buClr>
              <a:buSzPts val="1400"/>
              <a:buFont typeface="Raleway"/>
              <a:buChar char="●"/>
            </a:pPr>
            <a:r>
              <a:rPr lang="ru">
                <a:solidFill>
                  <a:srgbClr val="2C3142"/>
                </a:solidFill>
                <a:latin typeface="Raleway"/>
                <a:ea typeface="Raleway"/>
                <a:cs typeface="Raleway"/>
                <a:sym typeface="Raleway"/>
              </a:rPr>
              <a:t>Для удобного построения зависимостей, благодаря которому разработчики могут сконцентрироваться на логике приложения, а не на том, как подключить одно к другому.</a:t>
            </a:r>
            <a:endParaRPr>
              <a:solidFill>
                <a:srgbClr val="2C3142"/>
              </a:solidFill>
              <a:latin typeface="Raleway"/>
              <a:ea typeface="Raleway"/>
              <a:cs typeface="Raleway"/>
              <a:sym typeface="Raleway"/>
            </a:endParaRPr>
          </a:p>
          <a:p>
            <a:pPr indent="-317500" lvl="0" marL="596900" rtl="0" algn="l">
              <a:lnSpc>
                <a:spcPct val="115000"/>
              </a:lnSpc>
              <a:spcBef>
                <a:spcPts val="0"/>
              </a:spcBef>
              <a:spcAft>
                <a:spcPts val="0"/>
              </a:spcAft>
              <a:buClr>
                <a:srgbClr val="2C3142"/>
              </a:buClr>
              <a:buSzPts val="1400"/>
              <a:buFont typeface="Raleway"/>
              <a:buChar char="●"/>
            </a:pPr>
            <a:r>
              <a:rPr lang="ru">
                <a:solidFill>
                  <a:srgbClr val="2C3142"/>
                </a:solidFill>
                <a:latin typeface="Raleway"/>
                <a:ea typeface="Raleway"/>
                <a:cs typeface="Raleway"/>
                <a:sym typeface="Raleway"/>
              </a:rPr>
              <a:t>Для реализации парадигмы аспектно-ориентированного программирования, о котором мы подробнее расскажем ниже.</a:t>
            </a:r>
            <a:endParaRPr>
              <a:solidFill>
                <a:srgbClr val="2C3142"/>
              </a:solidFill>
              <a:latin typeface="Raleway"/>
              <a:ea typeface="Raleway"/>
              <a:cs typeface="Raleway"/>
              <a:sym typeface="Raleway"/>
            </a:endParaRPr>
          </a:p>
          <a:p>
            <a:pPr indent="-317500" lvl="0" marL="596900" rtl="0" algn="l">
              <a:lnSpc>
                <a:spcPct val="115000"/>
              </a:lnSpc>
              <a:spcBef>
                <a:spcPts val="0"/>
              </a:spcBef>
              <a:spcAft>
                <a:spcPts val="0"/>
              </a:spcAft>
              <a:buClr>
                <a:srgbClr val="2C3142"/>
              </a:buClr>
              <a:buSzPts val="1400"/>
              <a:buFont typeface="Raleway"/>
              <a:buChar char="●"/>
            </a:pPr>
            <a:r>
              <a:rPr lang="ru">
                <a:solidFill>
                  <a:srgbClr val="2C3142"/>
                </a:solidFill>
                <a:latin typeface="Raleway"/>
                <a:ea typeface="Raleway"/>
                <a:cs typeface="Raleway"/>
                <a:sym typeface="Raleway"/>
              </a:rPr>
              <a:t>Для решения задач, связанных со связями между компонентами или разными приложениями, для доступа различных частей системы друг к другу и многого другого.</a:t>
            </a:r>
            <a:endParaRPr>
              <a:solidFill>
                <a:srgbClr val="2C3142"/>
              </a:solidFill>
              <a:latin typeface="Raleway"/>
              <a:ea typeface="Raleway"/>
              <a:cs typeface="Raleway"/>
              <a:sym typeface="Raleway"/>
            </a:endParaRPr>
          </a:p>
          <a:p>
            <a:pPr indent="0" lvl="0" marL="457200" rtl="0" algn="l">
              <a:lnSpc>
                <a:spcPct val="115000"/>
              </a:lnSpc>
              <a:spcBef>
                <a:spcPts val="0"/>
              </a:spcBef>
              <a:spcAft>
                <a:spcPts val="800"/>
              </a:spcAft>
              <a:buNone/>
            </a:pPr>
            <a:r>
              <a:t/>
            </a:r>
            <a:endParaRPr>
              <a:solidFill>
                <a:schemeClr val="dk1"/>
              </a:solidFill>
              <a:highlight>
                <a:srgbClr val="FFFFFF"/>
              </a:highlight>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21"/>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Этапы поднятия context</a:t>
            </a:r>
            <a:endParaRPr b="0" i="0" sz="4250" u="none" cap="none" strike="noStrike">
              <a:solidFill>
                <a:srgbClr val="000000"/>
              </a:solidFill>
              <a:latin typeface="Calibri"/>
              <a:ea typeface="Calibri"/>
              <a:cs typeface="Calibri"/>
              <a:sym typeface="Calibri"/>
            </a:endParaRPr>
          </a:p>
        </p:txBody>
      </p:sp>
      <p:pic>
        <p:nvPicPr>
          <p:cNvPr descr="preencoded.png" id="101" name="Google Shape;101;p21"/>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pic>
        <p:nvPicPr>
          <p:cNvPr id="102" name="Google Shape;102;p21"/>
          <p:cNvPicPr preferRelativeResize="0"/>
          <p:nvPr/>
        </p:nvPicPr>
        <p:blipFill>
          <a:blip r:embed="rId4">
            <a:alphaModFix/>
          </a:blip>
          <a:stretch>
            <a:fillRect/>
          </a:stretch>
        </p:blipFill>
        <p:spPr>
          <a:xfrm>
            <a:off x="624675" y="1315511"/>
            <a:ext cx="3155115" cy="4094690"/>
          </a:xfrm>
          <a:prstGeom prst="rect">
            <a:avLst/>
          </a:prstGeom>
          <a:noFill/>
          <a:ln>
            <a:noFill/>
          </a:ln>
        </p:spPr>
      </p:pic>
      <p:sp>
        <p:nvSpPr>
          <p:cNvPr id="103" name="Google Shape;103;p21"/>
          <p:cNvSpPr txBox="1"/>
          <p:nvPr/>
        </p:nvSpPr>
        <p:spPr>
          <a:xfrm>
            <a:off x="4230675" y="1188000"/>
            <a:ext cx="4725600" cy="3836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Контейнер создается при запуске приложения</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Контейнер считывает конфигурационные данные (парсинг XML, JavaConfig)</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Из конфигурационных данных создается описание бинов (BeanDafinition) BeanDefenitionReader</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BeanFactoryPostProcessors обрабатывают описание бина</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Контейнер создает бины используя их описание</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Бины инициализируются — значения свойств и зависимости внедряются в бин (настраиваются)</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BeanPostProcessor запускают методы обратного вызова(callback methods)</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Приложение запущено и работает</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Инициализируется закрытие приложения</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Контейнер закрывается</a:t>
            </a:r>
            <a:endParaRPr sz="1300">
              <a:solidFill>
                <a:srgbClr val="24292F"/>
              </a:solidFill>
              <a:highlight>
                <a:srgbClr val="FFFFFF"/>
              </a:highlight>
              <a:latin typeface="Raleway"/>
              <a:ea typeface="Raleway"/>
              <a:cs typeface="Raleway"/>
              <a:sym typeface="Raleway"/>
            </a:endParaRPr>
          </a:p>
          <a:p>
            <a:pPr indent="-311150" lvl="0" marL="457200" rtl="0" algn="l">
              <a:lnSpc>
                <a:spcPct val="115000"/>
              </a:lnSpc>
              <a:spcBef>
                <a:spcPts val="0"/>
              </a:spcBef>
              <a:spcAft>
                <a:spcPts val="0"/>
              </a:spcAft>
              <a:buClr>
                <a:srgbClr val="24292F"/>
              </a:buClr>
              <a:buSzPts val="1300"/>
              <a:buFont typeface="Raleway"/>
              <a:buChar char="●"/>
            </a:pPr>
            <a:r>
              <a:rPr lang="ru" sz="1300">
                <a:solidFill>
                  <a:srgbClr val="24292F"/>
                </a:solidFill>
                <a:highlight>
                  <a:srgbClr val="FFFFFF"/>
                </a:highlight>
                <a:latin typeface="Raleway"/>
                <a:ea typeface="Raleway"/>
                <a:cs typeface="Raleway"/>
                <a:sym typeface="Raleway"/>
              </a:rPr>
              <a:t>Вызываются callback methods</a:t>
            </a:r>
            <a:endParaRPr sz="1300">
              <a:solidFill>
                <a:srgbClr val="24292F"/>
              </a:solidFill>
              <a:highlight>
                <a:srgbClr val="FFFFFF"/>
              </a:highlight>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sp>
        <p:nvSpPr>
          <p:cNvPr id="109" name="Google Shape;109;p22"/>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Жизненный цикл бинов</a:t>
            </a:r>
            <a:endParaRPr b="0" i="0" sz="4250" u="none" cap="none" strike="noStrike">
              <a:solidFill>
                <a:srgbClr val="000000"/>
              </a:solidFill>
              <a:latin typeface="Calibri"/>
              <a:ea typeface="Calibri"/>
              <a:cs typeface="Calibri"/>
              <a:sym typeface="Calibri"/>
            </a:endParaRPr>
          </a:p>
        </p:txBody>
      </p:sp>
      <p:pic>
        <p:nvPicPr>
          <p:cNvPr descr="preencoded.png" id="110" name="Google Shape;110;p22"/>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pic>
        <p:nvPicPr>
          <p:cNvPr id="111" name="Google Shape;111;p22"/>
          <p:cNvPicPr preferRelativeResize="0"/>
          <p:nvPr/>
        </p:nvPicPr>
        <p:blipFill>
          <a:blip r:embed="rId4">
            <a:alphaModFix/>
          </a:blip>
          <a:stretch>
            <a:fillRect/>
          </a:stretch>
        </p:blipFill>
        <p:spPr>
          <a:xfrm>
            <a:off x="527700" y="1315511"/>
            <a:ext cx="7183664" cy="40946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23"/>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Spring Framework</a:t>
            </a:r>
            <a:endParaRPr b="0" i="0" sz="4250" u="none" cap="none" strike="noStrike">
              <a:solidFill>
                <a:srgbClr val="000000"/>
              </a:solidFill>
              <a:latin typeface="Calibri"/>
              <a:ea typeface="Calibri"/>
              <a:cs typeface="Calibri"/>
              <a:sym typeface="Calibri"/>
            </a:endParaRPr>
          </a:p>
        </p:txBody>
      </p:sp>
      <p:pic>
        <p:nvPicPr>
          <p:cNvPr descr="preencoded.png" id="118" name="Google Shape;118;p23"/>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119" name="Google Shape;119;p23"/>
          <p:cNvSpPr txBox="1"/>
          <p:nvPr/>
        </p:nvSpPr>
        <p:spPr>
          <a:xfrm>
            <a:off x="5562975" y="1315500"/>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dk1"/>
                </a:solidFill>
                <a:highlight>
                  <a:srgbClr val="FFFFFF"/>
                </a:highlight>
                <a:latin typeface="Raleway"/>
                <a:ea typeface="Raleway"/>
                <a:cs typeface="Raleway"/>
                <a:sym typeface="Raleway"/>
              </a:rPr>
              <a:t>Spring Framework предоставляет около 20 модулей, которые можно использовать в зависимости от требований приложения.</a:t>
            </a:r>
            <a:endParaRPr sz="1600">
              <a:latin typeface="Raleway"/>
              <a:ea typeface="Raleway"/>
              <a:cs typeface="Raleway"/>
              <a:sym typeface="Raleway"/>
            </a:endParaRPr>
          </a:p>
        </p:txBody>
      </p:sp>
      <p:pic>
        <p:nvPicPr>
          <p:cNvPr id="120" name="Google Shape;120;p23"/>
          <p:cNvPicPr preferRelativeResize="0"/>
          <p:nvPr/>
        </p:nvPicPr>
        <p:blipFill>
          <a:blip r:embed="rId4">
            <a:alphaModFix/>
          </a:blip>
          <a:stretch>
            <a:fillRect/>
          </a:stretch>
        </p:blipFill>
        <p:spPr>
          <a:xfrm>
            <a:off x="152400" y="1467911"/>
            <a:ext cx="5258176" cy="39436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sp>
        <p:nvSpPr>
          <p:cNvPr id="126" name="Google Shape;126;p24"/>
          <p:cNvSpPr/>
          <p:nvPr/>
        </p:nvSpPr>
        <p:spPr>
          <a:xfrm>
            <a:off x="624675" y="437111"/>
            <a:ext cx="6753300" cy="878400"/>
          </a:xfrm>
          <a:prstGeom prst="rect">
            <a:avLst/>
          </a:prstGeom>
          <a:noFill/>
          <a:ln>
            <a:noFill/>
          </a:ln>
        </p:spPr>
        <p:txBody>
          <a:bodyPr anchorCtr="0" anchor="t" bIns="0" lIns="0" spcFirstLastPara="1" rIns="0" wrap="square" tIns="0">
            <a:noAutofit/>
          </a:bodyPr>
          <a:lstStyle/>
          <a:p>
            <a:pPr indent="0" lvl="0" marL="0" marR="0" rtl="0" algn="l">
              <a:lnSpc>
                <a:spcPct val="117000"/>
              </a:lnSpc>
              <a:spcBef>
                <a:spcPts val="0"/>
              </a:spcBef>
              <a:spcAft>
                <a:spcPts val="0"/>
              </a:spcAft>
              <a:buClr>
                <a:srgbClr val="000000"/>
              </a:buClr>
              <a:buSzPts val="5250"/>
              <a:buFont typeface="Arial"/>
              <a:buNone/>
            </a:pPr>
            <a:r>
              <a:rPr lang="ru" sz="4250">
                <a:latin typeface="Raleway Light"/>
                <a:ea typeface="Raleway Light"/>
                <a:cs typeface="Raleway Light"/>
                <a:sym typeface="Raleway Light"/>
              </a:rPr>
              <a:t>Основной контейнер</a:t>
            </a:r>
            <a:endParaRPr b="0" i="0" sz="4250" u="none" cap="none" strike="noStrike">
              <a:solidFill>
                <a:srgbClr val="000000"/>
              </a:solidFill>
              <a:latin typeface="Calibri"/>
              <a:ea typeface="Calibri"/>
              <a:cs typeface="Calibri"/>
              <a:sym typeface="Calibri"/>
            </a:endParaRPr>
          </a:p>
        </p:txBody>
      </p:sp>
      <p:pic>
        <p:nvPicPr>
          <p:cNvPr descr="preencoded.png" id="127" name="Google Shape;127;p24"/>
          <p:cNvPicPr preferRelativeResize="0"/>
          <p:nvPr/>
        </p:nvPicPr>
        <p:blipFill rotWithShape="1">
          <a:blip r:embed="rId3">
            <a:alphaModFix/>
          </a:blip>
          <a:srcRect b="0" l="0" r="0" t="0"/>
          <a:stretch/>
        </p:blipFill>
        <p:spPr>
          <a:xfrm>
            <a:off x="8201025" y="423333"/>
            <a:ext cx="361950" cy="361950"/>
          </a:xfrm>
          <a:prstGeom prst="rect">
            <a:avLst/>
          </a:prstGeom>
          <a:noFill/>
          <a:ln>
            <a:noFill/>
          </a:ln>
        </p:spPr>
      </p:pic>
      <p:sp>
        <p:nvSpPr>
          <p:cNvPr id="128" name="Google Shape;128;p24"/>
          <p:cNvSpPr txBox="1"/>
          <p:nvPr/>
        </p:nvSpPr>
        <p:spPr>
          <a:xfrm>
            <a:off x="624675" y="1315500"/>
            <a:ext cx="8195100" cy="379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600">
                <a:solidFill>
                  <a:schemeClr val="dk1"/>
                </a:solidFill>
                <a:highlight>
                  <a:srgbClr val="FFFFFF"/>
                </a:highlight>
                <a:latin typeface="Raleway"/>
                <a:ea typeface="Raleway"/>
                <a:cs typeface="Raleway"/>
                <a:sym typeface="Raleway"/>
              </a:rPr>
              <a:t>Базовый контейнер состоит из модулей Core, Beans, Context и Expression Language, подробности которых следующие:</a:t>
            </a:r>
            <a:endParaRPr sz="1600">
              <a:solidFill>
                <a:schemeClr val="dk1"/>
              </a:solidFill>
              <a:highlight>
                <a:srgbClr val="FFFFFF"/>
              </a:highlight>
              <a:latin typeface="Raleway"/>
              <a:ea typeface="Raleway"/>
              <a:cs typeface="Raleway"/>
              <a:sym typeface="Raleway"/>
            </a:endParaRPr>
          </a:p>
          <a:p>
            <a:pPr indent="-330200" lvl="0" marL="457200" rtl="0" algn="l">
              <a:lnSpc>
                <a:spcPct val="115000"/>
              </a:lnSpc>
              <a:spcBef>
                <a:spcPts val="1900"/>
              </a:spcBef>
              <a:spcAft>
                <a:spcPts val="0"/>
              </a:spcAft>
              <a:buClr>
                <a:schemeClr val="dk1"/>
              </a:buClr>
              <a:buSzPts val="1600"/>
              <a:buFont typeface="Raleway"/>
              <a:buChar char="●"/>
            </a:pPr>
            <a:r>
              <a:rPr b="1" lang="ru" sz="1600">
                <a:solidFill>
                  <a:schemeClr val="dk1"/>
                </a:solidFill>
                <a:highlight>
                  <a:srgbClr val="FFFFFF"/>
                </a:highlight>
                <a:latin typeface="Raleway"/>
                <a:ea typeface="Raleway"/>
                <a:cs typeface="Raleway"/>
                <a:sym typeface="Raleway"/>
              </a:rPr>
              <a:t>Core</a:t>
            </a:r>
            <a:r>
              <a:rPr lang="ru" sz="1600">
                <a:solidFill>
                  <a:schemeClr val="dk1"/>
                </a:solidFill>
                <a:highlight>
                  <a:srgbClr val="FFFFFF"/>
                </a:highlight>
                <a:latin typeface="Raleway"/>
                <a:ea typeface="Raleway"/>
                <a:cs typeface="Raleway"/>
                <a:sym typeface="Raleway"/>
              </a:rPr>
              <a:t> обеспечивает основные части платформы, включая функции IoC и Dependency Injection.</a:t>
            </a:r>
            <a:endParaRPr sz="1600">
              <a:solidFill>
                <a:schemeClr val="dk1"/>
              </a:solidFill>
              <a:highlight>
                <a:srgbClr val="FFFFFF"/>
              </a:highlight>
              <a:latin typeface="Raleway"/>
              <a:ea typeface="Raleway"/>
              <a:cs typeface="Raleway"/>
              <a:sym typeface="Raleway"/>
            </a:endParaRPr>
          </a:p>
          <a:p>
            <a:pPr indent="-330200" lvl="0" marL="457200" rtl="0" algn="l">
              <a:lnSpc>
                <a:spcPct val="115000"/>
              </a:lnSpc>
              <a:spcBef>
                <a:spcPts val="0"/>
              </a:spcBef>
              <a:spcAft>
                <a:spcPts val="0"/>
              </a:spcAft>
              <a:buClr>
                <a:schemeClr val="dk1"/>
              </a:buClr>
              <a:buSzPts val="1600"/>
              <a:buFont typeface="Raleway"/>
              <a:buChar char="●"/>
            </a:pPr>
            <a:r>
              <a:rPr b="1" lang="ru" sz="1600">
                <a:solidFill>
                  <a:schemeClr val="dk1"/>
                </a:solidFill>
                <a:highlight>
                  <a:srgbClr val="FFFFFF"/>
                </a:highlight>
                <a:latin typeface="Raleway"/>
                <a:ea typeface="Raleway"/>
                <a:cs typeface="Raleway"/>
                <a:sym typeface="Raleway"/>
              </a:rPr>
              <a:t>Bean</a:t>
            </a:r>
            <a:r>
              <a:rPr lang="ru" sz="1600">
                <a:solidFill>
                  <a:schemeClr val="dk1"/>
                </a:solidFill>
                <a:highlight>
                  <a:srgbClr val="FFFFFF"/>
                </a:highlight>
                <a:latin typeface="Raleway"/>
                <a:ea typeface="Raleway"/>
                <a:cs typeface="Raleway"/>
                <a:sym typeface="Raleway"/>
              </a:rPr>
              <a:t> предоставляет BeanFactory, которая представляет собой сложную реализацию фабричного шаблона.</a:t>
            </a:r>
            <a:endParaRPr sz="1600">
              <a:solidFill>
                <a:schemeClr val="dk1"/>
              </a:solidFill>
              <a:highlight>
                <a:srgbClr val="FFFFFF"/>
              </a:highlight>
              <a:latin typeface="Raleway"/>
              <a:ea typeface="Raleway"/>
              <a:cs typeface="Raleway"/>
              <a:sym typeface="Raleway"/>
            </a:endParaRPr>
          </a:p>
          <a:p>
            <a:pPr indent="-330200" lvl="0" marL="457200" rtl="0" algn="l">
              <a:lnSpc>
                <a:spcPct val="115000"/>
              </a:lnSpc>
              <a:spcBef>
                <a:spcPts val="0"/>
              </a:spcBef>
              <a:spcAft>
                <a:spcPts val="0"/>
              </a:spcAft>
              <a:buClr>
                <a:schemeClr val="dk1"/>
              </a:buClr>
              <a:buSzPts val="1600"/>
              <a:buFont typeface="Raleway"/>
              <a:buChar char="●"/>
            </a:pPr>
            <a:r>
              <a:rPr b="1" lang="ru" sz="1600">
                <a:solidFill>
                  <a:schemeClr val="dk1"/>
                </a:solidFill>
                <a:highlight>
                  <a:srgbClr val="FFFFFF"/>
                </a:highlight>
                <a:latin typeface="Raleway"/>
                <a:ea typeface="Raleway"/>
                <a:cs typeface="Raleway"/>
                <a:sym typeface="Raleway"/>
              </a:rPr>
              <a:t>Context</a:t>
            </a:r>
            <a:r>
              <a:rPr lang="ru" sz="1600">
                <a:solidFill>
                  <a:schemeClr val="dk1"/>
                </a:solidFill>
                <a:highlight>
                  <a:srgbClr val="FFFFFF"/>
                </a:highlight>
                <a:latin typeface="Raleway"/>
                <a:ea typeface="Raleway"/>
                <a:cs typeface="Raleway"/>
                <a:sym typeface="Raleway"/>
              </a:rPr>
              <a:t> основан на прочной основе, предоставляемой модулями Core и Beans, и является средой для доступа к любым объектам, определенным и настроенным. Интерфейс ApplicationContext является координационным центром модуля Context.</a:t>
            </a:r>
            <a:endParaRPr sz="1600">
              <a:solidFill>
                <a:schemeClr val="dk1"/>
              </a:solidFill>
              <a:highlight>
                <a:srgbClr val="FFFFFF"/>
              </a:highlight>
              <a:latin typeface="Raleway"/>
              <a:ea typeface="Raleway"/>
              <a:cs typeface="Raleway"/>
              <a:sym typeface="Raleway"/>
            </a:endParaRPr>
          </a:p>
          <a:p>
            <a:pPr indent="-330200" lvl="0" marL="457200" rtl="0" algn="l">
              <a:lnSpc>
                <a:spcPct val="115000"/>
              </a:lnSpc>
              <a:spcBef>
                <a:spcPts val="0"/>
              </a:spcBef>
              <a:spcAft>
                <a:spcPts val="0"/>
              </a:spcAft>
              <a:buClr>
                <a:schemeClr val="dk1"/>
              </a:buClr>
              <a:buSzPts val="1600"/>
              <a:buFont typeface="Raleway"/>
              <a:buChar char="●"/>
            </a:pPr>
            <a:r>
              <a:rPr b="1" lang="ru" sz="1600">
                <a:solidFill>
                  <a:schemeClr val="dk1"/>
                </a:solidFill>
                <a:highlight>
                  <a:srgbClr val="FFFFFF"/>
                </a:highlight>
                <a:latin typeface="Raleway"/>
                <a:ea typeface="Raleway"/>
                <a:cs typeface="Raleway"/>
                <a:sym typeface="Raleway"/>
              </a:rPr>
              <a:t>SpEL</a:t>
            </a:r>
            <a:r>
              <a:rPr lang="ru" sz="1600">
                <a:solidFill>
                  <a:schemeClr val="dk1"/>
                </a:solidFill>
                <a:highlight>
                  <a:srgbClr val="FFFFFF"/>
                </a:highlight>
                <a:latin typeface="Raleway"/>
                <a:ea typeface="Raleway"/>
                <a:cs typeface="Raleway"/>
                <a:sym typeface="Raleway"/>
              </a:rPr>
              <a:t> предоставляет мощный язык выражений для запросов и манипулирования графом объектов во время выполнения.</a:t>
            </a:r>
            <a:endParaRPr sz="1600">
              <a:solidFill>
                <a:schemeClr val="dk1"/>
              </a:solidFill>
              <a:highlight>
                <a:srgbClr val="FFFFFF"/>
              </a:highlight>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