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1" r:id="rId4"/>
    <p:sldId id="262" r:id="rId5"/>
    <p:sldId id="265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0" r:id="rId14"/>
    <p:sldId id="259" r:id="rId15"/>
    <p:sldId id="263" r:id="rId16"/>
    <p:sldId id="266" r:id="rId17"/>
    <p:sldId id="267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7"/>
    <p:restoredTop sz="96322"/>
  </p:normalViewPr>
  <p:slideViewPr>
    <p:cSldViewPr snapToGrid="0">
      <p:cViewPr varScale="1">
        <p:scale>
          <a:sx n="96" d="100"/>
          <a:sy n="96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CADF63-1526-46D5-AD3C-871DE8ACD6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24FAB4-7B7E-48C5-B261-43B09980F430}">
      <dgm:prSet/>
      <dgm:spPr/>
      <dgm:t>
        <a:bodyPr/>
        <a:lstStyle/>
        <a:p>
          <a:r>
            <a:rPr lang="en-US" b="1" i="0"/>
            <a:t>DDL (Data Definition Language) — </a:t>
          </a:r>
          <a:r>
            <a:rPr lang="ru-RU" b="1" i="0"/>
            <a:t>Язык определения данных</a:t>
          </a:r>
          <a:r>
            <a:rPr lang="ru-RU" b="0" i="0"/>
            <a:t>: Этот аспект </a:t>
          </a:r>
          <a:r>
            <a:rPr lang="en-US" b="0" i="0"/>
            <a:t>SQL </a:t>
          </a:r>
          <a:r>
            <a:rPr lang="ru-RU" b="0" i="0"/>
            <a:t>занимается структурой и схемой базы данных. Он включает в себя команды, такие как </a:t>
          </a:r>
          <a:r>
            <a:rPr lang="en-US" b="0" i="0"/>
            <a:t>CREATE </a:t>
          </a:r>
          <a:r>
            <a:rPr lang="ru-RU" b="0" i="0"/>
            <a:t>для создания новых таблиц или баз данных, </a:t>
          </a:r>
          <a:r>
            <a:rPr lang="en-US" b="0" i="0"/>
            <a:t>ALTER </a:t>
          </a:r>
          <a:r>
            <a:rPr lang="ru-RU" b="0" i="0"/>
            <a:t>для модификации существующих структур и </a:t>
          </a:r>
          <a:r>
            <a:rPr lang="en-US" b="0" i="0"/>
            <a:t>DROP </a:t>
          </a:r>
          <a:r>
            <a:rPr lang="ru-RU" b="0" i="0"/>
            <a:t>для удаления структур данных.</a:t>
          </a:r>
          <a:endParaRPr lang="en-US"/>
        </a:p>
      </dgm:t>
    </dgm:pt>
    <dgm:pt modelId="{AACE33B5-4ED2-4DC2-A98E-D6B5A408C084}" type="parTrans" cxnId="{1C832413-FFA8-44C3-ADD3-6CB238AE9AB7}">
      <dgm:prSet/>
      <dgm:spPr/>
      <dgm:t>
        <a:bodyPr/>
        <a:lstStyle/>
        <a:p>
          <a:endParaRPr lang="en-US"/>
        </a:p>
      </dgm:t>
    </dgm:pt>
    <dgm:pt modelId="{48BD446C-937C-4E4E-8DB1-2D07D40124AA}" type="sibTrans" cxnId="{1C832413-FFA8-44C3-ADD3-6CB238AE9AB7}">
      <dgm:prSet/>
      <dgm:spPr/>
      <dgm:t>
        <a:bodyPr/>
        <a:lstStyle/>
        <a:p>
          <a:endParaRPr lang="en-US"/>
        </a:p>
      </dgm:t>
    </dgm:pt>
    <dgm:pt modelId="{1A9401C5-31EA-483D-8496-80DBD27E4922}">
      <dgm:prSet/>
      <dgm:spPr/>
      <dgm:t>
        <a:bodyPr/>
        <a:lstStyle/>
        <a:p>
          <a:r>
            <a:rPr lang="en-US" b="1" i="0" dirty="0"/>
            <a:t>DML (Data Manipulation Language) — </a:t>
          </a:r>
          <a:r>
            <a:rPr lang="ru-RU" b="1" i="0" dirty="0"/>
            <a:t>Язык манипулирования данными</a:t>
          </a:r>
          <a:r>
            <a:rPr lang="ru-RU" b="0" i="0" dirty="0"/>
            <a:t>: </a:t>
          </a:r>
          <a:r>
            <a:rPr lang="en-US" b="0" i="0" dirty="0"/>
            <a:t>DML </a:t>
          </a:r>
          <a:r>
            <a:rPr lang="ru-RU" b="0" i="0" dirty="0"/>
            <a:t>позволяет пользователям добавлять, обновлять, удалять и извлекать данные из базы данных. Основные команды включают </a:t>
          </a:r>
          <a:r>
            <a:rPr lang="en-US" b="0" i="0" dirty="0"/>
            <a:t>SELECT </a:t>
          </a:r>
          <a:r>
            <a:rPr lang="ru-RU" b="0" i="0" dirty="0"/>
            <a:t>для выборки данных, </a:t>
          </a:r>
          <a:r>
            <a:rPr lang="en-US" b="0" i="0" dirty="0"/>
            <a:t>INSERT </a:t>
          </a:r>
          <a:r>
            <a:rPr lang="ru-RU" b="0" i="0" dirty="0"/>
            <a:t>для добавления новых записей, </a:t>
          </a:r>
          <a:r>
            <a:rPr lang="en-US" b="0" i="0" dirty="0"/>
            <a:t>UPDATE </a:t>
          </a:r>
          <a:r>
            <a:rPr lang="ru-RU" b="0" i="0" dirty="0"/>
            <a:t>для изменения существующих данных и </a:t>
          </a:r>
          <a:r>
            <a:rPr lang="en-US" b="0" i="0" dirty="0"/>
            <a:t>DELETE </a:t>
          </a:r>
          <a:r>
            <a:rPr lang="ru-RU" b="0" i="0" dirty="0"/>
            <a:t>для удаления записей.</a:t>
          </a:r>
          <a:endParaRPr lang="en-US" dirty="0"/>
        </a:p>
      </dgm:t>
    </dgm:pt>
    <dgm:pt modelId="{EC7E61B1-2675-40C4-8E67-73F48E0F4246}" type="parTrans" cxnId="{2E0F617E-7052-4007-9157-B79AB4735E0C}">
      <dgm:prSet/>
      <dgm:spPr/>
      <dgm:t>
        <a:bodyPr/>
        <a:lstStyle/>
        <a:p>
          <a:endParaRPr lang="en-US"/>
        </a:p>
      </dgm:t>
    </dgm:pt>
    <dgm:pt modelId="{D3A1A1D1-DF0E-4F69-A1A4-B4330CFF3847}" type="sibTrans" cxnId="{2E0F617E-7052-4007-9157-B79AB4735E0C}">
      <dgm:prSet/>
      <dgm:spPr/>
      <dgm:t>
        <a:bodyPr/>
        <a:lstStyle/>
        <a:p>
          <a:endParaRPr lang="en-US"/>
        </a:p>
      </dgm:t>
    </dgm:pt>
    <dgm:pt modelId="{69258BC0-ECDB-4364-BAA7-AAC938405A91}">
      <dgm:prSet/>
      <dgm:spPr/>
      <dgm:t>
        <a:bodyPr/>
        <a:lstStyle/>
        <a:p>
          <a:r>
            <a:rPr lang="en-US" b="1" i="0"/>
            <a:t>DCL (Data Control Language) — </a:t>
          </a:r>
          <a:r>
            <a:rPr lang="ru-RU" b="1" i="0"/>
            <a:t>Язык управления данными</a:t>
          </a:r>
          <a:r>
            <a:rPr lang="ru-RU" b="0" i="0"/>
            <a:t>: </a:t>
          </a:r>
          <a:r>
            <a:rPr lang="en-US" b="0" i="0"/>
            <a:t>DCL </a:t>
          </a:r>
          <a:r>
            <a:rPr lang="ru-RU" b="0" i="0"/>
            <a:t>используется для определения доступа к данным. Команды </a:t>
          </a:r>
          <a:r>
            <a:rPr lang="en-US" b="0" i="0"/>
            <a:t>GRANT </a:t>
          </a:r>
          <a:r>
            <a:rPr lang="ru-RU" b="0" i="0"/>
            <a:t>и </a:t>
          </a:r>
          <a:r>
            <a:rPr lang="en-US" b="0" i="0"/>
            <a:t>REVOKE </a:t>
          </a:r>
          <a:r>
            <a:rPr lang="ru-RU" b="0" i="0"/>
            <a:t>позволяют администраторам баз данных назначать или отзывать права доступа у пользователей.</a:t>
          </a:r>
          <a:endParaRPr lang="en-US"/>
        </a:p>
      </dgm:t>
    </dgm:pt>
    <dgm:pt modelId="{6E3BC851-CA5F-40E7-9CA5-D1E4BA12C47D}" type="parTrans" cxnId="{B8CD858A-A3DC-46E9-91BC-DEE3FA431948}">
      <dgm:prSet/>
      <dgm:spPr/>
      <dgm:t>
        <a:bodyPr/>
        <a:lstStyle/>
        <a:p>
          <a:endParaRPr lang="en-US"/>
        </a:p>
      </dgm:t>
    </dgm:pt>
    <dgm:pt modelId="{0205AA8E-0325-47F5-ACBA-0EB6A41ED425}" type="sibTrans" cxnId="{B8CD858A-A3DC-46E9-91BC-DEE3FA431948}">
      <dgm:prSet/>
      <dgm:spPr/>
      <dgm:t>
        <a:bodyPr/>
        <a:lstStyle/>
        <a:p>
          <a:endParaRPr lang="en-US"/>
        </a:p>
      </dgm:t>
    </dgm:pt>
    <dgm:pt modelId="{9589726E-F6C9-440A-AE64-5518E004D9E8}">
      <dgm:prSet/>
      <dgm:spPr/>
      <dgm:t>
        <a:bodyPr/>
        <a:lstStyle/>
        <a:p>
          <a:r>
            <a:rPr lang="en-US" b="1" i="0"/>
            <a:t>TCL (Transaction Control Language) — </a:t>
          </a:r>
          <a:r>
            <a:rPr lang="ru-RU" b="1" i="0"/>
            <a:t>Язык управления транзакциями</a:t>
          </a:r>
          <a:r>
            <a:rPr lang="ru-RU" b="0" i="0"/>
            <a:t>: </a:t>
          </a:r>
          <a:r>
            <a:rPr lang="en-US" b="0" i="0"/>
            <a:t>TCL </a:t>
          </a:r>
          <a:r>
            <a:rPr lang="ru-RU" b="0" i="0"/>
            <a:t>управляет транзакциями в базе данных. Команды, такие как </a:t>
          </a:r>
          <a:r>
            <a:rPr lang="en-US" b="0" i="0"/>
            <a:t>COMMIT, </a:t>
          </a:r>
          <a:r>
            <a:rPr lang="ru-RU" b="0" i="0"/>
            <a:t>сохраняют выполненные изменения, а </a:t>
          </a:r>
          <a:r>
            <a:rPr lang="en-US" b="0" i="0"/>
            <a:t>ROLLBACK </a:t>
          </a:r>
          <a:r>
            <a:rPr lang="ru-RU" b="0" i="0"/>
            <a:t>отменяет изменения, возвращая данные к исходному состоянию до начала транзакции.</a:t>
          </a:r>
          <a:endParaRPr lang="en-US"/>
        </a:p>
      </dgm:t>
    </dgm:pt>
    <dgm:pt modelId="{475E35CD-EE94-440F-9784-EC240710E747}" type="parTrans" cxnId="{2A9E5CC4-DB83-4BF8-9817-41D7AAB0A1E5}">
      <dgm:prSet/>
      <dgm:spPr/>
      <dgm:t>
        <a:bodyPr/>
        <a:lstStyle/>
        <a:p>
          <a:endParaRPr lang="en-US"/>
        </a:p>
      </dgm:t>
    </dgm:pt>
    <dgm:pt modelId="{DC5B3312-6D16-4B29-846C-4E1B8BED7A38}" type="sibTrans" cxnId="{2A9E5CC4-DB83-4BF8-9817-41D7AAB0A1E5}">
      <dgm:prSet/>
      <dgm:spPr/>
      <dgm:t>
        <a:bodyPr/>
        <a:lstStyle/>
        <a:p>
          <a:endParaRPr lang="en-US"/>
        </a:p>
      </dgm:t>
    </dgm:pt>
    <dgm:pt modelId="{E3C07C7F-37D4-9F4E-82B8-EF78745AB621}" type="pres">
      <dgm:prSet presAssocID="{E4CADF63-1526-46D5-AD3C-871DE8ACD68A}" presName="linear" presStyleCnt="0">
        <dgm:presLayoutVars>
          <dgm:animLvl val="lvl"/>
          <dgm:resizeHandles val="exact"/>
        </dgm:presLayoutVars>
      </dgm:prSet>
      <dgm:spPr/>
    </dgm:pt>
    <dgm:pt modelId="{D16B7BE5-F4D4-B245-A200-70D4EA7F3472}" type="pres">
      <dgm:prSet presAssocID="{F024FAB4-7B7E-48C5-B261-43B09980F43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85BD680-88C1-8442-B71C-539259DE4F19}" type="pres">
      <dgm:prSet presAssocID="{48BD446C-937C-4E4E-8DB1-2D07D40124AA}" presName="spacer" presStyleCnt="0"/>
      <dgm:spPr/>
    </dgm:pt>
    <dgm:pt modelId="{74586E11-91B0-1043-9632-E3C197C90CE6}" type="pres">
      <dgm:prSet presAssocID="{1A9401C5-31EA-483D-8496-80DBD27E492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D6E6D28-3C31-024E-8610-08B32ACF1302}" type="pres">
      <dgm:prSet presAssocID="{D3A1A1D1-DF0E-4F69-A1A4-B4330CFF3847}" presName="spacer" presStyleCnt="0"/>
      <dgm:spPr/>
    </dgm:pt>
    <dgm:pt modelId="{D316D345-6BBA-7942-BB0C-6E91C713F8F8}" type="pres">
      <dgm:prSet presAssocID="{69258BC0-ECDB-4364-BAA7-AAC938405A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482E35-E8F7-994C-919E-299B764E7460}" type="pres">
      <dgm:prSet presAssocID="{0205AA8E-0325-47F5-ACBA-0EB6A41ED425}" presName="spacer" presStyleCnt="0"/>
      <dgm:spPr/>
    </dgm:pt>
    <dgm:pt modelId="{2D173A03-9AC3-6241-BFDD-0F1FCB071380}" type="pres">
      <dgm:prSet presAssocID="{9589726E-F6C9-440A-AE64-5518E004D9E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C832413-FFA8-44C3-ADD3-6CB238AE9AB7}" srcId="{E4CADF63-1526-46D5-AD3C-871DE8ACD68A}" destId="{F024FAB4-7B7E-48C5-B261-43B09980F430}" srcOrd="0" destOrd="0" parTransId="{AACE33B5-4ED2-4DC2-A98E-D6B5A408C084}" sibTransId="{48BD446C-937C-4E4E-8DB1-2D07D40124AA}"/>
    <dgm:cxn modelId="{222DFB35-D29A-914F-85E8-FA9D4658C15B}" type="presOf" srcId="{69258BC0-ECDB-4364-BAA7-AAC938405A91}" destId="{D316D345-6BBA-7942-BB0C-6E91C713F8F8}" srcOrd="0" destOrd="0" presId="urn:microsoft.com/office/officeart/2005/8/layout/vList2"/>
    <dgm:cxn modelId="{33B55076-CC32-5B49-8C5C-01B13D9BFAA7}" type="presOf" srcId="{1A9401C5-31EA-483D-8496-80DBD27E4922}" destId="{74586E11-91B0-1043-9632-E3C197C90CE6}" srcOrd="0" destOrd="0" presId="urn:microsoft.com/office/officeart/2005/8/layout/vList2"/>
    <dgm:cxn modelId="{2E0F617E-7052-4007-9157-B79AB4735E0C}" srcId="{E4CADF63-1526-46D5-AD3C-871DE8ACD68A}" destId="{1A9401C5-31EA-483D-8496-80DBD27E4922}" srcOrd="1" destOrd="0" parTransId="{EC7E61B1-2675-40C4-8E67-73F48E0F4246}" sibTransId="{D3A1A1D1-DF0E-4F69-A1A4-B4330CFF3847}"/>
    <dgm:cxn modelId="{DC66EA7F-93A2-474D-BF0E-46D3932C6B64}" type="presOf" srcId="{E4CADF63-1526-46D5-AD3C-871DE8ACD68A}" destId="{E3C07C7F-37D4-9F4E-82B8-EF78745AB621}" srcOrd="0" destOrd="0" presId="urn:microsoft.com/office/officeart/2005/8/layout/vList2"/>
    <dgm:cxn modelId="{B8CD858A-A3DC-46E9-91BC-DEE3FA431948}" srcId="{E4CADF63-1526-46D5-AD3C-871DE8ACD68A}" destId="{69258BC0-ECDB-4364-BAA7-AAC938405A91}" srcOrd="2" destOrd="0" parTransId="{6E3BC851-CA5F-40E7-9CA5-D1E4BA12C47D}" sibTransId="{0205AA8E-0325-47F5-ACBA-0EB6A41ED425}"/>
    <dgm:cxn modelId="{2A9E5CC4-DB83-4BF8-9817-41D7AAB0A1E5}" srcId="{E4CADF63-1526-46D5-AD3C-871DE8ACD68A}" destId="{9589726E-F6C9-440A-AE64-5518E004D9E8}" srcOrd="3" destOrd="0" parTransId="{475E35CD-EE94-440F-9784-EC240710E747}" sibTransId="{DC5B3312-6D16-4B29-846C-4E1B8BED7A38}"/>
    <dgm:cxn modelId="{170FBAF3-77AE-2840-8D88-FA26E21486FC}" type="presOf" srcId="{9589726E-F6C9-440A-AE64-5518E004D9E8}" destId="{2D173A03-9AC3-6241-BFDD-0F1FCB071380}" srcOrd="0" destOrd="0" presId="urn:microsoft.com/office/officeart/2005/8/layout/vList2"/>
    <dgm:cxn modelId="{9237EBF7-A560-194A-B666-CDC101C66565}" type="presOf" srcId="{F024FAB4-7B7E-48C5-B261-43B09980F430}" destId="{D16B7BE5-F4D4-B245-A200-70D4EA7F3472}" srcOrd="0" destOrd="0" presId="urn:microsoft.com/office/officeart/2005/8/layout/vList2"/>
    <dgm:cxn modelId="{E77A038C-5977-D84C-B50C-20FA22ADDCB0}" type="presParOf" srcId="{E3C07C7F-37D4-9F4E-82B8-EF78745AB621}" destId="{D16B7BE5-F4D4-B245-A200-70D4EA7F3472}" srcOrd="0" destOrd="0" presId="urn:microsoft.com/office/officeart/2005/8/layout/vList2"/>
    <dgm:cxn modelId="{009C0988-D961-4D47-AFD9-841FBB04C00D}" type="presParOf" srcId="{E3C07C7F-37D4-9F4E-82B8-EF78745AB621}" destId="{685BD680-88C1-8442-B71C-539259DE4F19}" srcOrd="1" destOrd="0" presId="urn:microsoft.com/office/officeart/2005/8/layout/vList2"/>
    <dgm:cxn modelId="{65A4A994-03D8-C44E-91AF-2910E3567FB3}" type="presParOf" srcId="{E3C07C7F-37D4-9F4E-82B8-EF78745AB621}" destId="{74586E11-91B0-1043-9632-E3C197C90CE6}" srcOrd="2" destOrd="0" presId="urn:microsoft.com/office/officeart/2005/8/layout/vList2"/>
    <dgm:cxn modelId="{3A2706D6-65E8-1140-8CE8-3F4B3A55C8D6}" type="presParOf" srcId="{E3C07C7F-37D4-9F4E-82B8-EF78745AB621}" destId="{5D6E6D28-3C31-024E-8610-08B32ACF1302}" srcOrd="3" destOrd="0" presId="urn:microsoft.com/office/officeart/2005/8/layout/vList2"/>
    <dgm:cxn modelId="{BF1989B1-38C5-C949-822C-3FB1D1FB7E47}" type="presParOf" srcId="{E3C07C7F-37D4-9F4E-82B8-EF78745AB621}" destId="{D316D345-6BBA-7942-BB0C-6E91C713F8F8}" srcOrd="4" destOrd="0" presId="urn:microsoft.com/office/officeart/2005/8/layout/vList2"/>
    <dgm:cxn modelId="{C9EDD1C9-2DFF-024B-A936-48BB7DFA8426}" type="presParOf" srcId="{E3C07C7F-37D4-9F4E-82B8-EF78745AB621}" destId="{48482E35-E8F7-994C-919E-299B764E7460}" srcOrd="5" destOrd="0" presId="urn:microsoft.com/office/officeart/2005/8/layout/vList2"/>
    <dgm:cxn modelId="{D71F9963-080C-E249-B196-57583A395553}" type="presParOf" srcId="{E3C07C7F-37D4-9F4E-82B8-EF78745AB621}" destId="{2D173A03-9AC3-6241-BFDD-0F1FCB07138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B7BE5-F4D4-B245-A200-70D4EA7F3472}">
      <dsp:nvSpPr>
        <dsp:cNvPr id="0" name=""/>
        <dsp:cNvSpPr/>
      </dsp:nvSpPr>
      <dsp:spPr>
        <a:xfrm>
          <a:off x="0" y="409158"/>
          <a:ext cx="11051550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DDL (Data Definition Language) — </a:t>
          </a:r>
          <a:r>
            <a:rPr lang="ru-RU" sz="1500" b="1" i="0" kern="1200"/>
            <a:t>Язык определения данных</a:t>
          </a:r>
          <a:r>
            <a:rPr lang="ru-RU" sz="1500" b="0" i="0" kern="1200"/>
            <a:t>: Этот аспект </a:t>
          </a:r>
          <a:r>
            <a:rPr lang="en-US" sz="1500" b="0" i="0" kern="1200"/>
            <a:t>SQL </a:t>
          </a:r>
          <a:r>
            <a:rPr lang="ru-RU" sz="1500" b="0" i="0" kern="1200"/>
            <a:t>занимается структурой и схемой базы данных. Он включает в себя команды, такие как </a:t>
          </a:r>
          <a:r>
            <a:rPr lang="en-US" sz="1500" b="0" i="0" kern="1200"/>
            <a:t>CREATE </a:t>
          </a:r>
          <a:r>
            <a:rPr lang="ru-RU" sz="1500" b="0" i="0" kern="1200"/>
            <a:t>для создания новых таблиц или баз данных, </a:t>
          </a:r>
          <a:r>
            <a:rPr lang="en-US" sz="1500" b="0" i="0" kern="1200"/>
            <a:t>ALTER </a:t>
          </a:r>
          <a:r>
            <a:rPr lang="ru-RU" sz="1500" b="0" i="0" kern="1200"/>
            <a:t>для модификации существующих структур и </a:t>
          </a:r>
          <a:r>
            <a:rPr lang="en-US" sz="1500" b="0" i="0" kern="1200"/>
            <a:t>DROP </a:t>
          </a:r>
          <a:r>
            <a:rPr lang="ru-RU" sz="1500" b="0" i="0" kern="1200"/>
            <a:t>для удаления структур данных.</a:t>
          </a:r>
          <a:endParaRPr lang="en-US" sz="1500" kern="1200"/>
        </a:p>
      </dsp:txBody>
      <dsp:txXfrm>
        <a:off x="40266" y="449424"/>
        <a:ext cx="10971018" cy="744318"/>
      </dsp:txXfrm>
    </dsp:sp>
    <dsp:sp modelId="{74586E11-91B0-1043-9632-E3C197C90CE6}">
      <dsp:nvSpPr>
        <dsp:cNvPr id="0" name=""/>
        <dsp:cNvSpPr/>
      </dsp:nvSpPr>
      <dsp:spPr>
        <a:xfrm>
          <a:off x="0" y="1277208"/>
          <a:ext cx="11051550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DML (Data Manipulation Language) — </a:t>
          </a:r>
          <a:r>
            <a:rPr lang="ru-RU" sz="1500" b="1" i="0" kern="1200" dirty="0"/>
            <a:t>Язык манипулирования данными</a:t>
          </a:r>
          <a:r>
            <a:rPr lang="ru-RU" sz="1500" b="0" i="0" kern="1200" dirty="0"/>
            <a:t>: </a:t>
          </a:r>
          <a:r>
            <a:rPr lang="en-US" sz="1500" b="0" i="0" kern="1200" dirty="0"/>
            <a:t>DML </a:t>
          </a:r>
          <a:r>
            <a:rPr lang="ru-RU" sz="1500" b="0" i="0" kern="1200" dirty="0"/>
            <a:t>позволяет пользователям добавлять, обновлять, удалять и извлекать данные из базы данных. Основные команды включают </a:t>
          </a:r>
          <a:r>
            <a:rPr lang="en-US" sz="1500" b="0" i="0" kern="1200" dirty="0"/>
            <a:t>SELECT </a:t>
          </a:r>
          <a:r>
            <a:rPr lang="ru-RU" sz="1500" b="0" i="0" kern="1200" dirty="0"/>
            <a:t>для выборки данных, </a:t>
          </a:r>
          <a:r>
            <a:rPr lang="en-US" sz="1500" b="0" i="0" kern="1200" dirty="0"/>
            <a:t>INSERT </a:t>
          </a:r>
          <a:r>
            <a:rPr lang="ru-RU" sz="1500" b="0" i="0" kern="1200" dirty="0"/>
            <a:t>для добавления новых записей, </a:t>
          </a:r>
          <a:r>
            <a:rPr lang="en-US" sz="1500" b="0" i="0" kern="1200" dirty="0"/>
            <a:t>UPDATE </a:t>
          </a:r>
          <a:r>
            <a:rPr lang="ru-RU" sz="1500" b="0" i="0" kern="1200" dirty="0"/>
            <a:t>для изменения существующих данных и </a:t>
          </a:r>
          <a:r>
            <a:rPr lang="en-US" sz="1500" b="0" i="0" kern="1200" dirty="0"/>
            <a:t>DELETE </a:t>
          </a:r>
          <a:r>
            <a:rPr lang="ru-RU" sz="1500" b="0" i="0" kern="1200" dirty="0"/>
            <a:t>для удаления записей.</a:t>
          </a:r>
          <a:endParaRPr lang="en-US" sz="1500" kern="1200" dirty="0"/>
        </a:p>
      </dsp:txBody>
      <dsp:txXfrm>
        <a:off x="40266" y="1317474"/>
        <a:ext cx="10971018" cy="744318"/>
      </dsp:txXfrm>
    </dsp:sp>
    <dsp:sp modelId="{D316D345-6BBA-7942-BB0C-6E91C713F8F8}">
      <dsp:nvSpPr>
        <dsp:cNvPr id="0" name=""/>
        <dsp:cNvSpPr/>
      </dsp:nvSpPr>
      <dsp:spPr>
        <a:xfrm>
          <a:off x="0" y="2145258"/>
          <a:ext cx="11051550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DCL (Data Control Language) — </a:t>
          </a:r>
          <a:r>
            <a:rPr lang="ru-RU" sz="1500" b="1" i="0" kern="1200"/>
            <a:t>Язык управления данными</a:t>
          </a:r>
          <a:r>
            <a:rPr lang="ru-RU" sz="1500" b="0" i="0" kern="1200"/>
            <a:t>: </a:t>
          </a:r>
          <a:r>
            <a:rPr lang="en-US" sz="1500" b="0" i="0" kern="1200"/>
            <a:t>DCL </a:t>
          </a:r>
          <a:r>
            <a:rPr lang="ru-RU" sz="1500" b="0" i="0" kern="1200"/>
            <a:t>используется для определения доступа к данным. Команды </a:t>
          </a:r>
          <a:r>
            <a:rPr lang="en-US" sz="1500" b="0" i="0" kern="1200"/>
            <a:t>GRANT </a:t>
          </a:r>
          <a:r>
            <a:rPr lang="ru-RU" sz="1500" b="0" i="0" kern="1200"/>
            <a:t>и </a:t>
          </a:r>
          <a:r>
            <a:rPr lang="en-US" sz="1500" b="0" i="0" kern="1200"/>
            <a:t>REVOKE </a:t>
          </a:r>
          <a:r>
            <a:rPr lang="ru-RU" sz="1500" b="0" i="0" kern="1200"/>
            <a:t>позволяют администраторам баз данных назначать или отзывать права доступа у пользователей.</a:t>
          </a:r>
          <a:endParaRPr lang="en-US" sz="1500" kern="1200"/>
        </a:p>
      </dsp:txBody>
      <dsp:txXfrm>
        <a:off x="40266" y="2185524"/>
        <a:ext cx="10971018" cy="744318"/>
      </dsp:txXfrm>
    </dsp:sp>
    <dsp:sp modelId="{2D173A03-9AC3-6241-BFDD-0F1FCB071380}">
      <dsp:nvSpPr>
        <dsp:cNvPr id="0" name=""/>
        <dsp:cNvSpPr/>
      </dsp:nvSpPr>
      <dsp:spPr>
        <a:xfrm>
          <a:off x="0" y="3013308"/>
          <a:ext cx="11051550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TCL (Transaction Control Language) — </a:t>
          </a:r>
          <a:r>
            <a:rPr lang="ru-RU" sz="1500" b="1" i="0" kern="1200"/>
            <a:t>Язык управления транзакциями</a:t>
          </a:r>
          <a:r>
            <a:rPr lang="ru-RU" sz="1500" b="0" i="0" kern="1200"/>
            <a:t>: </a:t>
          </a:r>
          <a:r>
            <a:rPr lang="en-US" sz="1500" b="0" i="0" kern="1200"/>
            <a:t>TCL </a:t>
          </a:r>
          <a:r>
            <a:rPr lang="ru-RU" sz="1500" b="0" i="0" kern="1200"/>
            <a:t>управляет транзакциями в базе данных. Команды, такие как </a:t>
          </a:r>
          <a:r>
            <a:rPr lang="en-US" sz="1500" b="0" i="0" kern="1200"/>
            <a:t>COMMIT, </a:t>
          </a:r>
          <a:r>
            <a:rPr lang="ru-RU" sz="1500" b="0" i="0" kern="1200"/>
            <a:t>сохраняют выполненные изменения, а </a:t>
          </a:r>
          <a:r>
            <a:rPr lang="en-US" sz="1500" b="0" i="0" kern="1200"/>
            <a:t>ROLLBACK </a:t>
          </a:r>
          <a:r>
            <a:rPr lang="ru-RU" sz="1500" b="0" i="0" kern="1200"/>
            <a:t>отменяет изменения, возвращая данные к исходному состоянию до начала транзакции.</a:t>
          </a:r>
          <a:endParaRPr lang="en-US" sz="1500" kern="1200"/>
        </a:p>
      </dsp:txBody>
      <dsp:txXfrm>
        <a:off x="40266" y="3053574"/>
        <a:ext cx="10971018" cy="744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A4A25-4918-EB4E-8229-90CF16D94CF3}" type="datetimeFigureOut">
              <a:rPr lang="ru-KZ" smtClean="0"/>
              <a:t>31.03.2024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3C613-DF4D-5249-BA38-906515E8CE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056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4abb7611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582613" y="0"/>
            <a:ext cx="2665413" cy="1500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g1a4abb76115_0_1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a4abb76115_0_1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-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BC7A00E-2E4E-FF7B-D63E-CC128303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C8F54C-F792-5054-5F5C-72BEBE8B72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D8575984-A550-6651-847F-835C0B607A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9646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4abb7611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g1a4abb7611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4abb7611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g1a4abb7611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147DEC1A-55FC-E873-2E5F-62BE7AE4F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151B635-D6D3-5D44-97ED-F98E62F321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21DEE70-7637-951B-CEC2-8D332B466B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956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6E14F0C2-28A5-7CA1-739C-5E46C2BEA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C6FCB5A-E1BF-BED4-A85D-E0E122069E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D6119F1E-9AF5-D7EB-7884-5CDF2EEB4B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8946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7EBE823C-EFCA-FF47-D54F-754D82434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762F45C-101A-A19C-A7DE-90CD3AFE05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65BBDAA-FF56-EC5C-19BA-DB885664A2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4551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539C4AE-B7BE-87FF-B009-B3D8F80B4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0F785B9-E5B6-A5C6-3A54-0AB56BEA5E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5829EA97-36C7-4993-0693-38C7FF0D24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1138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2E8E2CD-7477-705B-A39F-83E7C13E4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A898F86-1F11-8823-7BF9-A0008B0A3C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96C0D353-5D3B-B8B1-400E-2EE5F0D11F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7054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16BB29E1-0492-278E-AD9D-EFFF07D09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C04276E9-B8A8-D896-9FFF-0C76A1444B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E67DF3FC-D2B1-9C54-4058-B77B5B98CB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6105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B06B75D6-E5D0-7575-A6C9-7B7E36D4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030F4FC-AF92-D011-923C-F655459C31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FB1D5762-5071-0BA2-AA16-317325F4BF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780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CC1A5BF-077A-E453-5C93-75CBCB45A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0218DEC-BB88-89D7-34A3-D8AB86FABC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285F3025-7957-7FDE-6D6B-AF69942BBB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03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13362FE-1A25-B224-EF92-4B11F4560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1FB5953-ACF6-0085-DFEE-995A10BFD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52AA672-5981-914C-7089-1D00ABE892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790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CFFA740-ABF8-3B7D-0708-79B632F10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72F7F566-7993-9CCC-74F3-B7BA3C9776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0A7C6FA-CE23-19B2-741C-1E2618C30C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4278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8CDE5D8-6E8F-5008-FDB0-1E015FEEA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BD44B98-E34C-20DA-DC0C-45405F32D0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356D893-AD7A-4AD7-E909-E91CA1E2B8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8337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E018D98D-F56B-B67F-6E09-5EE8F0243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4E754BD-BD0D-C2B0-C413-349B08B3F4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B898AB78-EB95-4182-DC84-A698BC9A1B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3042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DC03193-96DA-ED32-CCCA-594828CF2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7783F3D8-E25C-2173-A1D9-5DD79E6FC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80FFB8B0-D8BF-5E76-2CE0-C74F073F9B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2068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766B36C7-7361-8DC2-FCD6-E43AC5E74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D2D50AA-6174-CA88-25AA-4F0D61C11C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2AD390D-3C53-0AEF-A12F-80DC949125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720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74B0B10-766C-0109-0915-2C95DCC18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1029E36-5EB2-BF16-34C4-6855D15777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6267B66-99EA-4B80-D777-6D0EC1733B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05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AF6E1CE3-E70D-4119-8B3A-2E2B5AFD2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F0A3238-DDC3-FDFB-DF8D-0D228D4BF2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B879ADBB-3DFD-E06D-C654-A1A6D17C40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056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E1E5E1D-1E7A-4112-39C2-8E076F5DF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81AEFAD-2296-3E64-B10A-18087D94A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301D959-ED12-F96A-4A0C-322CA78B31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5414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B04B22E1-087C-FEC2-6C64-928EEAB85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E38A409-20B0-C74E-5B6C-A4464D3D5D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7D160E6-129E-9AC7-78CE-362F09DAC7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966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8E78184-D0AB-CC00-130F-C3B02F6EC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34E685A-5E36-13A6-0C7E-F1FA59E9B4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4EED875-BEC3-4A74-A56E-11867BD544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1716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AC0905BB-5B34-102F-86C5-4F37E44A2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11C1539-BC43-A9D3-645F-2A77816E65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BA9423A4-309B-4712-F9B0-B4EAF7BF62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647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427C4-A4DC-B7FF-D2B2-AF26AB26D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D63494-0A13-8B3F-E553-F6DA249B5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0BFF55-DE43-0762-9551-E9490885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88E-B333-0348-8040-0C02A38EA9AF}" type="datetimeFigureOut">
              <a:rPr lang="ru-KZ" smtClean="0"/>
              <a:t>31.03.2024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B8C2A-8FE0-11A0-B123-4B3F5701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8DBC54-C7E6-A1AD-BDE4-3156BBBC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E82-738B-B04E-A73A-04E69C0B21D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928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A5EEF-49F0-02E2-EF7E-701DE2DD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442B8A-4AE3-6642-AF5D-902A2E979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DA65DA-E248-4A59-B60C-4B9B39EA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88E-B333-0348-8040-0C02A38EA9AF}" type="datetimeFigureOut">
              <a:rPr lang="ru-KZ" smtClean="0"/>
              <a:t>31.03.2024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F49F38-FD60-DD92-93DE-54DC5449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B709E6-A592-4A3C-DB15-F742A405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E82-738B-B04E-A73A-04E69C0B21D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1211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DC4436-D338-D2DC-86A6-E3EC18CCC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AF97CD-3693-932C-DF3E-33C0EDCD9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03B2D8-6829-5A2A-0577-407C5030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88E-B333-0348-8040-0C02A38EA9AF}" type="datetimeFigureOut">
              <a:rPr lang="ru-KZ" smtClean="0"/>
              <a:t>31.03.2024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FA349B-AC20-16A4-5B3C-101314FB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B41ABF-926C-CA09-CE1D-CC7EFBF8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E82-738B-B04E-A73A-04E69C0B21D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86568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73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06624-F9BF-80DC-9ED3-B7F8825A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72A6B5-8F82-C249-225E-A4E7B951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3D7BB9-EBC7-D93F-9921-28EC719C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88E-B333-0348-8040-0C02A38EA9AF}" type="datetimeFigureOut">
              <a:rPr lang="ru-KZ" smtClean="0"/>
              <a:t>31.03.2024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1488C6-756E-D7DD-85C7-5447D81D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E4BE00-43AD-8929-2393-25EB0933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E82-738B-B04E-A73A-04E69C0B21D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0464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A36C4-A721-6D97-BD33-832A860B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E86009-BBCC-1473-C225-14A9084BB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DE02DA-9110-98DD-53B0-77AA9D9A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88E-B333-0348-8040-0C02A38EA9AF}" type="datetimeFigureOut">
              <a:rPr lang="ru-KZ" smtClean="0"/>
              <a:t>31.03.2024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E6112D-E9F9-DD08-D0F6-B057B6FA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9003A1-A00B-C4A2-08EA-C5E4A58E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E82-738B-B04E-A73A-04E69C0B21D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5476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099B6-170F-13BB-ED6B-E54A4035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095F8D-419A-344C-E4D6-F037BB9B3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92A9E6-A36A-28E8-48BE-C8C043F4A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B4B987-EF4F-A713-B266-8D6B6899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88E-B333-0348-8040-0C02A38EA9AF}" type="datetimeFigureOut">
              <a:rPr lang="ru-KZ" smtClean="0"/>
              <a:t>31.03.2024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E9C4D6-2D9A-EC39-A622-61247C2E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28B36D-4D61-90D8-6CA4-827B2248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E82-738B-B04E-A73A-04E69C0B21D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616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DFB7A-B59B-95B9-A2AF-1C47829A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8D6876-E10E-07B7-701E-CAF2C8C8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592A09-528D-832A-8494-1EB23C566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8350BE-9BB9-9636-0E0C-C137573A6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0CB112-55D9-9D73-2F36-A672E09C1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7240C7-55D0-8B3C-B642-264C0586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88E-B333-0348-8040-0C02A38EA9AF}" type="datetimeFigureOut">
              <a:rPr lang="ru-KZ" smtClean="0"/>
              <a:t>31.03.2024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9FB8AC9-3758-B909-1B22-8BD8C69C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EBF178-8F04-A65D-9902-5187C213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E82-738B-B04E-A73A-04E69C0B21D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3302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78AB6-5472-BB75-6A85-2A1AB509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CDD83C-33D9-BC06-9DB3-46B7C108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88E-B333-0348-8040-0C02A38EA9AF}" type="datetimeFigureOut">
              <a:rPr lang="ru-KZ" smtClean="0"/>
              <a:t>31.03.2024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EA2401-0EA5-67E1-BA57-95601E19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8AB88E-43BE-93C0-AB72-53D5BCA7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E82-738B-B04E-A73A-04E69C0B21D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056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28FA13-E72F-2082-E873-492F3B12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88E-B333-0348-8040-0C02A38EA9AF}" type="datetimeFigureOut">
              <a:rPr lang="ru-KZ" smtClean="0"/>
              <a:t>31.03.2024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9628F6-C21B-A13B-53B3-807DE8CA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A41320-28EF-250F-CCD5-7F7689FC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E82-738B-B04E-A73A-04E69C0B21D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173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9BB59-28E9-B5F8-0186-72597F62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98754-F181-3836-C606-C68DEDB2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7446CF-5943-921D-7C69-ABDF8487F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11CE3C-C445-AB6B-8E13-64CEDDBA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88E-B333-0348-8040-0C02A38EA9AF}" type="datetimeFigureOut">
              <a:rPr lang="ru-KZ" smtClean="0"/>
              <a:t>31.03.2024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681213-DA9D-F4D1-1A6F-AB6C34E0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A3E0C4-28F4-47F2-5118-CAE1EAE9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E82-738B-B04E-A73A-04E69C0B21D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2749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B368F-564C-FEB1-FE92-22CF2F0B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6E05D6-71FC-53B4-1F11-A0967C1F1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D62255-F5F3-5D40-3418-BEE817E43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D85AA3-D02B-A5DE-E04B-98482DE7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88E-B333-0348-8040-0C02A38EA9AF}" type="datetimeFigureOut">
              <a:rPr lang="ru-KZ" smtClean="0"/>
              <a:t>31.03.2024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071C3D-DEB4-A9A5-C5F1-68A6B52D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285871-87D4-AE33-8133-567FE6EB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E82-738B-B04E-A73A-04E69C0B21D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9973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205D3-9043-9221-3BD3-76B33BF6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2954D2-F854-3528-4E76-CECECAC7A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1AFE8E-C595-7367-FBAA-4A1B2B636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2B88E-B333-0348-8040-0C02A38EA9AF}" type="datetimeFigureOut">
              <a:rPr lang="ru-KZ" smtClean="0"/>
              <a:t>31.03.2024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B27E2-A19A-4687-6C2D-64ECE5705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DCE4C4-EEAE-E4C4-8C4E-D49D95713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5AE82-738B-B04E-A73A-04E69C0B21D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3821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1a4abb76115_0_1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00" y="977900"/>
            <a:ext cx="1772212" cy="38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1a4abb76115_0_12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3900" y="0"/>
            <a:ext cx="63865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1a4abb76115_0_12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96100" y="1358900"/>
            <a:ext cx="5295900" cy="54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a4abb76115_0_12"/>
          <p:cNvSpPr/>
          <p:nvPr/>
        </p:nvSpPr>
        <p:spPr>
          <a:xfrm>
            <a:off x="774700" y="2635250"/>
            <a:ext cx="75756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ru-RU" sz="5500" dirty="0">
                <a:solidFill>
                  <a:srgbClr val="002F4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Базы данных</a:t>
            </a:r>
            <a:endParaRPr sz="5500" dirty="0">
              <a:solidFill>
                <a:srgbClr val="002F4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endParaRPr sz="5500" dirty="0">
              <a:solidFill>
                <a:srgbClr val="002F4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1" name="Google Shape;91;g1a4abb76115_0_12"/>
          <p:cNvSpPr/>
          <p:nvPr/>
        </p:nvSpPr>
        <p:spPr>
          <a:xfrm>
            <a:off x="774700" y="5949950"/>
            <a:ext cx="13653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2F4F"/>
                </a:solidFill>
                <a:latin typeface="Raleway"/>
                <a:ea typeface="Raleway"/>
                <a:cs typeface="Raleway"/>
                <a:sym typeface="Raleway"/>
              </a:rPr>
              <a:t>astondevs.ru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31A39EE-81FB-ABD7-4E7F-0E0103E39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8F0425C6-2662-A935-0EF1-53E5C9FE9C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23921" y="1159575"/>
            <a:ext cx="3460903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</a:t>
            </a:r>
            <a:endParaRPr sz="1400" dirty="0"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E494FD5E-5010-E7D5-D7DA-5AD4F2CCA423}"/>
              </a:ext>
            </a:extLst>
          </p:cNvPr>
          <p:cNvSpPr/>
          <p:nvPr/>
        </p:nvSpPr>
        <p:spPr>
          <a:xfrm>
            <a:off x="-729943" y="1159575"/>
            <a:ext cx="4762800" cy="30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56E04929-9B71-AF9F-A059-580910E79D9A}"/>
              </a:ext>
            </a:extLst>
          </p:cNvPr>
          <p:cNvSpPr/>
          <p:nvPr/>
        </p:nvSpPr>
        <p:spPr>
          <a:xfrm>
            <a:off x="365749" y="508000"/>
            <a:ext cx="8348759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Изоляция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FFBF33EC-50F9-F018-E4C2-57B5B410859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07;ga4e10b422c_0_47">
            <a:extLst>
              <a:ext uri="{FF2B5EF4-FFF2-40B4-BE49-F238E27FC236}">
                <a16:creationId xmlns:a16="http://schemas.microsoft.com/office/drawing/2014/main" id="{98883BBA-52EE-FA8C-E2AB-6651B1BE63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037218"/>
              </p:ext>
            </p:extLst>
          </p:nvPr>
        </p:nvGraphicFramePr>
        <p:xfrm>
          <a:off x="365749" y="1607580"/>
          <a:ext cx="8639110" cy="4206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7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54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Уровень изоляции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Фантомное чтение</a:t>
                      </a:r>
                      <a:endParaRPr b="1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Неповторяющееся чтение</a:t>
                      </a:r>
                      <a:endParaRPr b="1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“Грязное чтение”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Потерянное обновление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8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SERIALIZABLE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4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4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4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8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REPEATABLE READ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4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4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4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8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READ COMMITTED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4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4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4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4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READ UNCOMMITTED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4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4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4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2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57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4abb76115_0_41"/>
          <p:cNvSpPr txBox="1"/>
          <p:nvPr/>
        </p:nvSpPr>
        <p:spPr>
          <a:xfrm>
            <a:off x="365750" y="1530425"/>
            <a:ext cx="11826300" cy="489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При пессимистичной блокировке для записи ставится эксклюзивная блокировка на уровне базы данных, запрещая таким образом доступ к данным из других транзакций. Существует несколько видов пессимистичных блокировок: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736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AutoNum type="arabicPeriod"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блокировка при чтении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736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AutoNum type="arabicPeriod"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блокировка при записи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При блокировке при чтении запись блокируется когда она запрашивается из базы данных. Недостаток метода в том, что таким образом можно заблокировать даже те данные, которые не изменяются в рамках текущей транзакции.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При блокировке при записи блокировка данных происходит при их обновлении в базе данных до конца текущей транзакции.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Блокировка с данных снимается либо при коммите, либо при откате транзакции.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g1a4abb76115_0_41"/>
          <p:cNvSpPr/>
          <p:nvPr/>
        </p:nvSpPr>
        <p:spPr>
          <a:xfrm>
            <a:off x="365750" y="508000"/>
            <a:ext cx="101199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Пессимистичная блокировка</a:t>
            </a:r>
            <a:endParaRPr sz="52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g1a4abb76115_0_4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4abb76115_0_33"/>
          <p:cNvSpPr txBox="1"/>
          <p:nvPr/>
        </p:nvSpPr>
        <p:spPr>
          <a:xfrm>
            <a:off x="365750" y="1613225"/>
            <a:ext cx="11826300" cy="43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При оптимистичной блокировке на базе данных реальной блокировки не происходит. Вместо этого используется следующий подход - если во время выполнения транзакции она изменяет данные, которые были изменены после её начала, то транзакция прерывается с исключением. Использование оптимистичных блокировок позволяет избежать взаимных блокировок (dead-lock). Для реализации оптимистичной блокировки часто используется версионирование данных - в таблицу добавляется колонка, которая хранит текущую версию. При выполнении update в запросе в секции where передается версия данных, которая была забрана на изменение. Если update вернул 0 изменённых строк, значит данные были уже изменены и транзакцию необходимо запускать заново. Вместо версии можно хранить время последнего изменения данных.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g1a4abb76115_0_33"/>
          <p:cNvSpPr/>
          <p:nvPr/>
        </p:nvSpPr>
        <p:spPr>
          <a:xfrm>
            <a:off x="365750" y="508000"/>
            <a:ext cx="101199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Оптимистичная блокировка</a:t>
            </a:r>
            <a:endParaRPr sz="52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1a4abb76115_0_3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32DEC72-2A5C-E994-9ACB-314E5B86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081030B8-5B20-0A8B-F981-2D989DE6F2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23921" y="1159575"/>
            <a:ext cx="3460903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</a:t>
            </a:r>
            <a:endParaRPr sz="1400" dirty="0"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6CE4F2B4-BEAD-72B6-445C-75334002194A}"/>
              </a:ext>
            </a:extLst>
          </p:cNvPr>
          <p:cNvSpPr/>
          <p:nvPr/>
        </p:nvSpPr>
        <p:spPr>
          <a:xfrm>
            <a:off x="-729943" y="1159575"/>
            <a:ext cx="4762800" cy="30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55C57E5A-5302-5128-B0AE-E1E66768C89B}"/>
              </a:ext>
            </a:extLst>
          </p:cNvPr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SQ</a:t>
            </a:r>
            <a:r>
              <a:rPr lang="en-US" sz="5250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L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EF3D4922-1731-6D21-BEE5-89BE13F036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A minimalist, square illustration for a SQL presentation, with a white background. The image will depict a modern, sleek laptop in the center, displaying a stylized, recognizable SQL query on its screen. Surrounding the laptop, simple abstract shapes or lines indicate the concept of database tables and connections, but in a very subtle, unobtrusive manner. The illustration should use a limited color palette to keep the focus on the central theme of SQL, ensuring the overall design remains clear and concise.">
            <a:extLst>
              <a:ext uri="{FF2B5EF4-FFF2-40B4-BE49-F238E27FC236}">
                <a16:creationId xmlns:a16="http://schemas.microsoft.com/office/drawing/2014/main" id="{E29997F2-242D-7001-FBFB-462B86881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599" y="990600"/>
            <a:ext cx="5459343" cy="54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4A329C-E73A-B318-89E7-6C2F5316F80B}"/>
              </a:ext>
            </a:extLst>
          </p:cNvPr>
          <p:cNvSpPr txBox="1"/>
          <p:nvPr/>
        </p:nvSpPr>
        <p:spPr>
          <a:xfrm>
            <a:off x="365750" y="1765409"/>
            <a:ext cx="5873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SQL (Structured Query Language — «</a:t>
            </a:r>
            <a:r>
              <a:rPr lang="ru-RU" dirty="0"/>
              <a:t>язык структурированных запросов») — это стандартизированный язык программирования, используемый для управления реляционными базами данных и выполнения различных операций с данными, хранящимися в них. </a:t>
            </a:r>
            <a:r>
              <a:rPr lang="en" dirty="0"/>
              <a:t>SQL </a:t>
            </a:r>
            <a:r>
              <a:rPr lang="ru-RU" dirty="0"/>
              <a:t>обладает широким спектром возможностей, включая создание, модификацию, управление и извлечение данных из баз данных.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61569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1C2C2CD-D96C-EEBF-923F-567217F42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A7334D3C-160D-C2BC-DF2D-3563E78C81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23921" y="1159575"/>
            <a:ext cx="3460903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</a:t>
            </a:r>
            <a:endParaRPr sz="1400" dirty="0"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5E41F0B7-F3B5-3785-D80D-0B9156D9602C}"/>
              </a:ext>
            </a:extLst>
          </p:cNvPr>
          <p:cNvSpPr/>
          <p:nvPr/>
        </p:nvSpPr>
        <p:spPr>
          <a:xfrm>
            <a:off x="-729943" y="1159575"/>
            <a:ext cx="4762800" cy="30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DA260ED8-17B7-7578-B57D-10D279ADD995}"/>
              </a:ext>
            </a:extLst>
          </p:cNvPr>
          <p:cNvSpPr/>
          <p:nvPr/>
        </p:nvSpPr>
        <p:spPr>
          <a:xfrm>
            <a:off x="365750" y="508000"/>
            <a:ext cx="923545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Основные виды операций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C46113A3-0A4A-7EF6-2755-0B47AF8E25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TextBox 1">
            <a:extLst>
              <a:ext uri="{FF2B5EF4-FFF2-40B4-BE49-F238E27FC236}">
                <a16:creationId xmlns:a16="http://schemas.microsoft.com/office/drawing/2014/main" id="{13836395-FB55-4103-AA95-D3065881C56C}"/>
              </a:ext>
            </a:extLst>
          </p:cNvPr>
          <p:cNvGraphicFramePr/>
          <p:nvPr/>
        </p:nvGraphicFramePr>
        <p:xfrm>
          <a:off x="365750" y="1765409"/>
          <a:ext cx="11051550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16281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02ECC10-D43D-8448-51AF-1C601BC6C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1746ED1D-9C22-B63C-1112-4DE369B1F274}"/>
              </a:ext>
            </a:extLst>
          </p:cNvPr>
          <p:cNvSpPr/>
          <p:nvPr/>
        </p:nvSpPr>
        <p:spPr>
          <a:xfrm>
            <a:off x="365750" y="508000"/>
            <a:ext cx="923545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DDL </a:t>
            </a:r>
            <a:r>
              <a:rPr lang="ru-RU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основные команды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05B07F75-09CA-B1A4-0741-E13C087AD4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3F2FFA-64EB-7EC8-C581-365A1E6A8D9C}"/>
              </a:ext>
            </a:extLst>
          </p:cNvPr>
          <p:cNvSpPr txBox="1"/>
          <p:nvPr/>
        </p:nvSpPr>
        <p:spPr>
          <a:xfrm>
            <a:off x="365749" y="1765409"/>
            <a:ext cx="1105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i="0" u="none" strike="noStrike" dirty="0">
                <a:effectLst/>
                <a:latin typeface="Söhne"/>
              </a:rPr>
              <a:t>CREATE</a:t>
            </a:r>
            <a:r>
              <a:rPr lang="en" b="0" i="0" u="none" strike="noStrike" dirty="0">
                <a:effectLst/>
                <a:latin typeface="Söhne"/>
              </a:rPr>
              <a:t>: </a:t>
            </a:r>
            <a:r>
              <a:rPr lang="ru-RU" b="0" i="0" u="none" strike="noStrike" dirty="0">
                <a:effectLst/>
                <a:latin typeface="Söhne"/>
              </a:rPr>
              <a:t>Используется для создания новых объектов в базе данных, таких как базы данных, таблицы, индексы, представления, хранимые процедуры и функции. Например, </a:t>
            </a:r>
            <a:r>
              <a:rPr lang="en" b="0" i="0" u="none" strike="noStrike" dirty="0">
                <a:effectLst/>
                <a:latin typeface="Söhne"/>
              </a:rPr>
              <a:t>CREATE TABLE </a:t>
            </a:r>
            <a:r>
              <a:rPr lang="ru-RU" b="0" i="0" u="none" strike="noStrike" dirty="0">
                <a:effectLst/>
                <a:latin typeface="Söhne"/>
              </a:rPr>
              <a:t>создаёт новую таблицу.</a:t>
            </a:r>
          </a:p>
          <a:p>
            <a:endParaRPr lang="ru-K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8F6A5-0210-51CC-A9CF-E087C73DA305}"/>
              </a:ext>
            </a:extLst>
          </p:cNvPr>
          <p:cNvSpPr txBox="1"/>
          <p:nvPr/>
        </p:nvSpPr>
        <p:spPr>
          <a:xfrm>
            <a:off x="774702" y="2690336"/>
            <a:ext cx="61158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CREATE TABLE students (</a:t>
            </a:r>
          </a:p>
          <a:p>
            <a:r>
              <a:rPr lang="ru-KZ" dirty="0"/>
              <a:t>    student_id INT PRIMARY KEY,</a:t>
            </a:r>
          </a:p>
          <a:p>
            <a:r>
              <a:rPr lang="ru-KZ" dirty="0"/>
              <a:t>    name VARCHAR(100),</a:t>
            </a:r>
          </a:p>
          <a:p>
            <a:r>
              <a:rPr lang="ru-KZ" dirty="0"/>
              <a:t>    age INT</a:t>
            </a:r>
          </a:p>
          <a:p>
            <a:r>
              <a:rPr lang="ru-KZ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0FFAD-0E27-F92F-14EE-1ABDAFCC7DDE}"/>
              </a:ext>
            </a:extLst>
          </p:cNvPr>
          <p:cNvSpPr txBox="1"/>
          <p:nvPr/>
        </p:nvSpPr>
        <p:spPr>
          <a:xfrm>
            <a:off x="365748" y="4450725"/>
            <a:ext cx="11051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A</a:t>
            </a:r>
            <a:r>
              <a:rPr lang="en" b="1" i="0" u="none" strike="noStrike" dirty="0">
                <a:effectLst/>
                <a:latin typeface="Söhne"/>
              </a:rPr>
              <a:t>LTER</a:t>
            </a:r>
            <a:r>
              <a:rPr lang="en" b="0" i="0" u="none" strike="noStrike" dirty="0">
                <a:effectLst/>
                <a:latin typeface="Söhne"/>
              </a:rPr>
              <a:t>: </a:t>
            </a:r>
            <a:r>
              <a:rPr lang="ru-RU" b="0" i="0" u="none" strike="noStrike" dirty="0">
                <a:effectLst/>
                <a:latin typeface="Söhne"/>
              </a:rPr>
              <a:t>Применяется для изменения структуры существующих объектов базы данных. С помощью </a:t>
            </a:r>
            <a:r>
              <a:rPr lang="en" dirty="0"/>
              <a:t>ALTER TABLE</a:t>
            </a:r>
            <a:r>
              <a:rPr lang="en" b="0" i="0" u="none" strike="noStrike" dirty="0">
                <a:effectLst/>
                <a:latin typeface="Söhne"/>
              </a:rPr>
              <a:t> </a:t>
            </a:r>
            <a:r>
              <a:rPr lang="ru-RU" b="0" i="0" u="none" strike="noStrike" dirty="0">
                <a:effectLst/>
                <a:latin typeface="Söhne"/>
              </a:rPr>
              <a:t>можно добавлять, удалять или модифицировать столбцы в существующих таблицах, а также управлять другими аспектами объектов.</a:t>
            </a:r>
            <a:endParaRPr lang="ru-K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B595C9-8727-7E40-9B6F-AC5AC499A445}"/>
              </a:ext>
            </a:extLst>
          </p:cNvPr>
          <p:cNvSpPr txBox="1"/>
          <p:nvPr/>
        </p:nvSpPr>
        <p:spPr>
          <a:xfrm>
            <a:off x="774702" y="5652651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ALTER TABLE students ADD COLUMN email VARCHAR(255);</a:t>
            </a:r>
          </a:p>
        </p:txBody>
      </p:sp>
    </p:spTree>
    <p:extLst>
      <p:ext uri="{BB962C8B-B14F-4D97-AF65-F5344CB8AC3E}">
        <p14:creationId xmlns:p14="http://schemas.microsoft.com/office/powerpoint/2010/main" val="97504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B4DF633F-6917-680E-794C-E78DE6518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FD329FB1-94AF-689E-E1C4-A24DE93F69C1}"/>
              </a:ext>
            </a:extLst>
          </p:cNvPr>
          <p:cNvSpPr/>
          <p:nvPr/>
        </p:nvSpPr>
        <p:spPr>
          <a:xfrm>
            <a:off x="365750" y="508000"/>
            <a:ext cx="923545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DDL </a:t>
            </a:r>
            <a:r>
              <a:rPr lang="ru-RU" sz="5250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о</a:t>
            </a:r>
            <a:r>
              <a:rPr lang="ru-RU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сновные команды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5E9C8B50-693E-72C5-1043-8191999EDA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C42E4B-853B-53B5-57F6-128E6F25F9A7}"/>
              </a:ext>
            </a:extLst>
          </p:cNvPr>
          <p:cNvSpPr txBox="1"/>
          <p:nvPr/>
        </p:nvSpPr>
        <p:spPr>
          <a:xfrm>
            <a:off x="365749" y="1765409"/>
            <a:ext cx="11051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i="0" u="none" strike="noStrike" dirty="0">
                <a:effectLst/>
                <a:latin typeface="Söhne"/>
              </a:rPr>
              <a:t>TRUNCATE</a:t>
            </a:r>
            <a:r>
              <a:rPr lang="en" b="0" i="0" u="none" strike="noStrike" dirty="0">
                <a:effectLst/>
                <a:latin typeface="Söhne"/>
              </a:rPr>
              <a:t>: </a:t>
            </a:r>
            <a:r>
              <a:rPr lang="ru-RU" b="0" i="0" u="none" strike="noStrike" dirty="0">
                <a:effectLst/>
                <a:latin typeface="Söhne"/>
              </a:rPr>
              <a:t>Удаляет все строки из таблицы без удаления самой таблицы. Это позволяет быстро очистить все данные в таблице, сохраняя её структуру для будущего использования.</a:t>
            </a:r>
          </a:p>
          <a:p>
            <a:endParaRPr lang="ru-K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C373E-BEAB-21F3-A1A4-FA5CCA2C91D1}"/>
              </a:ext>
            </a:extLst>
          </p:cNvPr>
          <p:cNvSpPr txBox="1"/>
          <p:nvPr/>
        </p:nvSpPr>
        <p:spPr>
          <a:xfrm>
            <a:off x="657296" y="2564554"/>
            <a:ext cx="3571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TRUNCATE TABLE students;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D88E8-4C87-B2B0-4DE7-59165BA313CC}"/>
              </a:ext>
            </a:extLst>
          </p:cNvPr>
          <p:cNvSpPr txBox="1"/>
          <p:nvPr/>
        </p:nvSpPr>
        <p:spPr>
          <a:xfrm>
            <a:off x="365748" y="2984824"/>
            <a:ext cx="10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b="1" i="0" u="none" strike="noStrike" dirty="0">
                <a:effectLst/>
                <a:latin typeface="Söhne"/>
              </a:rPr>
              <a:t>COMMENT</a:t>
            </a:r>
            <a:r>
              <a:rPr lang="en" b="0" i="0" u="none" strike="noStrike" dirty="0">
                <a:effectLst/>
                <a:latin typeface="Söhne"/>
              </a:rPr>
              <a:t>: </a:t>
            </a:r>
            <a:r>
              <a:rPr lang="ru-RU" b="0" i="0" u="none" strike="noStrike" dirty="0">
                <a:effectLst/>
                <a:latin typeface="Söhne"/>
              </a:rPr>
              <a:t>Добавляет описательные комментарии к объектам данных, что может помочь другим разработчикам или администраторам баз данных понять назначение объекта или его отдельных частей.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1A8F8-CF7F-0DED-E468-A007EF349FA4}"/>
              </a:ext>
            </a:extLst>
          </p:cNvPr>
          <p:cNvSpPr txBox="1"/>
          <p:nvPr/>
        </p:nvSpPr>
        <p:spPr>
          <a:xfrm>
            <a:off x="657296" y="4010030"/>
            <a:ext cx="6115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COMMENT ON COLUMN students.email IS 'Email address of the student';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A2BC5-9E1E-DB63-D196-F49AC94F4365}"/>
              </a:ext>
            </a:extLst>
          </p:cNvPr>
          <p:cNvSpPr txBox="1"/>
          <p:nvPr/>
        </p:nvSpPr>
        <p:spPr>
          <a:xfrm>
            <a:off x="365748" y="4892213"/>
            <a:ext cx="11051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b="1" i="0" u="none" strike="noStrike" dirty="0">
                <a:effectLst/>
                <a:latin typeface="Söhne"/>
              </a:rPr>
              <a:t>RENAME</a:t>
            </a:r>
            <a:r>
              <a:rPr lang="en" b="0" i="0" u="none" strike="noStrike" dirty="0">
                <a:effectLst/>
                <a:latin typeface="Söhne"/>
              </a:rPr>
              <a:t>: </a:t>
            </a:r>
            <a:r>
              <a:rPr lang="ru-RU" b="0" i="0" u="none" strike="noStrike" dirty="0">
                <a:effectLst/>
                <a:latin typeface="Söhne"/>
              </a:rPr>
              <a:t>Изменяет имя объекта, такого как таблица, столбец или база данных. Эта команда может варьироваться в зависимости от конкретной СУБД.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6AFEC-3326-53F2-635D-C7C7B3F45122}"/>
              </a:ext>
            </a:extLst>
          </p:cNvPr>
          <p:cNvSpPr txBox="1"/>
          <p:nvPr/>
        </p:nvSpPr>
        <p:spPr>
          <a:xfrm>
            <a:off x="657296" y="5774396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ALTER TABLE students RENAME TO undergraduates;</a:t>
            </a:r>
          </a:p>
        </p:txBody>
      </p:sp>
    </p:spTree>
    <p:extLst>
      <p:ext uri="{BB962C8B-B14F-4D97-AF65-F5344CB8AC3E}">
        <p14:creationId xmlns:p14="http://schemas.microsoft.com/office/powerpoint/2010/main" val="1061421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38C5DCD2-32D0-807C-EB84-55EB131B1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77CC68EE-082B-C0E5-DA4E-B3C4127F3827}"/>
              </a:ext>
            </a:extLst>
          </p:cNvPr>
          <p:cNvSpPr/>
          <p:nvPr/>
        </p:nvSpPr>
        <p:spPr>
          <a:xfrm>
            <a:off x="365750" y="508000"/>
            <a:ext cx="923545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DML </a:t>
            </a:r>
            <a:r>
              <a:rPr lang="ru-RU" sz="5250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о</a:t>
            </a:r>
            <a:r>
              <a:rPr lang="ru-RU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сновные команды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BE3215D1-3601-A366-5746-940FD98220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CD806E-E81B-83B0-314B-A71DAB78C5C4}"/>
              </a:ext>
            </a:extLst>
          </p:cNvPr>
          <p:cNvSpPr txBox="1"/>
          <p:nvPr/>
        </p:nvSpPr>
        <p:spPr>
          <a:xfrm>
            <a:off x="365750" y="1506931"/>
            <a:ext cx="11051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sz="1600" b="1" i="0" u="none" strike="noStrike" dirty="0">
                <a:effectLst/>
                <a:latin typeface="Söhne"/>
              </a:rPr>
              <a:t>SELECT</a:t>
            </a:r>
            <a:r>
              <a:rPr lang="en" sz="1600" b="0" i="0" u="none" strike="noStrike" dirty="0">
                <a:effectLst/>
                <a:latin typeface="Söhne"/>
              </a:rPr>
              <a:t>: </a:t>
            </a:r>
            <a:r>
              <a:rPr lang="ru-RU" sz="1600" b="0" i="0" u="none" strike="noStrike" dirty="0">
                <a:effectLst/>
                <a:latin typeface="Söhne"/>
              </a:rPr>
              <a:t>Используется для выборки данных из одной или нескольких таблиц. Может включать различные условия для фильтрации данных, агрегации, сортировки и группировки результатов.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CBEA9-6059-2E71-FB73-8207E237FADD}"/>
              </a:ext>
            </a:extLst>
          </p:cNvPr>
          <p:cNvSpPr txBox="1"/>
          <p:nvPr/>
        </p:nvSpPr>
        <p:spPr>
          <a:xfrm>
            <a:off x="646043" y="2111819"/>
            <a:ext cx="61158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600" dirty="0"/>
              <a:t>SELECT name, age FROM students WHERE age &gt; 18;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966D4A-A914-65EB-B103-845460EF67F1}"/>
              </a:ext>
            </a:extLst>
          </p:cNvPr>
          <p:cNvSpPr txBox="1"/>
          <p:nvPr/>
        </p:nvSpPr>
        <p:spPr>
          <a:xfrm>
            <a:off x="365751" y="2607074"/>
            <a:ext cx="110515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b="1" i="0" u="none" strike="noStrike" dirty="0">
                <a:effectLst/>
                <a:latin typeface="Söhne"/>
              </a:rPr>
              <a:t>INSERT</a:t>
            </a:r>
            <a:r>
              <a:rPr lang="en" sz="1600" b="0" i="0" u="none" strike="noStrike" dirty="0">
                <a:effectLst/>
                <a:latin typeface="Söhne"/>
              </a:rPr>
              <a:t>: </a:t>
            </a:r>
            <a:r>
              <a:rPr lang="ru-RU" sz="1600" b="0" i="0" u="none" strike="noStrike" dirty="0">
                <a:effectLst/>
                <a:latin typeface="Söhne"/>
              </a:rPr>
              <a:t>Позволяет добавить новые строки (записи) в таблицу. Команда может включать указание как значений для всех столбцов, так и для выбранного подмножества.</a:t>
            </a:r>
            <a:endParaRPr lang="ru-KZ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DDD760-76B2-64EF-F2C7-4344C5E34972}"/>
              </a:ext>
            </a:extLst>
          </p:cNvPr>
          <p:cNvSpPr txBox="1"/>
          <p:nvPr/>
        </p:nvSpPr>
        <p:spPr>
          <a:xfrm>
            <a:off x="646043" y="3197938"/>
            <a:ext cx="10288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600" dirty="0"/>
              <a:t>INSERT INTO students (name, age, email) VALUES ('Alex', 20, 'alex@example.com');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9DF4DC-9F72-451F-4B59-F0EB672531B6}"/>
              </a:ext>
            </a:extLst>
          </p:cNvPr>
          <p:cNvSpPr txBox="1"/>
          <p:nvPr/>
        </p:nvSpPr>
        <p:spPr>
          <a:xfrm>
            <a:off x="365748" y="3692667"/>
            <a:ext cx="10568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sz="1600" b="1" i="0" u="none" strike="noStrike" dirty="0">
                <a:effectLst/>
                <a:latin typeface="Söhne"/>
              </a:rPr>
              <a:t>UPDATE</a:t>
            </a:r>
            <a:r>
              <a:rPr lang="en" sz="1600" b="0" i="0" u="none" strike="noStrike" dirty="0">
                <a:effectLst/>
                <a:latin typeface="Söhne"/>
              </a:rPr>
              <a:t>: </a:t>
            </a:r>
            <a:r>
              <a:rPr lang="ru-RU" sz="1600" b="0" i="0" u="none" strike="noStrike" dirty="0">
                <a:effectLst/>
                <a:latin typeface="Söhne"/>
              </a:rPr>
              <a:t>Модифицирует существующие записи в таблице. Обычно включает условие (</a:t>
            </a:r>
            <a:r>
              <a:rPr lang="en" sz="1600" b="0" i="0" u="none" strike="noStrike" dirty="0">
                <a:effectLst/>
                <a:latin typeface="Söhne"/>
              </a:rPr>
              <a:t>WHERE), </a:t>
            </a:r>
            <a:r>
              <a:rPr lang="ru-RU" sz="1600" b="0" i="0" u="none" strike="noStrike" dirty="0">
                <a:effectLst/>
                <a:latin typeface="Söhne"/>
              </a:rPr>
              <a:t>определяющее, какие именно строки должны быть обновлены, чтобы избежать непреднамеренного обновления всех записей.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8EC23E-687F-A342-8B91-AC967DDC36E6}"/>
              </a:ext>
            </a:extLst>
          </p:cNvPr>
          <p:cNvSpPr txBox="1"/>
          <p:nvPr/>
        </p:nvSpPr>
        <p:spPr>
          <a:xfrm>
            <a:off x="646043" y="4430055"/>
            <a:ext cx="61158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600" dirty="0"/>
              <a:t>UPDATE students SET age = 21 WHERE name = 'Alex';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F31C5A-34AD-25EC-4783-253FC36DF252}"/>
              </a:ext>
            </a:extLst>
          </p:cNvPr>
          <p:cNvSpPr txBox="1"/>
          <p:nvPr/>
        </p:nvSpPr>
        <p:spPr>
          <a:xfrm>
            <a:off x="365749" y="4921222"/>
            <a:ext cx="105689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sz="1600" b="1" i="0" u="none" strike="noStrike" dirty="0">
                <a:effectLst/>
                <a:latin typeface="Söhne"/>
              </a:rPr>
              <a:t>DELETE</a:t>
            </a:r>
            <a:r>
              <a:rPr lang="en" sz="1600" b="0" i="0" u="none" strike="noStrike" dirty="0">
                <a:effectLst/>
                <a:latin typeface="Söhne"/>
              </a:rPr>
              <a:t>: </a:t>
            </a:r>
            <a:r>
              <a:rPr lang="ru-RU" sz="1600" b="0" i="0" u="none" strike="noStrike" dirty="0">
                <a:effectLst/>
                <a:latin typeface="Söhne"/>
              </a:rPr>
              <a:t>Удаляет записи из таблицы. Также, как и команда </a:t>
            </a:r>
            <a:r>
              <a:rPr lang="en" sz="1600" b="0" i="0" u="none" strike="noStrike" dirty="0">
                <a:effectLst/>
                <a:latin typeface="Söhne"/>
              </a:rPr>
              <a:t>UPDATE, </a:t>
            </a:r>
            <a:r>
              <a:rPr lang="ru-RU" sz="1600" b="0" i="0" u="none" strike="noStrike" dirty="0">
                <a:effectLst/>
                <a:latin typeface="Söhne"/>
              </a:rPr>
              <a:t>часто используется с условием </a:t>
            </a:r>
            <a:r>
              <a:rPr lang="en" sz="1600" b="0" i="0" u="none" strike="noStrike" dirty="0">
                <a:effectLst/>
                <a:latin typeface="Söhne"/>
              </a:rPr>
              <a:t>WHERE </a:t>
            </a:r>
            <a:r>
              <a:rPr lang="ru-RU" sz="1600" b="0" i="0" u="none" strike="noStrike" dirty="0">
                <a:effectLst/>
                <a:latin typeface="Söhne"/>
              </a:rPr>
              <a:t>для указания, какие именно строки должны быть удалены.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2174B3-D27B-75A5-BA3E-43D6C3E20C82}"/>
              </a:ext>
            </a:extLst>
          </p:cNvPr>
          <p:cNvSpPr txBox="1"/>
          <p:nvPr/>
        </p:nvSpPr>
        <p:spPr>
          <a:xfrm>
            <a:off x="646043" y="5709126"/>
            <a:ext cx="61158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600" dirty="0"/>
              <a:t>DELETE FROM students WHERE name = 'Alex';</a:t>
            </a:r>
          </a:p>
        </p:txBody>
      </p:sp>
    </p:spTree>
    <p:extLst>
      <p:ext uri="{BB962C8B-B14F-4D97-AF65-F5344CB8AC3E}">
        <p14:creationId xmlns:p14="http://schemas.microsoft.com/office/powerpoint/2010/main" val="4228898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75CD027C-CAC1-7D57-BCFF-37B8FE306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052E8D8B-95A1-48DB-0304-637AE5E645BE}"/>
              </a:ext>
            </a:extLst>
          </p:cNvPr>
          <p:cNvSpPr/>
          <p:nvPr/>
        </p:nvSpPr>
        <p:spPr>
          <a:xfrm>
            <a:off x="365750" y="508000"/>
            <a:ext cx="923545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DCL </a:t>
            </a:r>
            <a:r>
              <a:rPr lang="ru-RU" sz="5250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о</a:t>
            </a:r>
            <a:r>
              <a:rPr lang="ru-RU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сновные команды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FDF51ADD-4698-84B1-E6EE-EBDA5B3EF4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D33967-0CD4-69D1-D7BC-089AC85AAEA9}"/>
              </a:ext>
            </a:extLst>
          </p:cNvPr>
          <p:cNvSpPr txBox="1"/>
          <p:nvPr/>
        </p:nvSpPr>
        <p:spPr>
          <a:xfrm>
            <a:off x="365750" y="1443264"/>
            <a:ext cx="110515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" b="1" i="0" u="none" strike="noStrike" dirty="0">
                <a:effectLst/>
                <a:latin typeface="Söhne"/>
              </a:rPr>
              <a:t>GRANT</a:t>
            </a:r>
            <a:r>
              <a:rPr lang="en" b="0" i="0" u="none" strike="noStrike" dirty="0">
                <a:effectLst/>
                <a:latin typeface="Söhne"/>
              </a:rPr>
              <a:t>: </a:t>
            </a:r>
            <a:r>
              <a:rPr lang="ru-RU" b="0" i="0" u="none" strike="noStrike" dirty="0">
                <a:effectLst/>
                <a:latin typeface="Söhne"/>
              </a:rPr>
              <a:t>Предоставляет пользователю, группе пользователей или ролям права на выполнение определённых операций, таких как </a:t>
            </a:r>
            <a:r>
              <a:rPr lang="en" b="0" i="0" u="none" strike="noStrike" dirty="0">
                <a:effectLst/>
                <a:latin typeface="Söhne"/>
              </a:rPr>
              <a:t>SELECT, INSERT, UPDATE, DELETE </a:t>
            </a:r>
            <a:r>
              <a:rPr lang="ru-RU" b="0" i="0" u="none" strike="noStrike" dirty="0">
                <a:effectLst/>
                <a:latin typeface="Söhne"/>
              </a:rPr>
              <a:t>над таблицами, а также права на выполнение других действий, таких как создание или изменение объектов в базе данных. Команда </a:t>
            </a:r>
            <a:r>
              <a:rPr lang="en" b="0" i="0" u="none" strike="noStrike" dirty="0">
                <a:effectLst/>
                <a:latin typeface="Söhne"/>
              </a:rPr>
              <a:t>GRANT </a:t>
            </a:r>
            <a:r>
              <a:rPr lang="ru-RU" b="0" i="0" u="none" strike="noStrike" dirty="0">
                <a:effectLst/>
                <a:latin typeface="Söhne"/>
              </a:rPr>
              <a:t>также может использоваться для предоставления административных прав, таких как право предоставления прав другим пользователям.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4180C-3A15-8CCD-413B-050C924F1FA4}"/>
              </a:ext>
            </a:extLst>
          </p:cNvPr>
          <p:cNvSpPr txBox="1"/>
          <p:nvPr/>
        </p:nvSpPr>
        <p:spPr>
          <a:xfrm>
            <a:off x="659295" y="3059668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GRANT SELECT, INSERT ON table_name TO user_name;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98E17-1CF3-FD70-F1AD-474F3FEC7E81}"/>
              </a:ext>
            </a:extLst>
          </p:cNvPr>
          <p:cNvSpPr txBox="1"/>
          <p:nvPr/>
        </p:nvSpPr>
        <p:spPr>
          <a:xfrm>
            <a:off x="365749" y="3568076"/>
            <a:ext cx="110515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" b="1" i="0" u="none" strike="noStrike" dirty="0">
                <a:effectLst/>
                <a:latin typeface="Söhne"/>
              </a:rPr>
              <a:t>REVOKE</a:t>
            </a:r>
            <a:r>
              <a:rPr lang="en" b="0" i="0" u="none" strike="noStrike" dirty="0">
                <a:effectLst/>
                <a:latin typeface="Söhne"/>
              </a:rPr>
              <a:t>: </a:t>
            </a:r>
            <a:r>
              <a:rPr lang="ru-RU" b="0" i="0" u="none" strike="noStrike" dirty="0">
                <a:effectLst/>
                <a:latin typeface="Söhne"/>
              </a:rPr>
              <a:t>Отзывает ранее предоставленные права у пользователя или группы пользователей. Это важно для поддержания безопасности данных, позволяя администраторам баз данных удалять доступ к данным, когда он больше не требуется или когда пользователь должен быть ограничен в своих действиях по отношению к базе данных.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4E106-0925-20B0-28F2-AC5FCB565E09}"/>
              </a:ext>
            </a:extLst>
          </p:cNvPr>
          <p:cNvSpPr txBox="1"/>
          <p:nvPr/>
        </p:nvSpPr>
        <p:spPr>
          <a:xfrm>
            <a:off x="659295" y="4848782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REVOKE INSERT ON table_name FROM user_name;</a:t>
            </a:r>
          </a:p>
        </p:txBody>
      </p:sp>
    </p:spTree>
    <p:extLst>
      <p:ext uri="{BB962C8B-B14F-4D97-AF65-F5344CB8AC3E}">
        <p14:creationId xmlns:p14="http://schemas.microsoft.com/office/powerpoint/2010/main" val="2002742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B161AAA5-F6C5-7F78-01E2-E4E735D1D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F31FB311-6D7A-892E-6827-9ABB9E049BE0}"/>
              </a:ext>
            </a:extLst>
          </p:cNvPr>
          <p:cNvSpPr/>
          <p:nvPr/>
        </p:nvSpPr>
        <p:spPr>
          <a:xfrm>
            <a:off x="365750" y="508000"/>
            <a:ext cx="923545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TC</a:t>
            </a:r>
            <a:r>
              <a:rPr lang="en-US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L </a:t>
            </a:r>
            <a:r>
              <a:rPr lang="ru-RU" sz="5250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о</a:t>
            </a:r>
            <a:r>
              <a:rPr lang="ru-RU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сновные команды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A4949897-C5EC-59CB-BB3E-DEA78797F4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988981-98A8-0409-2884-7FD9F3B723C7}"/>
              </a:ext>
            </a:extLst>
          </p:cNvPr>
          <p:cNvSpPr txBox="1"/>
          <p:nvPr/>
        </p:nvSpPr>
        <p:spPr>
          <a:xfrm>
            <a:off x="365750" y="1639453"/>
            <a:ext cx="1105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b="1" i="0" u="none" strike="noStrike" dirty="0">
                <a:effectLst/>
                <a:latin typeface="Söhne"/>
              </a:rPr>
              <a:t>COMMIT</a:t>
            </a:r>
            <a:r>
              <a:rPr lang="en" b="0" i="0" u="none" strike="noStrike" dirty="0">
                <a:effectLst/>
                <a:latin typeface="Söhne"/>
              </a:rPr>
              <a:t>: </a:t>
            </a:r>
            <a:r>
              <a:rPr lang="ru-RU" b="0" i="0" u="none" strike="noStrike" dirty="0">
                <a:effectLst/>
                <a:latin typeface="Söhne"/>
              </a:rPr>
              <a:t>Применяет все изменения, сделанные в транзакции, к базе данных. После выполнения </a:t>
            </a:r>
            <a:r>
              <a:rPr lang="en" b="0" i="0" u="none" strike="noStrike" dirty="0">
                <a:effectLst/>
                <a:latin typeface="Söhne"/>
              </a:rPr>
              <a:t>COMMIT, </a:t>
            </a:r>
            <a:r>
              <a:rPr lang="ru-RU" b="0" i="0" u="none" strike="noStrike" dirty="0">
                <a:effectLst/>
                <a:latin typeface="Söhne"/>
              </a:rPr>
              <a:t>изменения становятся постоянными, и откат изменений невозможен.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10458-7512-6CA8-33E3-E4CB009A8C0C}"/>
              </a:ext>
            </a:extLst>
          </p:cNvPr>
          <p:cNvSpPr txBox="1"/>
          <p:nvPr/>
        </p:nvSpPr>
        <p:spPr>
          <a:xfrm>
            <a:off x="644045" y="225740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COMMIT;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FE86C2-EC77-4795-770E-D0F0D365A727}"/>
              </a:ext>
            </a:extLst>
          </p:cNvPr>
          <p:cNvSpPr txBox="1"/>
          <p:nvPr/>
        </p:nvSpPr>
        <p:spPr>
          <a:xfrm>
            <a:off x="365749" y="2735056"/>
            <a:ext cx="110515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b="1" i="0" u="none" strike="noStrike" dirty="0">
                <a:effectLst/>
                <a:latin typeface="Söhne"/>
              </a:rPr>
              <a:t>ROLLBACK</a:t>
            </a:r>
            <a:r>
              <a:rPr lang="en" b="0" i="0" u="none" strike="noStrike" dirty="0">
                <a:effectLst/>
                <a:latin typeface="Söhne"/>
              </a:rPr>
              <a:t>: </a:t>
            </a:r>
            <a:r>
              <a:rPr lang="ru-RU" b="0" i="0" u="none" strike="noStrike" dirty="0">
                <a:effectLst/>
                <a:latin typeface="Söhne"/>
              </a:rPr>
              <a:t>Отменяет все изменения, сделанные в текущей транзакции, возвращая данные к состоянию, которое было до начала транзакции. </a:t>
            </a:r>
            <a:r>
              <a:rPr lang="en" b="0" i="0" u="none" strike="noStrike" dirty="0">
                <a:effectLst/>
                <a:latin typeface="Söhne"/>
              </a:rPr>
              <a:t>ROLLBACK </a:t>
            </a:r>
            <a:r>
              <a:rPr lang="ru-RU" b="0" i="0" u="none" strike="noStrike" dirty="0">
                <a:effectLst/>
                <a:latin typeface="Söhne"/>
              </a:rPr>
              <a:t>может быть использован в случае обнаружения ошибки в ходе выполнения транзакции для предотвращения сохранения некорректных данных.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F2717-1B55-B787-8E46-92A5EF817408}"/>
              </a:ext>
            </a:extLst>
          </p:cNvPr>
          <p:cNvSpPr txBox="1"/>
          <p:nvPr/>
        </p:nvSpPr>
        <p:spPr>
          <a:xfrm>
            <a:off x="644045" y="3690713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ROLLBACK;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B8D25-B10A-784F-9125-7F31350530DE}"/>
              </a:ext>
            </a:extLst>
          </p:cNvPr>
          <p:cNvSpPr txBox="1"/>
          <p:nvPr/>
        </p:nvSpPr>
        <p:spPr>
          <a:xfrm>
            <a:off x="365749" y="4107658"/>
            <a:ext cx="11051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b="1" i="0" u="none" strike="noStrike" dirty="0">
                <a:effectLst/>
                <a:latin typeface="Söhne"/>
              </a:rPr>
              <a:t>SAVEPOINT</a:t>
            </a:r>
            <a:r>
              <a:rPr lang="en" b="0" i="0" u="none" strike="noStrike" dirty="0">
                <a:effectLst/>
                <a:latin typeface="Söhne"/>
              </a:rPr>
              <a:t>: </a:t>
            </a:r>
            <a:r>
              <a:rPr lang="ru-RU" b="0" i="0" u="none" strike="noStrike" dirty="0">
                <a:effectLst/>
                <a:latin typeface="Söhne"/>
              </a:rPr>
              <a:t>Устанавливает точку в транзакции, к которой можно вернуться с помощью </a:t>
            </a:r>
            <a:r>
              <a:rPr lang="en" b="0" i="0" u="none" strike="noStrike" dirty="0">
                <a:effectLst/>
                <a:latin typeface="Söhne"/>
              </a:rPr>
              <a:t>ROLLBACK, </a:t>
            </a:r>
            <a:r>
              <a:rPr lang="ru-RU" b="0" i="0" u="none" strike="noStrike" dirty="0">
                <a:effectLst/>
                <a:latin typeface="Söhne"/>
              </a:rPr>
              <a:t>не отменяя всю транзакцию целиком. Это позволяет отменить только часть операций транзакции.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173415-CB79-3CB4-A181-3EC3DEEE8133}"/>
              </a:ext>
            </a:extLst>
          </p:cNvPr>
          <p:cNvSpPr txBox="1"/>
          <p:nvPr/>
        </p:nvSpPr>
        <p:spPr>
          <a:xfrm>
            <a:off x="644045" y="484921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SAVEPOINT savepoint_name;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69859-0561-9418-849F-F4156EF10195}"/>
              </a:ext>
            </a:extLst>
          </p:cNvPr>
          <p:cNvSpPr txBox="1"/>
          <p:nvPr/>
        </p:nvSpPr>
        <p:spPr>
          <a:xfrm>
            <a:off x="365750" y="5313773"/>
            <a:ext cx="110515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b="1" i="0" u="none" strike="noStrike" dirty="0">
                <a:effectLst/>
                <a:latin typeface="Söhne"/>
              </a:rPr>
              <a:t>ROLLBACK TO SAVEPOINT</a:t>
            </a:r>
            <a:r>
              <a:rPr lang="en" b="0" i="0" u="none" strike="noStrike" dirty="0">
                <a:effectLst/>
                <a:latin typeface="Söhne"/>
              </a:rPr>
              <a:t>: </a:t>
            </a:r>
            <a:r>
              <a:rPr lang="ru-RU" b="0" i="0" u="none" strike="noStrike" dirty="0">
                <a:effectLst/>
                <a:latin typeface="Söhne"/>
              </a:rPr>
              <a:t>Отменяет изменения, сделанные в транзакции до указанной точки сохранения (</a:t>
            </a:r>
            <a:r>
              <a:rPr lang="en" b="0" i="0" u="none" strike="noStrike" dirty="0">
                <a:effectLst/>
                <a:latin typeface="Söhne"/>
              </a:rPr>
              <a:t>SAVEPOINT), </a:t>
            </a:r>
            <a:r>
              <a:rPr lang="ru-RU" b="0" i="0" u="none" strike="noStrike" dirty="0">
                <a:effectLst/>
                <a:latin typeface="Söhne"/>
              </a:rPr>
              <a:t>не отменяя всю транзакцию.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143B77-F7F3-9680-A08A-ED188AF870D0}"/>
              </a:ext>
            </a:extLst>
          </p:cNvPr>
          <p:cNvSpPr txBox="1"/>
          <p:nvPr/>
        </p:nvSpPr>
        <p:spPr>
          <a:xfrm>
            <a:off x="644045" y="6055330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ROLLBACK TO savepoint_name;</a:t>
            </a:r>
          </a:p>
        </p:txBody>
      </p:sp>
    </p:spTree>
    <p:extLst>
      <p:ext uri="{BB962C8B-B14F-4D97-AF65-F5344CB8AC3E}">
        <p14:creationId xmlns:p14="http://schemas.microsoft.com/office/powerpoint/2010/main" val="302197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7523921" y="1159575"/>
            <a:ext cx="3460903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</a:t>
            </a:r>
            <a:endParaRPr sz="1400" dirty="0"/>
          </a:p>
        </p:txBody>
      </p:sp>
      <p:sp>
        <p:nvSpPr>
          <p:cNvPr id="97" name="Google Shape;97;p2"/>
          <p:cNvSpPr/>
          <p:nvPr/>
        </p:nvSpPr>
        <p:spPr>
          <a:xfrm>
            <a:off x="-729943" y="1159575"/>
            <a:ext cx="4762800" cy="30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СУБД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39E3ED-9D66-4BB2-F908-B5A89DDBC341}"/>
              </a:ext>
            </a:extLst>
          </p:cNvPr>
          <p:cNvSpPr txBox="1"/>
          <p:nvPr/>
        </p:nvSpPr>
        <p:spPr>
          <a:xfrm>
            <a:off x="365750" y="1765409"/>
            <a:ext cx="58738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dirty="0">
                <a:effectLst/>
                <a:latin typeface="Söhne"/>
              </a:rPr>
              <a:t>Система управления базами данных (СУБД) — это комплекс программного обеспечения, предназначенный для создания, управления, хранения, манипуляции и извлечения данных в базах данных. СУБД обеспечивает эффективный доступ к данным и их управление, предоставляя механизмы для безопасного хранения, организации и обработки информации. Работа с СУБД позволяет пользователям и приложениям использовать запросы для извлечения необходимых данных, а также обновлять и управлять данными без необходимости знать, где и как они физически хранятся.</a:t>
            </a:r>
            <a:endParaRPr lang="ru-KZ" dirty="0"/>
          </a:p>
        </p:txBody>
      </p:sp>
      <p:pic>
        <p:nvPicPr>
          <p:cNvPr id="1030" name="Picture 6" descr="A minimalist, square illustration focusing on the theme of DBMS (Database Management Systems), with a white background. The image will center around an abstract representation of a database, depicted as a sleek, modern structure or icon that symbolizes data storage, organization, and management. Simple lines or connections might suggest the interaction between different parts of a DBMS, such as tables, queries, and schemas, in a very stylized and subtle manner. The overall design should be clean and concise, using a limited color palette to emphasize the concept of database management without overwhelming detail.">
            <a:extLst>
              <a:ext uri="{FF2B5EF4-FFF2-40B4-BE49-F238E27FC236}">
                <a16:creationId xmlns:a16="http://schemas.microsoft.com/office/drawing/2014/main" id="{F6CF6CA1-AFC1-BC87-ECC1-FC33F303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75" y="1159575"/>
            <a:ext cx="533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DB0FB3CE-0EF3-05E4-C084-FC6B1F557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ED083F22-E958-67BF-30F4-0F582254FDCE}"/>
              </a:ext>
            </a:extLst>
          </p:cNvPr>
          <p:cNvSpPr/>
          <p:nvPr/>
        </p:nvSpPr>
        <p:spPr>
          <a:xfrm>
            <a:off x="365750" y="508000"/>
            <a:ext cx="923545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JOIN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082D870C-80C0-0028-86DB-8A8BB26DDC3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1B6A3A-FFAD-1967-11E0-5B8A2963DB46}"/>
              </a:ext>
            </a:extLst>
          </p:cNvPr>
          <p:cNvSpPr txBox="1"/>
          <p:nvPr/>
        </p:nvSpPr>
        <p:spPr>
          <a:xfrm>
            <a:off x="365750" y="1859339"/>
            <a:ext cx="57302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u="none" strike="noStrike" dirty="0">
                <a:effectLst/>
                <a:latin typeface="Söhne"/>
              </a:rPr>
              <a:t>В </a:t>
            </a:r>
            <a:r>
              <a:rPr lang="en" b="0" i="0" u="none" strike="noStrike" dirty="0">
                <a:effectLst/>
                <a:latin typeface="Söhne"/>
              </a:rPr>
              <a:t>SQL, </a:t>
            </a:r>
            <a:r>
              <a:rPr lang="ru-RU" b="0" i="0" u="none" strike="noStrike" dirty="0">
                <a:effectLst/>
                <a:latin typeface="Söhne"/>
              </a:rPr>
              <a:t>оператор </a:t>
            </a:r>
            <a:r>
              <a:rPr lang="en" b="0" i="0" u="none" strike="noStrike" dirty="0">
                <a:effectLst/>
                <a:latin typeface="Söhne"/>
              </a:rPr>
              <a:t>JOIN </a:t>
            </a:r>
            <a:r>
              <a:rPr lang="ru-RU" b="0" i="0" u="none" strike="noStrike" dirty="0">
                <a:effectLst/>
                <a:latin typeface="Söhne"/>
              </a:rPr>
              <a:t>используется для объединения строк из двух или более таблиц на основе общего поля между ними. Различные типы </a:t>
            </a:r>
            <a:r>
              <a:rPr lang="en" b="0" i="0" u="none" strike="noStrike" dirty="0">
                <a:effectLst/>
                <a:latin typeface="Söhne"/>
              </a:rPr>
              <a:t>JOIN </a:t>
            </a:r>
            <a:r>
              <a:rPr lang="ru-RU" b="0" i="0" u="none" strike="noStrike" dirty="0">
                <a:effectLst/>
                <a:latin typeface="Söhne"/>
              </a:rPr>
              <a:t>позволяют определять, как именно будут соединяться данные из таблиц. Понимание различий между типами </a:t>
            </a:r>
            <a:r>
              <a:rPr lang="en" b="0" i="0" u="none" strike="noStrike" dirty="0">
                <a:effectLst/>
                <a:latin typeface="Söhne"/>
              </a:rPr>
              <a:t>JOIN </a:t>
            </a:r>
            <a:r>
              <a:rPr lang="ru-RU" b="0" i="0" u="none" strike="noStrike" dirty="0">
                <a:effectLst/>
                <a:latin typeface="Söhne"/>
              </a:rPr>
              <a:t>критически важно для правильного извлечения и анализа данных из реляционных баз данных.</a:t>
            </a:r>
          </a:p>
          <a:p>
            <a:br>
              <a:rPr lang="ru-RU" dirty="0">
                <a:effectLst/>
              </a:rPr>
            </a:br>
            <a:endParaRPr lang="ru-RU" dirty="0">
              <a:effectLst/>
            </a:endParaRPr>
          </a:p>
        </p:txBody>
      </p:sp>
      <p:pic>
        <p:nvPicPr>
          <p:cNvPr id="3074" name="Picture 2" descr="SQL JOIN">
            <a:extLst>
              <a:ext uri="{FF2B5EF4-FFF2-40B4-BE49-F238E27FC236}">
                <a16:creationId xmlns:a16="http://schemas.microsoft.com/office/drawing/2014/main" id="{82A79284-6527-4127-11BD-F17D3A0C6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991" y="1859339"/>
            <a:ext cx="56642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748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BF66A324-81E2-4E17-D815-2020AE491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F940E576-5FCE-CEE4-C4F6-3B4529AF045E}"/>
              </a:ext>
            </a:extLst>
          </p:cNvPr>
          <p:cNvSpPr/>
          <p:nvPr/>
        </p:nvSpPr>
        <p:spPr>
          <a:xfrm>
            <a:off x="365750" y="508000"/>
            <a:ext cx="923545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INNER</a:t>
            </a:r>
            <a:r>
              <a:rPr lang="ru-RU" sz="5250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 </a:t>
            </a:r>
            <a:r>
              <a:rPr lang="en-US" sz="5250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JOIN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7038B919-A527-EF77-ACF9-3F6C4F6392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714533-1BDA-533C-D872-998330221769}"/>
              </a:ext>
            </a:extLst>
          </p:cNvPr>
          <p:cNvSpPr txBox="1"/>
          <p:nvPr/>
        </p:nvSpPr>
        <p:spPr>
          <a:xfrm>
            <a:off x="365750" y="1518887"/>
            <a:ext cx="820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effectLst/>
                <a:latin typeface="Söhne"/>
              </a:rPr>
              <a:t>Возвращает строки, когда есть хотя бы одно совпадение в обеих таблицах.</a:t>
            </a:r>
            <a:endParaRPr lang="ru-K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83792-863A-E78E-A3B3-6B0F05EEFBC4}"/>
              </a:ext>
            </a:extLst>
          </p:cNvPr>
          <p:cNvSpPr txBox="1"/>
          <p:nvPr/>
        </p:nvSpPr>
        <p:spPr>
          <a:xfrm>
            <a:off x="365750" y="2108606"/>
            <a:ext cx="61158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SELECT Orders.OrderID, Customers.CustomerName</a:t>
            </a:r>
          </a:p>
          <a:p>
            <a:r>
              <a:rPr lang="ru-KZ" dirty="0"/>
              <a:t>FROM Orders</a:t>
            </a:r>
          </a:p>
          <a:p>
            <a:r>
              <a:rPr lang="ru-KZ" dirty="0"/>
              <a:t>INNER JOIN Customers ON Orders.CustomerID = Customers.CustomerID;</a:t>
            </a:r>
          </a:p>
        </p:txBody>
      </p:sp>
      <p:pic>
        <p:nvPicPr>
          <p:cNvPr id="5122" name="Picture 2" descr="SQL INNER JOIN">
            <a:extLst>
              <a:ext uri="{FF2B5EF4-FFF2-40B4-BE49-F238E27FC236}">
                <a16:creationId xmlns:a16="http://schemas.microsoft.com/office/drawing/2014/main" id="{86A5F8F9-A8E1-6C16-D459-3015B0AD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0" y="3549066"/>
            <a:ext cx="72009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059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7A7A218A-59E1-C739-C139-3A4E8CE17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80581F85-4F9D-07D4-EAC5-D657F726B9E0}"/>
              </a:ext>
            </a:extLst>
          </p:cNvPr>
          <p:cNvSpPr/>
          <p:nvPr/>
        </p:nvSpPr>
        <p:spPr>
          <a:xfrm>
            <a:off x="365750" y="508000"/>
            <a:ext cx="923545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E941FFB9-298D-8C80-265D-CD00377196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CEAADF-7DEE-A0C4-735E-D6402FC1D9A6}"/>
              </a:ext>
            </a:extLst>
          </p:cNvPr>
          <p:cNvSpPr txBox="1"/>
          <p:nvPr/>
        </p:nvSpPr>
        <p:spPr>
          <a:xfrm>
            <a:off x="365750" y="1467175"/>
            <a:ext cx="11049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effectLst/>
                <a:latin typeface="Söhne"/>
              </a:rPr>
              <a:t>Возвращает все строки из левой таблицы (таблицы, указанной перед </a:t>
            </a:r>
            <a:r>
              <a:rPr lang="en" dirty="0"/>
              <a:t>JOIN</a:t>
            </a:r>
            <a:r>
              <a:rPr lang="en" b="0" i="0" u="none" strike="noStrike" dirty="0">
                <a:effectLst/>
                <a:latin typeface="Söhne"/>
              </a:rPr>
              <a:t>), </a:t>
            </a:r>
            <a:r>
              <a:rPr lang="ru-RU" b="0" i="0" u="none" strike="noStrike" dirty="0">
                <a:effectLst/>
                <a:latin typeface="Söhne"/>
              </a:rPr>
              <a:t>и совпадающие строки из правой таблицы. Результаты из правой таблицы будут пустыми, если совпадений нет.</a:t>
            </a:r>
            <a:endParaRPr lang="ru-KZ" dirty="0"/>
          </a:p>
        </p:txBody>
      </p:sp>
      <p:pic>
        <p:nvPicPr>
          <p:cNvPr id="7170" name="Picture 2" descr="SQL LEFT JOIN">
            <a:extLst>
              <a:ext uri="{FF2B5EF4-FFF2-40B4-BE49-F238E27FC236}">
                <a16:creationId xmlns:a16="http://schemas.microsoft.com/office/drawing/2014/main" id="{CFECE13B-D238-94B2-6264-DD2449A2A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0" y="3651185"/>
            <a:ext cx="8496300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59DDB3-29EB-0A54-FAFC-0BE226A8927E}"/>
              </a:ext>
            </a:extLst>
          </p:cNvPr>
          <p:cNvSpPr txBox="1"/>
          <p:nvPr/>
        </p:nvSpPr>
        <p:spPr>
          <a:xfrm>
            <a:off x="365750" y="2282181"/>
            <a:ext cx="61158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SELECT Orders.OrderID, Customers.CustomerName</a:t>
            </a:r>
          </a:p>
          <a:p>
            <a:r>
              <a:rPr lang="ru-KZ" dirty="0"/>
              <a:t>FROM Orders</a:t>
            </a:r>
          </a:p>
          <a:p>
            <a:r>
              <a:rPr lang="ru-KZ" dirty="0"/>
              <a:t>LEFT JOIN Customers ON Orders.CustomerID = Customers.CustomerID;</a:t>
            </a:r>
          </a:p>
        </p:txBody>
      </p:sp>
    </p:spTree>
    <p:extLst>
      <p:ext uri="{BB962C8B-B14F-4D97-AF65-F5344CB8AC3E}">
        <p14:creationId xmlns:p14="http://schemas.microsoft.com/office/powerpoint/2010/main" val="3833854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B95EE7AE-E333-14D9-8578-4A29034A7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5D111976-4B7A-D657-FF2C-5939C5E388D5}"/>
              </a:ext>
            </a:extLst>
          </p:cNvPr>
          <p:cNvSpPr/>
          <p:nvPr/>
        </p:nvSpPr>
        <p:spPr>
          <a:xfrm>
            <a:off x="365750" y="508000"/>
            <a:ext cx="923545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C2748178-C0CB-15F2-387D-B5899A098D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44C2CC-883B-4A1D-DB58-DD0C5D865476}"/>
              </a:ext>
            </a:extLst>
          </p:cNvPr>
          <p:cNvSpPr txBox="1"/>
          <p:nvPr/>
        </p:nvSpPr>
        <p:spPr>
          <a:xfrm>
            <a:off x="365750" y="1467175"/>
            <a:ext cx="11049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effectLst/>
                <a:latin typeface="Söhne"/>
              </a:rPr>
              <a:t>Возвращает все строки из правой таблицы, и совпадающие строки из левой таблицы. Результаты из левой таблицы будут пустыми, если совпадений нет.</a:t>
            </a:r>
            <a:endParaRPr lang="ru-K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8A701-305A-8E3E-8B5A-181A35A7D983}"/>
              </a:ext>
            </a:extLst>
          </p:cNvPr>
          <p:cNvSpPr txBox="1"/>
          <p:nvPr/>
        </p:nvSpPr>
        <p:spPr>
          <a:xfrm>
            <a:off x="365750" y="2282181"/>
            <a:ext cx="61158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SELECT Orders.OrderID, Customers.CustomerName</a:t>
            </a:r>
          </a:p>
          <a:p>
            <a:r>
              <a:rPr lang="ru-KZ" dirty="0"/>
              <a:t>FROM Orders</a:t>
            </a:r>
          </a:p>
          <a:p>
            <a:r>
              <a:rPr lang="ru-KZ" dirty="0"/>
              <a:t>RIGHT JOIN Customers ON Orders.CustomerID = Customers.CustomerID;</a:t>
            </a:r>
          </a:p>
        </p:txBody>
      </p:sp>
    </p:spTree>
    <p:extLst>
      <p:ext uri="{BB962C8B-B14F-4D97-AF65-F5344CB8AC3E}">
        <p14:creationId xmlns:p14="http://schemas.microsoft.com/office/powerpoint/2010/main" val="365160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23C8F11-05D0-F7FA-532E-7BC1ED914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77896B7D-E177-016A-9642-D43A9E184ACE}"/>
              </a:ext>
            </a:extLst>
          </p:cNvPr>
          <p:cNvSpPr/>
          <p:nvPr/>
        </p:nvSpPr>
        <p:spPr>
          <a:xfrm>
            <a:off x="365750" y="508000"/>
            <a:ext cx="923545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JOIN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415F1360-FD8F-AC26-9D60-58BBC84A3A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B6BE1B-FDDD-FE26-048F-A9DC338E977F}"/>
              </a:ext>
            </a:extLst>
          </p:cNvPr>
          <p:cNvSpPr txBox="1"/>
          <p:nvPr/>
        </p:nvSpPr>
        <p:spPr>
          <a:xfrm>
            <a:off x="365750" y="1467175"/>
            <a:ext cx="11049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effectLst/>
                <a:latin typeface="Söhne"/>
              </a:rPr>
              <a:t>Возвращает строки, когда есть совпадение хотя бы в одной из таблиц. То есть возвращает все строки из обеих таблиц, заполняя недостающие значения </a:t>
            </a:r>
            <a:r>
              <a:rPr lang="en" b="0" i="0" u="none" strike="noStrike" dirty="0">
                <a:effectLst/>
                <a:latin typeface="Söhne"/>
              </a:rPr>
              <a:t>NULL, </a:t>
            </a:r>
            <a:r>
              <a:rPr lang="ru-RU" b="0" i="0" u="none" strike="noStrike" dirty="0">
                <a:effectLst/>
                <a:latin typeface="Söhne"/>
              </a:rPr>
              <a:t>если совпадение отсутствует.</a:t>
            </a:r>
            <a:endParaRPr lang="ru-K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6DF6F-FCBC-B604-5257-1F124DDEA5AD}"/>
              </a:ext>
            </a:extLst>
          </p:cNvPr>
          <p:cNvSpPr txBox="1"/>
          <p:nvPr/>
        </p:nvSpPr>
        <p:spPr>
          <a:xfrm>
            <a:off x="365750" y="2228671"/>
            <a:ext cx="61158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SELECT Orders.OrderID, Customers.CustomerName</a:t>
            </a:r>
          </a:p>
          <a:p>
            <a:r>
              <a:rPr lang="ru-KZ" dirty="0"/>
              <a:t>FROM Orders</a:t>
            </a:r>
          </a:p>
          <a:p>
            <a:r>
              <a:rPr lang="ru-KZ" dirty="0"/>
              <a:t>FULL JOIN Customers ON Orders.CustomerID = Customers.CustomerID;</a:t>
            </a:r>
          </a:p>
        </p:txBody>
      </p:sp>
      <p:pic>
        <p:nvPicPr>
          <p:cNvPr id="9218" name="Picture 2" descr="SQL FULL OUTER JOIN">
            <a:extLst>
              <a:ext uri="{FF2B5EF4-FFF2-40B4-BE49-F238E27FC236}">
                <a16:creationId xmlns:a16="http://schemas.microsoft.com/office/drawing/2014/main" id="{BD46275F-73DF-E7D7-8278-64E8BFB5F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0" y="3544165"/>
            <a:ext cx="61595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88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DF7B90CB-738B-316F-E814-2FA22EDF5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A77526D5-8DCB-8CEC-9189-CEA2C9969A17}"/>
              </a:ext>
            </a:extLst>
          </p:cNvPr>
          <p:cNvSpPr/>
          <p:nvPr/>
        </p:nvSpPr>
        <p:spPr>
          <a:xfrm>
            <a:off x="365750" y="508000"/>
            <a:ext cx="923545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CROSS JOIN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D2DEABB2-E4D1-D41F-7AD5-576C32D1F6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423ABE-AEB7-23D3-589E-795E8F86ABEF}"/>
              </a:ext>
            </a:extLst>
          </p:cNvPr>
          <p:cNvSpPr txBox="1"/>
          <p:nvPr/>
        </p:nvSpPr>
        <p:spPr>
          <a:xfrm>
            <a:off x="365750" y="1467175"/>
            <a:ext cx="11049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effectLst/>
                <a:latin typeface="Söhne"/>
              </a:rPr>
              <a:t>Возвращает декартово произведение всех строк одной таблицы с каждой строкой другой таблицы. Это означает, что каждая строка первой таблицы будет соединена с каждой строкой второй таблицы..</a:t>
            </a:r>
            <a:endParaRPr lang="ru-K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89E7B-3427-AD3F-99D4-F3DAEEA050A5}"/>
              </a:ext>
            </a:extLst>
          </p:cNvPr>
          <p:cNvSpPr txBox="1"/>
          <p:nvPr/>
        </p:nvSpPr>
        <p:spPr>
          <a:xfrm>
            <a:off x="365750" y="2367170"/>
            <a:ext cx="61158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SELECT Orders.OrderID, Customers.CustomerName</a:t>
            </a:r>
          </a:p>
          <a:p>
            <a:r>
              <a:rPr lang="ru-KZ" dirty="0"/>
              <a:t>FROM Orders</a:t>
            </a:r>
          </a:p>
          <a:p>
            <a:r>
              <a:rPr lang="ru-KZ" dirty="0"/>
              <a:t>CROSS JOIN Customers;</a:t>
            </a:r>
          </a:p>
        </p:txBody>
      </p:sp>
      <p:pic>
        <p:nvPicPr>
          <p:cNvPr id="11266" name="Picture 2" descr="SQL CROSS JOIN">
            <a:extLst>
              <a:ext uri="{FF2B5EF4-FFF2-40B4-BE49-F238E27FC236}">
                <a16:creationId xmlns:a16="http://schemas.microsoft.com/office/drawing/2014/main" id="{5E35738A-3507-73D7-5B72-93112A881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7170"/>
            <a:ext cx="4788980" cy="370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37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3E28603-8421-8D6D-514A-DEF3BC411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35D01128-9ACD-89B4-E7D2-4EF78B4083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23921" y="1159575"/>
            <a:ext cx="3460903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</a:t>
            </a:r>
            <a:endParaRPr sz="1400" dirty="0"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2C902743-5973-A0A8-1C00-53DF3E64175F}"/>
              </a:ext>
            </a:extLst>
          </p:cNvPr>
          <p:cNvSpPr/>
          <p:nvPr/>
        </p:nvSpPr>
        <p:spPr>
          <a:xfrm>
            <a:off x="-729943" y="1159575"/>
            <a:ext cx="4762800" cy="30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1053970F-F2A9-A99A-18A3-5D8B88F5E417}"/>
              </a:ext>
            </a:extLst>
          </p:cNvPr>
          <p:cNvSpPr/>
          <p:nvPr/>
        </p:nvSpPr>
        <p:spPr>
          <a:xfrm>
            <a:off x="365749" y="508000"/>
            <a:ext cx="8348759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Основные функции СУБД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5FB63C4B-03D2-D4F9-1742-570064D87D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84BC03-C757-67FF-EB34-6A6ED6D27117}"/>
              </a:ext>
            </a:extLst>
          </p:cNvPr>
          <p:cNvSpPr txBox="1"/>
          <p:nvPr/>
        </p:nvSpPr>
        <p:spPr>
          <a:xfrm>
            <a:off x="365750" y="1467475"/>
            <a:ext cx="110515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effectLst/>
                <a:latin typeface="Söhne"/>
              </a:rPr>
              <a:t>Хранение данных</a:t>
            </a:r>
            <a:r>
              <a:rPr lang="ru-RU" b="0" i="0" u="none" strike="noStrike" dirty="0">
                <a:effectLst/>
                <a:latin typeface="Söhne"/>
              </a:rPr>
              <a:t>: СУБД предоставляют структурированное хранилище для больших объемов данных. Данные обычно хранятся в таблицах, которые состоят из строк и столбцов, и могут быть организованы в различных типах баз данных, таких как реляционные, </a:t>
            </a:r>
            <a:r>
              <a:rPr lang="ru-RU" b="0" i="0" u="none" strike="noStrike" dirty="0" err="1">
                <a:effectLst/>
                <a:latin typeface="Söhne"/>
              </a:rPr>
              <a:t>нереляционные</a:t>
            </a:r>
            <a:r>
              <a:rPr lang="ru-RU" b="0" i="0" u="none" strike="noStrike" dirty="0">
                <a:effectLst/>
                <a:latin typeface="Söhne"/>
              </a:rPr>
              <a:t> (</a:t>
            </a:r>
            <a:r>
              <a:rPr lang="en" b="0" i="0" u="none" strike="noStrike" dirty="0">
                <a:effectLst/>
                <a:latin typeface="Söhne"/>
              </a:rPr>
              <a:t>NoSQL), </a:t>
            </a:r>
            <a:r>
              <a:rPr lang="ru-RU" b="0" i="0" u="none" strike="noStrike" dirty="0">
                <a:effectLst/>
                <a:latin typeface="Söhne"/>
              </a:rPr>
              <a:t>объектные и другие.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effectLst/>
                <a:latin typeface="Söhne"/>
              </a:rPr>
              <a:t>Манипуляция данными</a:t>
            </a:r>
            <a:r>
              <a:rPr lang="ru-RU" b="0" i="0" u="none" strike="noStrike" dirty="0">
                <a:effectLst/>
                <a:latin typeface="Söhne"/>
              </a:rPr>
              <a:t>: С помощью языков запросов, таких как </a:t>
            </a:r>
            <a:r>
              <a:rPr lang="en" b="0" i="0" u="none" strike="noStrike" dirty="0">
                <a:effectLst/>
                <a:latin typeface="Söhne"/>
              </a:rPr>
              <a:t>SQL </a:t>
            </a:r>
            <a:r>
              <a:rPr lang="ru-RU" b="0" i="0" u="none" strike="noStrike" dirty="0">
                <a:effectLst/>
                <a:latin typeface="Söhne"/>
              </a:rPr>
              <a:t>для реляционных СУБД, пользователи могут выполнять различные операции с данными, включая поиск, сортировку, фильтрацию, вставку, обновление и удаление.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0" u="none" strike="noStrike" dirty="0" err="1">
                <a:effectLst/>
                <a:latin typeface="Söhne"/>
              </a:rPr>
              <a:t>Транзакционность</a:t>
            </a:r>
            <a:r>
              <a:rPr lang="ru-RU" b="0" i="0" u="none" strike="noStrike" dirty="0">
                <a:effectLst/>
                <a:latin typeface="Söhne"/>
              </a:rPr>
              <a:t>: СУБД поддерживают концепцию транзакций, обеспечивающих </a:t>
            </a:r>
            <a:r>
              <a:rPr lang="ru-RU" b="0" i="0" u="none" strike="noStrike" dirty="0" err="1">
                <a:effectLst/>
                <a:latin typeface="Söhne"/>
              </a:rPr>
              <a:t>консистентность</a:t>
            </a:r>
            <a:r>
              <a:rPr lang="ru-RU" b="0" i="0" u="none" strike="noStrike" dirty="0">
                <a:effectLst/>
                <a:latin typeface="Söhne"/>
              </a:rPr>
              <a:t> и надежность данных даже в условиях многопользовательского доступа и возможных системных сбоев. Транзакции обладают свойствами </a:t>
            </a:r>
            <a:r>
              <a:rPr lang="en" b="0" i="0" u="none" strike="noStrike" dirty="0">
                <a:effectLst/>
                <a:latin typeface="Söhne"/>
              </a:rPr>
              <a:t>ACID (Atomicity, Consistency, Isolation, Durability — </a:t>
            </a:r>
            <a:r>
              <a:rPr lang="ru-RU" b="0" i="0" u="none" strike="noStrike" dirty="0">
                <a:effectLst/>
                <a:latin typeface="Söhne"/>
              </a:rPr>
              <a:t>атомарность, </a:t>
            </a:r>
            <a:r>
              <a:rPr lang="ru-RU" b="0" i="0" u="none" strike="noStrike" dirty="0" err="1">
                <a:effectLst/>
                <a:latin typeface="Söhne"/>
              </a:rPr>
              <a:t>консистентность</a:t>
            </a:r>
            <a:r>
              <a:rPr lang="ru-RU" b="0" i="0" u="none" strike="noStrike" dirty="0">
                <a:effectLst/>
                <a:latin typeface="Söhne"/>
              </a:rPr>
              <a:t>, изоляция, долговечность).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effectLst/>
                <a:latin typeface="Söhne"/>
              </a:rPr>
              <a:t>Многопользовательский доступ</a:t>
            </a:r>
            <a:r>
              <a:rPr lang="ru-RU" b="0" i="0" u="none" strike="noStrike" dirty="0">
                <a:effectLst/>
                <a:latin typeface="Söhne"/>
              </a:rPr>
              <a:t>: Системы управления базами данных обеспечивают контролируемый доступ к данным для множества пользователей одновременно, соблюдая при этом права доступа и обеспечивая безопасность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effectLst/>
                <a:latin typeface="Söhne"/>
              </a:rPr>
              <a:t>Безопасность</a:t>
            </a:r>
            <a:r>
              <a:rPr lang="ru-RU" b="0" i="0" u="none" strike="noStrike" dirty="0">
                <a:effectLst/>
                <a:latin typeface="Söhne"/>
              </a:rPr>
              <a:t>: СУБД включают механизмы защиты данных, такие как аутентификация пользователей, шифрование данных и управление правами доступа к данным и функциям системы.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effectLst/>
                <a:latin typeface="Söhne"/>
              </a:rPr>
              <a:t>Резервное копирование и восстановление</a:t>
            </a:r>
            <a:r>
              <a:rPr lang="ru-RU" b="0" i="0" u="none" strike="noStrike" dirty="0">
                <a:effectLst/>
                <a:latin typeface="Söhne"/>
              </a:rPr>
              <a:t>: СУБД предоставляют инструменты для создания резервных копий данных и их восстановления после сбоев или потерь данных, минимизируя риск потери важной информации.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55005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49B717F-20FD-9A6A-07F1-F31DC5AD2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F9696EAC-2832-FF71-5A84-841E66107A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23921" y="1159575"/>
            <a:ext cx="3460903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</a:t>
            </a:r>
            <a:endParaRPr sz="1400" dirty="0"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32EFD0DF-DBCD-ABB1-7310-5D2123625B7D}"/>
              </a:ext>
            </a:extLst>
          </p:cNvPr>
          <p:cNvSpPr/>
          <p:nvPr/>
        </p:nvSpPr>
        <p:spPr>
          <a:xfrm>
            <a:off x="-729943" y="1159575"/>
            <a:ext cx="4762800" cy="30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133AF1F7-8275-828F-2F11-D822D09F53CB}"/>
              </a:ext>
            </a:extLst>
          </p:cNvPr>
          <p:cNvSpPr/>
          <p:nvPr/>
        </p:nvSpPr>
        <p:spPr>
          <a:xfrm>
            <a:off x="365749" y="508000"/>
            <a:ext cx="8348759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Примеры СУБД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AE431954-61AB-A508-D28D-3BC469266A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7222F7-CAC2-8D20-33FF-BBE5C6771474}"/>
              </a:ext>
            </a:extLst>
          </p:cNvPr>
          <p:cNvSpPr txBox="1"/>
          <p:nvPr/>
        </p:nvSpPr>
        <p:spPr>
          <a:xfrm>
            <a:off x="365750" y="1467475"/>
            <a:ext cx="11051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effectLst/>
                <a:latin typeface="Söhne"/>
              </a:rPr>
              <a:t>Реляционные СУБД</a:t>
            </a:r>
            <a:r>
              <a:rPr lang="ru-RU" b="0" i="0" u="none" strike="noStrike" dirty="0">
                <a:effectLst/>
                <a:latin typeface="Söhne"/>
              </a:rPr>
              <a:t>: </a:t>
            </a:r>
            <a:r>
              <a:rPr lang="en" b="0" i="0" u="none" strike="noStrike" dirty="0">
                <a:effectLst/>
                <a:latin typeface="Söhne"/>
              </a:rPr>
              <a:t>Oracle, MySQL, Microsoft SQL Server, PostgreSQL.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u="none" strike="noStrike" dirty="0" err="1">
                <a:effectLst/>
                <a:latin typeface="Söhne"/>
              </a:rPr>
              <a:t>Нереляционные</a:t>
            </a:r>
            <a:r>
              <a:rPr lang="ru-RU" b="1" i="0" u="none" strike="noStrike" dirty="0">
                <a:effectLst/>
                <a:latin typeface="Söhne"/>
              </a:rPr>
              <a:t> (</a:t>
            </a:r>
            <a:r>
              <a:rPr lang="en" b="1" i="0" u="none" strike="noStrike" dirty="0">
                <a:effectLst/>
                <a:latin typeface="Söhne"/>
              </a:rPr>
              <a:t>NoSQL) </a:t>
            </a:r>
            <a:r>
              <a:rPr lang="ru-RU" b="1" i="0" u="none" strike="noStrike" dirty="0">
                <a:effectLst/>
                <a:latin typeface="Söhne"/>
              </a:rPr>
              <a:t>СУБД</a:t>
            </a:r>
            <a:r>
              <a:rPr lang="ru-RU" b="0" i="0" u="none" strike="noStrike" dirty="0">
                <a:effectLst/>
                <a:latin typeface="Söhne"/>
              </a:rPr>
              <a:t>: </a:t>
            </a:r>
            <a:r>
              <a:rPr lang="en" b="0" i="0" u="none" strike="noStrike" dirty="0">
                <a:effectLst/>
                <a:latin typeface="Söhne"/>
              </a:rPr>
              <a:t>MongoDB, Cassandra, Redis, Couchbase</a:t>
            </a:r>
            <a:r>
              <a:rPr lang="en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KZ" dirty="0"/>
          </a:p>
        </p:txBody>
      </p:sp>
      <p:pic>
        <p:nvPicPr>
          <p:cNvPr id="5122" name="Picture 2" descr="postgres - Official Image | Docker Hub">
            <a:extLst>
              <a:ext uri="{FF2B5EF4-FFF2-40B4-BE49-F238E27FC236}">
                <a16:creationId xmlns:a16="http://schemas.microsoft.com/office/drawing/2014/main" id="{A6BC05AE-A9FA-CDE0-92EA-3E86A15C8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95" y="2390805"/>
            <a:ext cx="2013160" cy="185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ySQL — Скачать">
            <a:extLst>
              <a:ext uri="{FF2B5EF4-FFF2-40B4-BE49-F238E27FC236}">
                <a16:creationId xmlns:a16="http://schemas.microsoft.com/office/drawing/2014/main" id="{767AB948-8D19-EDF1-780F-18EB236C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525" y="2390805"/>
            <a:ext cx="1777025" cy="17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ownload Oracle Database (Oracle RDBMS) Logo in SVG Vector or PNG File  Format - Logo.wine">
            <a:extLst>
              <a:ext uri="{FF2B5EF4-FFF2-40B4-BE49-F238E27FC236}">
                <a16:creationId xmlns:a16="http://schemas.microsoft.com/office/drawing/2014/main" id="{54A6A00F-8E03-C63D-C4CC-26C09C9D5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545" y="2698705"/>
            <a:ext cx="35052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Обзор MS SQL Server - База Знаний Timeweb Community">
            <a:extLst>
              <a:ext uri="{FF2B5EF4-FFF2-40B4-BE49-F238E27FC236}">
                <a16:creationId xmlns:a16="http://schemas.microsoft.com/office/drawing/2014/main" id="{73191D22-9E56-1C48-2A44-995BDB584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609" y="2390805"/>
            <a:ext cx="2910816" cy="180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Free Mongodb Logo Icon - Download in Flat Style">
            <a:extLst>
              <a:ext uri="{FF2B5EF4-FFF2-40B4-BE49-F238E27FC236}">
                <a16:creationId xmlns:a16="http://schemas.microsoft.com/office/drawing/2014/main" id="{C856FF74-2CE8-6E58-9DB2-FC4D881D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95" y="4399030"/>
            <a:ext cx="2013161" cy="20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Redis - Update logo [#3303487] | Drupal.org">
            <a:extLst>
              <a:ext uri="{FF2B5EF4-FFF2-40B4-BE49-F238E27FC236}">
                <a16:creationId xmlns:a16="http://schemas.microsoft.com/office/drawing/2014/main" id="{32587DD6-45ED-2517-A45D-5F5A9EC40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76" y="4399030"/>
            <a:ext cx="2013161" cy="20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Cassandra brand resources: accessing high-guality vector logo SVG, brand  colors, and more.">
            <a:extLst>
              <a:ext uri="{FF2B5EF4-FFF2-40B4-BE49-F238E27FC236}">
                <a16:creationId xmlns:a16="http://schemas.microsoft.com/office/drawing/2014/main" id="{F00D8252-960D-F060-B48C-95134BD5D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57" y="4457686"/>
            <a:ext cx="2607703" cy="186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 descr="ArangoDB Unveils ArangoGraph Insights Platform">
            <a:extLst>
              <a:ext uri="{FF2B5EF4-FFF2-40B4-BE49-F238E27FC236}">
                <a16:creationId xmlns:a16="http://schemas.microsoft.com/office/drawing/2014/main" id="{40D292CC-2608-275D-E5D4-F47954B53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686" y="4243459"/>
            <a:ext cx="2299376" cy="216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70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75CE7E95-F52A-AF2B-8992-BFD7D6BA9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0E066306-BB81-5C30-6F55-642D180071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23921" y="1159575"/>
            <a:ext cx="3460903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</a:t>
            </a:r>
            <a:endParaRPr sz="1400" dirty="0"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DDBDE860-1E69-6E84-3B8B-DC275E80881C}"/>
              </a:ext>
            </a:extLst>
          </p:cNvPr>
          <p:cNvSpPr/>
          <p:nvPr/>
        </p:nvSpPr>
        <p:spPr>
          <a:xfrm>
            <a:off x="-729943" y="1159575"/>
            <a:ext cx="4762800" cy="30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72F0F0B0-4280-9A92-E3B7-34E2E56399C8}"/>
              </a:ext>
            </a:extLst>
          </p:cNvPr>
          <p:cNvSpPr/>
          <p:nvPr/>
        </p:nvSpPr>
        <p:spPr>
          <a:xfrm>
            <a:off x="365749" y="508000"/>
            <a:ext cx="8348759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Реляционные БД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5A8634D8-233B-9E07-9641-7BA0340F2F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65DF3B-87DF-4A1F-B9A2-0BDC426C1DAE}"/>
              </a:ext>
            </a:extLst>
          </p:cNvPr>
          <p:cNvSpPr txBox="1"/>
          <p:nvPr/>
        </p:nvSpPr>
        <p:spPr>
          <a:xfrm>
            <a:off x="365749" y="1613252"/>
            <a:ext cx="510395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effectLst/>
                <a:latin typeface="Söhne"/>
              </a:rPr>
              <a:t>Реляционная база данных — это тип базы данных, основанный на реляционной модели данных, предложенной Эдгаром Коддом в 1970 году. В этой модели данные организованы в виде таблиц, состоящих из строк и столбцов, где каждая таблица представляет собой набор связанных данных, а каждая строка таблицы (запись) содержит один уникальный экземпляр данных, соответствующих столбцам.</a:t>
            </a:r>
          </a:p>
          <a:p>
            <a:br>
              <a:rPr lang="ru-RU" dirty="0">
                <a:effectLst/>
              </a:rPr>
            </a:br>
            <a:endParaRPr lang="ru-RU" dirty="0">
              <a:effectLst/>
            </a:endParaRPr>
          </a:p>
        </p:txBody>
      </p:sp>
      <p:pic>
        <p:nvPicPr>
          <p:cNvPr id="1034" name="Picture 10" descr="Design a detailed, square illustration with a pure white background, diving deeper into the theme of database tables within relational databases. This artwork should enhance the visual depiction of tables, displaying a more complex array of tables than previously, each represented with a clear grid of rows and columns that more vividly illustrate data storage concepts. Include a variety of tables with different structures to show diversity in data organization. Subtle visual elements like different types of lines or arrows should indicate a rich network of relationships between tables, showcasing primary keys, foreign keys, and possibly indexes. The design, while more detailed, should still maintain a minimalist aesthetic, aiming for clarity and an educational perspective to effectively convey the complexity and interconnectedness of tables in relational databases.">
            <a:extLst>
              <a:ext uri="{FF2B5EF4-FFF2-40B4-BE49-F238E27FC236}">
                <a16:creationId xmlns:a16="http://schemas.microsoft.com/office/drawing/2014/main" id="{F4FCAF87-810E-7BB8-006B-C72A97E5A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91055"/>
            <a:ext cx="4439139" cy="44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57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39970B3E-CF79-69C3-18EB-5B9D7BD3A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45FB9C2E-53AE-3402-4D94-DBCA6AEB28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23921" y="1159575"/>
            <a:ext cx="3460903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</a:t>
            </a:r>
            <a:endParaRPr sz="1400" dirty="0"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DD8616F4-6A58-5AF1-3A2F-7FA8F5F0F3A7}"/>
              </a:ext>
            </a:extLst>
          </p:cNvPr>
          <p:cNvSpPr/>
          <p:nvPr/>
        </p:nvSpPr>
        <p:spPr>
          <a:xfrm>
            <a:off x="-729943" y="1159575"/>
            <a:ext cx="4762800" cy="30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748CEA1D-F7E2-FDFD-189F-F7F5C6301954}"/>
              </a:ext>
            </a:extLst>
          </p:cNvPr>
          <p:cNvSpPr/>
          <p:nvPr/>
        </p:nvSpPr>
        <p:spPr>
          <a:xfrm>
            <a:off x="365749" y="508000"/>
            <a:ext cx="8348759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Основные принципы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681D9313-918A-5FDF-7EE1-D046E60068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F2B160-AFB4-DAFB-4CB2-A2E3DCAC0E09}"/>
              </a:ext>
            </a:extLst>
          </p:cNvPr>
          <p:cNvSpPr txBox="1"/>
          <p:nvPr/>
        </p:nvSpPr>
        <p:spPr>
          <a:xfrm>
            <a:off x="303078" y="1659418"/>
            <a:ext cx="111142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effectLst/>
                <a:latin typeface="Söhne"/>
              </a:rPr>
              <a:t>Таблицы (реляции)</a:t>
            </a:r>
            <a:r>
              <a:rPr lang="ru-RU" b="0" i="0" u="none" strike="noStrike" dirty="0">
                <a:effectLst/>
                <a:latin typeface="Söhne"/>
              </a:rPr>
              <a:t>: Основной элемент хранения данных, где данные представлены в форме таблиц. Каждая таблица имеет уникальное имя и состоит из строк и столбцов.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effectLst/>
                <a:latin typeface="Söhne"/>
              </a:rPr>
              <a:t>Строки (записи)</a:t>
            </a:r>
            <a:r>
              <a:rPr lang="ru-RU" b="0" i="0" u="none" strike="noStrike" dirty="0">
                <a:effectLst/>
                <a:latin typeface="Söhne"/>
              </a:rPr>
              <a:t>: Каждая строка таблицы содержит уникальный набор данных, где каждая запись представляет собой один экземпляр сущности, описываемой таблицей.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effectLst/>
                <a:latin typeface="Söhne"/>
              </a:rPr>
              <a:t>Столбцы (атрибуты)</a:t>
            </a:r>
            <a:r>
              <a:rPr lang="ru-RU" b="0" i="0" u="none" strike="noStrike" dirty="0">
                <a:effectLst/>
                <a:latin typeface="Söhne"/>
              </a:rPr>
              <a:t>: Каждый столбец таблицы представляет собой атрибут данных, и все строки имеют одинаковый набор столбцов.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effectLst/>
                <a:latin typeface="Söhne"/>
              </a:rPr>
              <a:t>Первичный ключ (</a:t>
            </a:r>
            <a:r>
              <a:rPr lang="en" b="1" i="0" u="none" strike="noStrike" dirty="0">
                <a:effectLst/>
                <a:latin typeface="Söhne"/>
              </a:rPr>
              <a:t>Primary Key, PK)</a:t>
            </a:r>
            <a:r>
              <a:rPr lang="en" b="0" i="0" u="none" strike="noStrike" dirty="0">
                <a:effectLst/>
                <a:latin typeface="Söhne"/>
              </a:rPr>
              <a:t>: </a:t>
            </a:r>
            <a:r>
              <a:rPr lang="ru-RU" b="0" i="0" u="none" strike="noStrike" dirty="0">
                <a:effectLst/>
                <a:latin typeface="Söhne"/>
              </a:rPr>
              <a:t>Уникальный идентификатор записей в таблице, используемый для обеспечения уникальности каждой строки в таблице.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effectLst/>
                <a:latin typeface="Söhne"/>
              </a:rPr>
              <a:t>Внешний ключ (</a:t>
            </a:r>
            <a:r>
              <a:rPr lang="en" b="1" i="0" u="none" strike="noStrike" dirty="0">
                <a:effectLst/>
                <a:latin typeface="Söhne"/>
              </a:rPr>
              <a:t>Foreign Key, FK)</a:t>
            </a:r>
            <a:r>
              <a:rPr lang="en" b="0" i="0" u="none" strike="noStrike" dirty="0">
                <a:effectLst/>
                <a:latin typeface="Söhne"/>
              </a:rPr>
              <a:t>: </a:t>
            </a:r>
            <a:r>
              <a:rPr lang="ru-RU" b="0" i="0" u="none" strike="noStrike" dirty="0">
                <a:effectLst/>
                <a:latin typeface="Söhne"/>
              </a:rPr>
              <a:t>Столбец или группа столбцов, используемых для установления связи между данными в разных таблицах. Внешний ключ в одной таблице ссылается на первичный ключ другой таблицы.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effectLst/>
                <a:latin typeface="Söhne"/>
              </a:rPr>
              <a:t>Нормализация</a:t>
            </a:r>
            <a:r>
              <a:rPr lang="ru-RU" b="0" i="0" u="none" strike="noStrike" dirty="0">
                <a:effectLst/>
                <a:latin typeface="Söhne"/>
              </a:rPr>
              <a:t>: Процесс организации данных в базе данных. Это включает в себя удаление избыточных данных (для предотвращения аномалий при доступе к данным) и обеспечение зависимости данных только от первичного ключа.</a:t>
            </a:r>
          </a:p>
          <a:p>
            <a:br>
              <a:rPr lang="ru-RU" dirty="0"/>
            </a:b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157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1845417-D947-E554-9F16-011689803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C159DF44-CE11-82FE-17DD-E8150B50FC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23921" y="1159575"/>
            <a:ext cx="3460903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</a:t>
            </a:r>
            <a:endParaRPr sz="1400" dirty="0"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4F931647-55A6-1749-9295-9D9B36E16D64}"/>
              </a:ext>
            </a:extLst>
          </p:cNvPr>
          <p:cNvSpPr/>
          <p:nvPr/>
        </p:nvSpPr>
        <p:spPr>
          <a:xfrm>
            <a:off x="-729943" y="1159575"/>
            <a:ext cx="4762800" cy="30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A15EEFA3-746B-45B0-ED41-65AC461E6D6E}"/>
              </a:ext>
            </a:extLst>
          </p:cNvPr>
          <p:cNvSpPr/>
          <p:nvPr/>
        </p:nvSpPr>
        <p:spPr>
          <a:xfrm>
            <a:off x="365749" y="508000"/>
            <a:ext cx="8348759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Преимущества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72ED0C86-2C89-FC54-928A-E3F2B27806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625A18-5BA8-72FA-0D39-FBB7BD4AB6DF}"/>
              </a:ext>
            </a:extLst>
          </p:cNvPr>
          <p:cNvSpPr txBox="1"/>
          <p:nvPr/>
        </p:nvSpPr>
        <p:spPr>
          <a:xfrm>
            <a:off x="303078" y="1659418"/>
            <a:ext cx="111142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effectLst/>
                <a:latin typeface="Söhne"/>
              </a:rPr>
              <a:t>Гибкость и масштабируемость</a:t>
            </a:r>
            <a:r>
              <a:rPr lang="ru-RU" b="0" i="0" u="none" strike="noStrike" dirty="0">
                <a:effectLst/>
                <a:latin typeface="Söhne"/>
              </a:rPr>
              <a:t>: Реляционные базы данных могут эффективно обрабатывать большие объемы данных и сложные запросы.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effectLst/>
                <a:latin typeface="Söhne"/>
              </a:rPr>
              <a:t>Стандартизация</a:t>
            </a:r>
            <a:r>
              <a:rPr lang="ru-RU" b="0" i="0" u="none" strike="noStrike" dirty="0">
                <a:effectLst/>
                <a:latin typeface="Söhne"/>
              </a:rPr>
              <a:t>: Большинство реляционных баз данных использует </a:t>
            </a:r>
            <a:r>
              <a:rPr lang="en" b="0" i="0" u="none" strike="noStrike" dirty="0">
                <a:effectLst/>
                <a:latin typeface="Söhne"/>
              </a:rPr>
              <a:t>SQL (Structured Query Language) </a:t>
            </a:r>
            <a:r>
              <a:rPr lang="ru-RU" b="0" i="0" u="none" strike="noStrike" dirty="0">
                <a:effectLst/>
                <a:latin typeface="Söhne"/>
              </a:rPr>
              <a:t>для запросов и управления данными, что обеспечивает стандартизированный подход к работе с данными.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effectLst/>
                <a:latin typeface="Söhne"/>
              </a:rPr>
              <a:t>Безопасность</a:t>
            </a:r>
            <a:r>
              <a:rPr lang="ru-RU" b="0" i="0" u="none" strike="noStrike" dirty="0">
                <a:effectLst/>
                <a:latin typeface="Söhne"/>
              </a:rPr>
              <a:t>: Поддержка сложных механизмов аутентификации, авторизации и шифрования для защиты данных.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effectLst/>
                <a:latin typeface="Söhne"/>
              </a:rPr>
              <a:t>Транзакции</a:t>
            </a:r>
            <a:r>
              <a:rPr lang="ru-RU" b="0" i="0" u="none" strike="noStrike" dirty="0">
                <a:effectLst/>
                <a:latin typeface="Söhne"/>
              </a:rPr>
              <a:t>: Поддержка </a:t>
            </a:r>
            <a:r>
              <a:rPr lang="en" b="0" i="0" u="none" strike="noStrike" dirty="0">
                <a:effectLst/>
                <a:latin typeface="Söhne"/>
              </a:rPr>
              <a:t>ACID (</a:t>
            </a:r>
            <a:r>
              <a:rPr lang="ru-RU" b="0" i="0" u="none" strike="noStrike" dirty="0">
                <a:effectLst/>
                <a:latin typeface="Söhne"/>
              </a:rPr>
              <a:t>атомарность, </a:t>
            </a:r>
            <a:r>
              <a:rPr lang="ru-RU" b="0" i="0" u="none" strike="noStrike" dirty="0" err="1">
                <a:effectLst/>
                <a:latin typeface="Söhne"/>
              </a:rPr>
              <a:t>консистентность</a:t>
            </a:r>
            <a:r>
              <a:rPr lang="ru-RU" b="0" i="0" u="none" strike="noStrike" dirty="0">
                <a:effectLst/>
                <a:latin typeface="Söhne"/>
              </a:rPr>
              <a:t>, изоляция, долговечность) для транзакций обеспечивает надежность и целостность данных.</a:t>
            </a:r>
            <a:br>
              <a:rPr lang="ru-RU" dirty="0"/>
            </a:b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92264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E968F74E-F8BD-2000-BFE6-59188B73D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9344DB0C-EEAD-E102-D0C8-86CE4BB953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23921" y="1159575"/>
            <a:ext cx="3460903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</a:t>
            </a:r>
            <a:endParaRPr sz="1400" dirty="0"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1C60D551-6E5B-12D4-5C32-1D128FFBC8A5}"/>
              </a:ext>
            </a:extLst>
          </p:cNvPr>
          <p:cNvSpPr/>
          <p:nvPr/>
        </p:nvSpPr>
        <p:spPr>
          <a:xfrm>
            <a:off x="-729943" y="1159575"/>
            <a:ext cx="4762800" cy="30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3330A721-16C7-5886-A588-53240A8DC8F9}"/>
              </a:ext>
            </a:extLst>
          </p:cNvPr>
          <p:cNvSpPr/>
          <p:nvPr/>
        </p:nvSpPr>
        <p:spPr>
          <a:xfrm>
            <a:off x="365749" y="508000"/>
            <a:ext cx="8348759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ACID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AB710D47-B52E-A9D9-52E2-CBD6B1D466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8;p2">
            <a:extLst>
              <a:ext uri="{FF2B5EF4-FFF2-40B4-BE49-F238E27FC236}">
                <a16:creationId xmlns:a16="http://schemas.microsoft.com/office/drawing/2014/main" id="{0DE6F361-BD60-86BC-5872-5834936A150E}"/>
              </a:ext>
            </a:extLst>
          </p:cNvPr>
          <p:cNvSpPr txBox="1"/>
          <p:nvPr/>
        </p:nvSpPr>
        <p:spPr>
          <a:xfrm>
            <a:off x="469225" y="1586250"/>
            <a:ext cx="10233000" cy="48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Char char="●"/>
            </a:pPr>
            <a:r>
              <a:rPr lang="ru-RU" sz="1800" b="1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Atomicity</a:t>
            </a:r>
            <a:r>
              <a:rPr lang="ru-RU" sz="18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(атомарность) </a:t>
            </a:r>
            <a:r>
              <a:rPr lang="ru-RU" sz="180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— выражается в том, что транзакция должна быть выполнена в целом или не выполнена вовсе.</a:t>
            </a:r>
            <a:endParaRPr sz="180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Char char="●"/>
            </a:pPr>
            <a:r>
              <a:rPr lang="ru-RU" sz="1800" b="1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Consistency</a:t>
            </a:r>
            <a:r>
              <a:rPr lang="ru-RU" sz="18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(согласованность) </a:t>
            </a:r>
            <a:r>
              <a:rPr lang="ru-RU" sz="180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— гарантирует, что по мере выполнения транзакций, данные переходят из одного согласованного состояния в другое, то есть транзакция не может разрушить взаимной согласованности данных.</a:t>
            </a:r>
            <a:endParaRPr sz="180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Char char="●"/>
            </a:pPr>
            <a:r>
              <a:rPr lang="ru-RU" sz="1800" b="1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Isolation</a:t>
            </a:r>
            <a:r>
              <a:rPr lang="ru-RU" sz="18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(изолированность) </a:t>
            </a:r>
            <a:r>
              <a:rPr lang="ru-RU" sz="180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— локализация пользовательских процессов означает, что конкурирующие за доступ к БД транзакции физически обрабатываются последовательно, изолированно друг от друга, но для пользователей это выглядит, как будто они выполняются параллельно.</a:t>
            </a:r>
            <a:endParaRPr sz="180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Char char="●"/>
            </a:pPr>
            <a:r>
              <a:rPr lang="ru-RU" sz="1800" b="1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Durability</a:t>
            </a:r>
            <a:r>
              <a:rPr lang="ru-RU" sz="18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(долговечность) </a:t>
            </a:r>
            <a:r>
              <a:rPr lang="ru-RU" sz="180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— устойчивость к ошибкам — если транзакция завершена успешно, то те изменения в данных, которые были ею произведены, не могут быть потеряны ни при каких обстоятельствах.</a:t>
            </a:r>
            <a:endParaRPr sz="180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04890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DC55804-68B6-54D5-0534-48DA70C4A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C90A086F-B780-B475-7858-ADF0E9994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23921" y="1159575"/>
            <a:ext cx="3460903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</a:t>
            </a:r>
            <a:endParaRPr sz="1400" dirty="0"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1398BDB3-4E93-79EF-DEB6-7AF65B4E36E4}"/>
              </a:ext>
            </a:extLst>
          </p:cNvPr>
          <p:cNvSpPr/>
          <p:nvPr/>
        </p:nvSpPr>
        <p:spPr>
          <a:xfrm>
            <a:off x="-729943" y="1159575"/>
            <a:ext cx="4762800" cy="30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CADDDA74-C4E7-A572-0FC5-A19AD0877582}"/>
              </a:ext>
            </a:extLst>
          </p:cNvPr>
          <p:cNvSpPr/>
          <p:nvPr/>
        </p:nvSpPr>
        <p:spPr>
          <a:xfrm>
            <a:off x="365749" y="508000"/>
            <a:ext cx="8348759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 dirty="0">
                <a:solidFill>
                  <a:srgbClr val="000000"/>
                </a:solidFill>
                <a:latin typeface="Raleway Light"/>
                <a:ea typeface="Calibri"/>
                <a:cs typeface="Raleway Light"/>
                <a:sym typeface="Raleway Light"/>
              </a:rPr>
              <a:t>Изоляция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preencoded.png">
            <a:extLst>
              <a:ext uri="{FF2B5EF4-FFF2-40B4-BE49-F238E27FC236}">
                <a16:creationId xmlns:a16="http://schemas.microsoft.com/office/drawing/2014/main" id="{0C8E7DDE-00FF-18F0-D2A0-ED80724E8D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ga4e10b422c_0_47">
            <a:extLst>
              <a:ext uri="{FF2B5EF4-FFF2-40B4-BE49-F238E27FC236}">
                <a16:creationId xmlns:a16="http://schemas.microsoft.com/office/drawing/2014/main" id="{02428ECF-E7F1-79DD-910A-7791310FBCD1}"/>
              </a:ext>
            </a:extLst>
          </p:cNvPr>
          <p:cNvSpPr txBox="1"/>
          <p:nvPr/>
        </p:nvSpPr>
        <p:spPr>
          <a:xfrm>
            <a:off x="365750" y="1546954"/>
            <a:ext cx="11051550" cy="439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●"/>
            </a:pPr>
            <a:r>
              <a:rPr lang="ru-RU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Потерянное обновление</a:t>
            </a:r>
            <a:r>
              <a:rPr lang="en-US" b="1" dirty="0">
                <a:solidFill>
                  <a:srgbClr val="54595D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-</a:t>
            </a:r>
            <a:r>
              <a:rPr lang="ru-RU" b="1" dirty="0">
                <a:solidFill>
                  <a:srgbClr val="54595D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u-RU" i="0" u="none" strike="noStrike" cap="none" dirty="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Ситуация, когда при одновременном изменении одного блока данных разными транзакциями одно из изменений теряется.</a:t>
            </a:r>
            <a:endParaRPr i="0" u="none" strike="noStrike" cap="none" dirty="0">
              <a:solidFill>
                <a:srgbClr val="2021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2385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●"/>
            </a:pPr>
            <a:r>
              <a:rPr lang="ru-RU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«Грязное» чтение</a:t>
            </a:r>
            <a:r>
              <a:rPr lang="en-US" b="1" dirty="0">
                <a:solidFill>
                  <a:srgbClr val="54595D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lang="ru-RU" i="0" u="none" strike="noStrike" cap="none" dirty="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Чтение данных, добавленных или изменённых транзакцией, которая впоследствии не подтвердится (откатится).</a:t>
            </a:r>
            <a:endParaRPr i="0" u="none" strike="noStrike" cap="none" dirty="0">
              <a:solidFill>
                <a:srgbClr val="2021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2385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●"/>
            </a:pPr>
            <a:r>
              <a:rPr lang="ru-RU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Неповторяющееся чтение</a:t>
            </a:r>
            <a:r>
              <a:rPr lang="en-US" b="1" dirty="0">
                <a:solidFill>
                  <a:srgbClr val="54595D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lang="ru-RU" i="0" u="none" strike="noStrike" cap="none" dirty="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Ситуация, когда при повторном чтении в рамках одной транзакции ранее прочитанные данные оказываются изменёнными.</a:t>
            </a:r>
            <a:endParaRPr i="0" u="none" strike="noStrike" cap="none" dirty="0">
              <a:solidFill>
                <a:srgbClr val="2021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2385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●"/>
            </a:pPr>
            <a:r>
              <a:rPr lang="ru-RU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Чтение «фантомов»</a:t>
            </a:r>
            <a:r>
              <a:rPr lang="en-US" b="1" dirty="0">
                <a:solidFill>
                  <a:srgbClr val="54595D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lang="ru-RU" i="0" u="none" strike="noStrike" cap="none" dirty="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Ситуация, когда при повторном чтении в рамках одной транзакции одна и та же выборка дает разные множества строк.</a:t>
            </a:r>
            <a:endParaRPr i="0" u="none" strike="noStrike" cap="none" dirty="0">
              <a:solidFill>
                <a:srgbClr val="2021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3053017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2299</Words>
  <Application>Microsoft Macintosh PowerPoint</Application>
  <PresentationFormat>Широкоэкранный</PresentationFormat>
  <Paragraphs>193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Raleway</vt:lpstr>
      <vt:lpstr>Raleway Light</vt:lpstr>
      <vt:lpstr>Raleway Medium</vt:lpstr>
      <vt:lpstr>Söhne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Ilia Rybalko</dc:creator>
  <cp:lastModifiedBy>Ilia Rybalko</cp:lastModifiedBy>
  <cp:revision>14</cp:revision>
  <dcterms:created xsi:type="dcterms:W3CDTF">2024-03-31T07:14:40Z</dcterms:created>
  <dcterms:modified xsi:type="dcterms:W3CDTF">2024-03-31T17:57:11Z</dcterms:modified>
</cp:coreProperties>
</file>