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Raleway Light"/>
      <p:regular r:id="rId21"/>
      <p:bold r:id="rId22"/>
      <p:italic r:id="rId23"/>
      <p:boldItalic r:id="rId24"/>
    </p:embeddedFont>
    <p:embeddedFont>
      <p:font typeface="Raleway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g225BteYPzItstRAKeYfT8ncig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alewayLight-bold.fntdata"/><Relationship Id="rId21" Type="http://schemas.openxmlformats.org/officeDocument/2006/relationships/font" Target="fonts/RalewayLight-regular.fntdata"/><Relationship Id="rId24" Type="http://schemas.openxmlformats.org/officeDocument/2006/relationships/font" Target="fonts/RalewayLight-boldItalic.fntdata"/><Relationship Id="rId23" Type="http://schemas.openxmlformats.org/officeDocument/2006/relationships/font" Target="fonts/Raleway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Medium-bold.fntdata"/><Relationship Id="rId25" Type="http://schemas.openxmlformats.org/officeDocument/2006/relationships/font" Target="fonts/RalewayMedium-regular.fntdata"/><Relationship Id="rId28" Type="http://schemas.openxmlformats.org/officeDocument/2006/relationships/font" Target="fonts/RalewayMedium-boldItalic.fntdata"/><Relationship Id="rId27" Type="http://schemas.openxmlformats.org/officeDocument/2006/relationships/font" Target="fonts/Raleway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e0a3e49dc_1_0:notes"/>
          <p:cNvSpPr/>
          <p:nvPr>
            <p:ph idx="2" type="sldImg"/>
          </p:nvPr>
        </p:nvSpPr>
        <p:spPr>
          <a:xfrm>
            <a:off x="0" y="0"/>
            <a:ext cx="1500000" cy="15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g19e0a3e49dc_1_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19e0a3e49dc_1_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ru-R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a3a95bf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9a3a95bfce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a3a95bfc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9a3a95bfce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a3a95bfc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9a3a95bfce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a3a95bfc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9a3a95bfce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a3a95bfc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9a3a95bfce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и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і вертикальни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ий заголовок і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і об'є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озділу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'єкти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рівняння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Лише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и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міст із підписом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ображення з підписо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habr.com/ru/company/golovachcourses/blog/223821/" TargetMode="External"/><Relationship Id="rId4" Type="http://schemas.openxmlformats.org/officeDocument/2006/relationships/hyperlink" Target="https://habr.com/ru/company/golovachcourses/blog/225585/" TargetMode="External"/><Relationship Id="rId5" Type="http://schemas.openxmlformats.org/officeDocument/2006/relationships/hyperlink" Target="http://www.quizful.net/post/java-exceptions" TargetMode="External"/><Relationship Id="rId6" Type="http://schemas.openxmlformats.org/officeDocument/2006/relationships/hyperlink" Target="http://www.javable.com/tutorials/fesunov/lesson10/" TargetMode="External"/><Relationship Id="rId7" Type="http://schemas.openxmlformats.org/officeDocument/2006/relationships/hyperlink" Target="https://javastudy.ru/interview/exceptions/" TargetMode="External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6" name="Google Shape;86;g19e0a3e49dc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0" y="977900"/>
            <a:ext cx="1772212" cy="381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7" name="Google Shape;87;g19e0a3e49dc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3900" y="0"/>
            <a:ext cx="63865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8" name="Google Shape;88;g19e0a3e49dc_1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96100" y="1358900"/>
            <a:ext cx="5295900" cy="54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19e0a3e49dc_1_0"/>
          <p:cNvSpPr/>
          <p:nvPr/>
        </p:nvSpPr>
        <p:spPr>
          <a:xfrm>
            <a:off x="774700" y="2635250"/>
            <a:ext cx="75756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ru-RU" sz="5500">
                <a:solidFill>
                  <a:srgbClr val="002F4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Исключения</a:t>
            </a:r>
            <a:endParaRPr b="0" i="0" sz="5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19e0a3e49dc_1_0"/>
          <p:cNvSpPr/>
          <p:nvPr/>
        </p:nvSpPr>
        <p:spPr>
          <a:xfrm>
            <a:off x="774700" y="5949950"/>
            <a:ext cx="13653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2F4F"/>
                </a:solidFill>
                <a:latin typeface="Raleway"/>
                <a:ea typeface="Raleway"/>
                <a:cs typeface="Raleway"/>
                <a:sym typeface="Raleway"/>
              </a:rPr>
              <a:t>astondevs.ru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9a3a95bfce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1675"/>
            <a:ext cx="11887200" cy="515371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9a3a95bfce_0_9"/>
          <p:cNvSpPr/>
          <p:nvPr/>
        </p:nvSpPr>
        <p:spPr>
          <a:xfrm>
            <a:off x="365750" y="508000"/>
            <a:ext cx="6753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Иерархия</a:t>
            </a:r>
            <a:endParaRPr b="0" i="0" sz="52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97" name="Google Shape;97;g9a3a95bfce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365750" y="1394525"/>
            <a:ext cx="11262900" cy="4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ru-RU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Исключительные ситуации (исключения) возникают во время выполнения программы, когда возникшая проблема не может быть решена в текущем контексте и невозможно продолжение работы программы. Примерами являются особо</a:t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ru-RU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«популярные»: попытка индексации вне границ массива, вызов метода на нулевой ссылке или деление на нуль. При возникновении исключения создается объект, описывающий это исключение. Затем текущий ход выполнения приложения останавливается, и включается механизм обработки исключений. При этом ссылка на объект-исключение передается обработчику исключений, который пытается решить возникшую проблему и продолжить выполнение программы.</a:t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3263" y="4420525"/>
            <a:ext cx="5705475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/>
          <p:nvPr/>
        </p:nvSpPr>
        <p:spPr>
          <a:xfrm>
            <a:off x="365750" y="508000"/>
            <a:ext cx="6753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Исключения</a:t>
            </a:r>
            <a:endParaRPr b="0" i="0" sz="52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05" name="Google Shape;10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a3a95bfce_0_30"/>
          <p:cNvSpPr/>
          <p:nvPr/>
        </p:nvSpPr>
        <p:spPr>
          <a:xfrm>
            <a:off x="365750" y="508000"/>
            <a:ext cx="6753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Checked/Unchecked</a:t>
            </a:r>
            <a:endParaRPr b="0" i="0" sz="52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g9a3a95bfce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50" y="1298500"/>
            <a:ext cx="5010150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9a3a95bfce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5900" y="1298500"/>
            <a:ext cx="6496877" cy="2008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3" name="Google Shape;113;g9a3a95bfce_0_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9a3a95bfce_0_30"/>
          <p:cNvSpPr txBox="1"/>
          <p:nvPr/>
        </p:nvSpPr>
        <p:spPr>
          <a:xfrm>
            <a:off x="365750" y="3857400"/>
            <a:ext cx="8640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Raleway"/>
                <a:ea typeface="Raleway"/>
                <a:cs typeface="Raleway"/>
                <a:sym typeface="Raleway"/>
              </a:rPr>
              <a:t>1. Checked исключения, это те, которые должны обрабатываться блоком catch или описываться в сигнатуре метода. Unchecked могут не обрабатываться и не быть описанными.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800">
                <a:latin typeface="Raleway"/>
                <a:ea typeface="Raleway"/>
                <a:cs typeface="Raleway"/>
                <a:sym typeface="Raleway"/>
              </a:rPr>
              <a:t>2. Unchecked исключения в Java - наследованные от RuntimeException, checked - от Exception (не включая unchecked).Пример unchecked исключения - NullPointerException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a3a95bfce_0_22"/>
          <p:cNvSpPr txBox="1"/>
          <p:nvPr/>
        </p:nvSpPr>
        <p:spPr>
          <a:xfrm>
            <a:off x="234000" y="1298500"/>
            <a:ext cx="11724000" cy="3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ru-RU" sz="1600" u="none" cap="none" strike="noStrike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В Java есть пять ключевых слов для работы с исключениями:</a:t>
            </a:r>
            <a:endParaRPr i="0" sz="1600" u="none" cap="none" strike="noStrike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660400" marR="20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AutoNum type="arabicPeriod"/>
            </a:pPr>
            <a:r>
              <a:rPr i="0" lang="ru-RU" sz="1600" u="none" cap="none" strike="noStrike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try - данное ключевое слово используется для отметки начала блока кода, который потенциально может привести к ошибке. </a:t>
            </a:r>
            <a:endParaRPr i="0" sz="1600" u="none" cap="none" strike="noStrike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660400" marR="20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AutoNum type="arabicPeriod"/>
            </a:pPr>
            <a:r>
              <a:rPr i="0" lang="ru-RU" sz="1600" u="none" cap="none" strike="noStrike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catch - ключевое слово для отметки начала блока кода, предназначенного для перехвата и обработки исключений.</a:t>
            </a:r>
            <a:endParaRPr i="0" sz="1600" u="none" cap="none" strike="noStrike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660400" marR="20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AutoNum type="arabicPeriod"/>
            </a:pPr>
            <a:r>
              <a:rPr i="0" lang="ru-RU" sz="1600" u="none" cap="none" strike="noStrike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finally - ключевое слово для отметки начала блока кода, которое является дополнительным. Этот блок помещается после последнего блока 'catch'. Управление обычно передаётся в блок 'finally' в любом случае. </a:t>
            </a:r>
            <a:endParaRPr i="0" sz="1600" u="none" cap="none" strike="noStrike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660400" marR="20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AutoNum type="arabicPeriod"/>
            </a:pPr>
            <a:r>
              <a:rPr i="0" lang="ru-RU" sz="1600" u="none" cap="none" strike="noStrike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throw - служит для генерации исключений.</a:t>
            </a:r>
            <a:endParaRPr i="0" sz="1600" u="none" cap="none" strike="noStrike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660400" marR="20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AutoNum type="arabicPeriod"/>
            </a:pPr>
            <a:r>
              <a:rPr i="0" lang="ru-RU" sz="1600" u="none" cap="none" strike="noStrike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throws - ключевое слово, которое прописывается в сигнатуре метода, и обозначающее что метод потенциально может выбросить исключение с указанным типом.</a:t>
            </a:r>
            <a:endParaRPr i="0" sz="1600" u="none" cap="none" strike="noStrike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0" name="Google Shape;120;g9a3a95bfce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50" y="4136750"/>
            <a:ext cx="872490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9a3a95bfce_0_22"/>
          <p:cNvSpPr/>
          <p:nvPr/>
        </p:nvSpPr>
        <p:spPr>
          <a:xfrm>
            <a:off x="365750" y="508000"/>
            <a:ext cx="6753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Keywords</a:t>
            </a:r>
            <a:endParaRPr b="0" i="0" sz="52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2" name="Google Shape;122;g9a3a95bfce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a3a95bfce_0_64"/>
          <p:cNvSpPr/>
          <p:nvPr/>
        </p:nvSpPr>
        <p:spPr>
          <a:xfrm>
            <a:off x="6950550" y="1039600"/>
            <a:ext cx="47628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9a3a95bfce_0_64"/>
          <p:cNvSpPr txBox="1"/>
          <p:nvPr/>
        </p:nvSpPr>
        <p:spPr>
          <a:xfrm>
            <a:off x="365750" y="1644475"/>
            <a:ext cx="5777100" cy="4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203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ru-RU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Оператор throws включается в сигнатуру метода с целью обозначения </a:t>
            </a:r>
            <a:r>
              <a:rPr lang="ru-RU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возможности</a:t>
            </a:r>
            <a:r>
              <a:rPr i="0" lang="ru-RU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возникновения исключительной ситуации с определенным типом. Использовать данный оператор следует в описании тех методов, которые могут возбуждать исключения, но сами их не обрабатывают. Таким образом, оператором throws метод предупреждает другие методы, вызывающие данный, что у него могут быть вызваны необработанные исключения, чтобы вызывающие методы могли защитить себя от этих исключений.</a:t>
            </a:r>
            <a:endParaRPr i="0" sz="1800" u="none" cap="none" strike="noStrike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9" name="Google Shape;129;g9a3a95bfce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2850" y="1694675"/>
            <a:ext cx="5777100" cy="40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9a3a95bfce_0_64"/>
          <p:cNvSpPr/>
          <p:nvPr/>
        </p:nvSpPr>
        <p:spPr>
          <a:xfrm>
            <a:off x="365750" y="508000"/>
            <a:ext cx="6753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Throws</a:t>
            </a:r>
            <a:endParaRPr b="0" i="0" sz="52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31" name="Google Shape;131;g9a3a95bfce_0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a3a95bfce_0_77"/>
          <p:cNvSpPr/>
          <p:nvPr/>
        </p:nvSpPr>
        <p:spPr>
          <a:xfrm>
            <a:off x="6819725" y="1629275"/>
            <a:ext cx="4762800" cy="25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ru-RU" sz="1500" u="none" cap="none" strike="noStrike">
                <a:solidFill>
                  <a:srgbClr val="294563"/>
                </a:solidFill>
                <a:latin typeface="Raleway"/>
                <a:ea typeface="Raleway"/>
                <a:cs typeface="Raleway"/>
                <a:sym typeface="Raleway"/>
              </a:rPr>
              <a:t>Может ли блок finally не выполняться?</a:t>
            </a:r>
            <a:endParaRPr i="0" sz="1500" u="none" cap="none" strike="noStrike">
              <a:solidFill>
                <a:srgbClr val="2945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ru-RU" sz="1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Код блока finally не будет исполнен, если в код программы включен предшествующий блоку finally системный выход. </a:t>
            </a:r>
            <a:endParaRPr i="0" sz="1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ru-RU" sz="1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Так же это возможно когда умирает поток который вызывает исключение</a:t>
            </a:r>
            <a:endParaRPr i="0" sz="1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i="0" sz="15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g9a3a95bfce_0_77"/>
          <p:cNvSpPr txBox="1"/>
          <p:nvPr/>
        </p:nvSpPr>
        <p:spPr>
          <a:xfrm>
            <a:off x="365750" y="1629275"/>
            <a:ext cx="6312600" cy="4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ru-RU" sz="1500" u="none" cap="none" strike="noStrike">
                <a:solidFill>
                  <a:srgbClr val="294563"/>
                </a:solidFill>
                <a:latin typeface="Raleway"/>
                <a:ea typeface="Raleway"/>
                <a:cs typeface="Raleway"/>
                <a:sym typeface="Raleway"/>
              </a:rPr>
              <a:t>Блоки кода try/catch и try/finally</a:t>
            </a:r>
            <a:endParaRPr i="0" sz="1500" u="none" cap="none" strike="noStrike">
              <a:solidFill>
                <a:srgbClr val="2945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ru-RU" sz="1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Каждый оператор try требует наличия либо catch, либо finally, либо сочетания catch и finally. Блок кода finally не является обязательным, и может отсутствовать при использовании try/catch. Оператором finally создаётся блок кода, который должен быть выполнен после завершения блока try/catch.</a:t>
            </a:r>
            <a:endParaRPr i="0" sz="1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ru-RU" sz="1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Если необходимо гарантировано выполнить определенный участок кода, то используется finally. Связка try/finally позволяет обеспечить выполнение блока кода независимо от того, какие исключения были возбуждены и перехвачены, даже в тех случаях, когда в методе нет соответствующего возбужденному исключению раздела catch.</a:t>
            </a:r>
            <a:endParaRPr i="0" sz="1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8" name="Google Shape;138;g9a3a95bfce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9724" y="4296349"/>
            <a:ext cx="4611325" cy="15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9a3a95bfce_0_77"/>
          <p:cNvSpPr/>
          <p:nvPr/>
        </p:nvSpPr>
        <p:spPr>
          <a:xfrm>
            <a:off x="365750" y="508000"/>
            <a:ext cx="6753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try/catch - try/finally</a:t>
            </a:r>
            <a:endParaRPr b="0" i="0" sz="52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0" name="Google Shape;140;g9a3a95bfce_0_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365750" y="16434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aleway"/>
              <a:buChar char="•"/>
            </a:pPr>
            <a:r>
              <a:rPr lang="ru-RU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https://habr.com/ru/company/golovachcourses/blog/223821/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aleway"/>
              <a:buChar char="•"/>
            </a:pPr>
            <a:r>
              <a:rPr lang="ru-RU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https://habr.com/ru/company/golovachcourses/blog/225585/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aleway"/>
              <a:buChar char="•"/>
            </a:pPr>
            <a:r>
              <a:rPr lang="ru-RU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http://www.quizful.net/post/java-exceptions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aleway"/>
              <a:buChar char="•"/>
            </a:pPr>
            <a:r>
              <a:rPr lang="ru-RU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http://www.javable.com/tutorials/fesunov/lesson10/</a:t>
            </a:r>
            <a:r>
              <a:rPr lang="ru-RU" sz="18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aleway"/>
              <a:buChar char="•"/>
            </a:pPr>
            <a:r>
              <a:rPr lang="ru-RU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7"/>
              </a:rPr>
              <a:t>https://javastudy.ru/interview/exceptions/</a:t>
            </a:r>
            <a:r>
              <a:rPr lang="ru-RU" sz="18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9"/>
          <p:cNvSpPr/>
          <p:nvPr/>
        </p:nvSpPr>
        <p:spPr>
          <a:xfrm>
            <a:off x="365750" y="508000"/>
            <a:ext cx="6753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Литература</a:t>
            </a:r>
            <a:endParaRPr b="0" i="0" sz="52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7" name="Google Shape;147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2020-09-05T16:41:53Z</dcterms:created>
  <dc:creator>Yurii Shmorgun</dc:creator>
</cp:coreProperties>
</file>