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Raleway" pitchFamily="2" charset="-52"/>
      <p:regular r:id="rId16"/>
      <p:bold r:id="rId17"/>
      <p:italic r:id="rId18"/>
      <p:boldItalic r:id="rId19"/>
    </p:embeddedFont>
    <p:embeddedFont>
      <p:font typeface="Raleway Light" pitchFamily="2" charset="-52"/>
      <p:regular r:id="rId20"/>
      <p:bold r:id="rId21"/>
      <p:italic r:id="rId22"/>
      <p:boldItalic r:id="rId23"/>
    </p:embeddedFont>
    <p:embeddedFont>
      <p:font typeface="Raleway Medium" pitchFamily="2" charset="-52"/>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ypPt42c+E9vvmhVkI/aTD/2Ck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ia Rybalko" userId="e69182bbdc908765" providerId="LiveId" clId="{992B3A7B-33A6-410F-8AC1-B62FEE626F4D}"/>
    <pc:docChg chg="custSel modSld">
      <pc:chgData name="Ilia Rybalko" userId="e69182bbdc908765" providerId="LiveId" clId="{992B3A7B-33A6-410F-8AC1-B62FEE626F4D}" dt="2023-11-18T08:44:46.926" v="1" actId="478"/>
      <pc:docMkLst>
        <pc:docMk/>
      </pc:docMkLst>
      <pc:sldChg chg="addSp delSp modSp mod">
        <pc:chgData name="Ilia Rybalko" userId="e69182bbdc908765" providerId="LiveId" clId="{992B3A7B-33A6-410F-8AC1-B62FEE626F4D}" dt="2023-11-18T08:44:46.926" v="1" actId="478"/>
        <pc:sldMkLst>
          <pc:docMk/>
          <pc:sldMk cId="0" sldId="257"/>
        </pc:sldMkLst>
        <pc:graphicFrameChg chg="add del modGraphic">
          <ac:chgData name="Ilia Rybalko" userId="e69182bbdc908765" providerId="LiveId" clId="{992B3A7B-33A6-410F-8AC1-B62FEE626F4D}" dt="2023-11-18T08:44:46.926" v="1" actId="478"/>
          <ac:graphicFrameMkLst>
            <pc:docMk/>
            <pc:sldMk cId="0" sldId="257"/>
            <ac:graphicFrameMk id="2" creationId="{827F1E0D-413C-1147-D953-02857501B54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a4b56191df_0_0:notes"/>
          <p:cNvSpPr>
            <a:spLocks noGrp="1" noRot="1" noChangeAspect="1"/>
          </p:cNvSpPr>
          <p:nvPr>
            <p:ph type="sldImg" idx="2"/>
          </p:nvPr>
        </p:nvSpPr>
        <p:spPr>
          <a:xfrm>
            <a:off x="0" y="0"/>
            <a:ext cx="1500000" cy="15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g1a4b56191df_0_0:notes"/>
          <p:cNvSpPr txBox="1">
            <a:spLocks noGrp="1"/>
          </p:cNvSpPr>
          <p:nvPr>
            <p:ph type="body" idx="1"/>
          </p:nvPr>
        </p:nvSpPr>
        <p:spPr>
          <a:xfrm>
            <a:off x="0" y="0"/>
            <a:ext cx="2000100" cy="1500000"/>
          </a:xfrm>
          <a:prstGeom prst="rect">
            <a:avLst/>
          </a:prstGeom>
          <a:noFill/>
          <a:ln>
            <a:noFill/>
          </a:ln>
        </p:spPr>
        <p:txBody>
          <a:bodyPr spcFirstLastPara="1" wrap="square" lIns="55875" tIns="27925" rIns="55875" bIns="27925" anchor="t" anchorCtr="0">
            <a:noAutofit/>
          </a:bodyPr>
          <a:lstStyle/>
          <a:p>
            <a:pPr marL="0" marR="0" lvl="0" indent="0" algn="l" rtl="0">
              <a:lnSpc>
                <a:spcPct val="100000"/>
              </a:lnSpc>
              <a:spcBef>
                <a:spcPts val="0"/>
              </a:spcBef>
              <a:spcAft>
                <a:spcPts val="0"/>
              </a:spcAft>
              <a:buSzPts val="700"/>
              <a:buNone/>
            </a:pPr>
            <a:endParaRPr sz="700">
              <a:solidFill>
                <a:schemeClr val="dk1"/>
              </a:solidFill>
              <a:latin typeface="Calibri"/>
              <a:ea typeface="Calibri"/>
              <a:cs typeface="Calibri"/>
              <a:sym typeface="Calibri"/>
            </a:endParaRPr>
          </a:p>
        </p:txBody>
      </p:sp>
      <p:sp>
        <p:nvSpPr>
          <p:cNvPr id="84" name="Google Shape;84;g1a4b56191df_0_0:notes"/>
          <p:cNvSpPr txBox="1">
            <a:spLocks noGrp="1"/>
          </p:cNvSpPr>
          <p:nvPr>
            <p:ph type="sldNum" idx="12"/>
          </p:nvPr>
        </p:nvSpPr>
        <p:spPr>
          <a:xfrm>
            <a:off x="0" y="0"/>
            <a:ext cx="2000100" cy="1500000"/>
          </a:xfrm>
          <a:prstGeom prst="rect">
            <a:avLst/>
          </a:prstGeom>
          <a:noFill/>
          <a:ln>
            <a:noFill/>
          </a:ln>
        </p:spPr>
        <p:txBody>
          <a:bodyPr spcFirstLastPara="1" wrap="square" lIns="55875" tIns="27925" rIns="55875" bIns="27925" anchor="t"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ru-RU" sz="1100" b="0" i="0" u="none" strike="noStrike" cap="none">
                <a:solidFill>
                  <a:schemeClr val="dk1"/>
                </a:solidFill>
                <a:latin typeface="Calibri"/>
                <a:ea typeface="Calibri"/>
                <a:cs typeface="Calibri"/>
                <a:sym typeface="Calibri"/>
              </a:rPr>
              <a:t>1</a:t>
            </a:fld>
            <a:endParaRPr sz="11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a4b56191df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g1a4b56191d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a4b56191df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g1a4b56191df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394f57e1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5394f57e1b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394f57e1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g5394f57e1b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394f57e1b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5394f57e1b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394f57e1b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5394f57e1b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394f57e1b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g5394f57e1b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ий слайд"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і вертикальний текст"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ий заголовок і текст"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і об'єкт"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озділу"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єкти"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Порівняння"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Лише заголовок"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ий слайд"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Вміст із підписом"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Зображення з підписом"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junit.org/junit5/docs/current/user-guide/#overview-what-is-junit-5" TargetMode="External"/><Relationship Id="rId7" Type="http://schemas.openxmlformats.org/officeDocument/2006/relationships/hyperlink" Target="http://junit.org/junit5/docs/current/user-guide/#running-tests-build-mav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junit.org/junit5/docs/current/user-guide/#running-tests-build-gradle" TargetMode="External"/><Relationship Id="rId5" Type="http://schemas.openxmlformats.org/officeDocument/2006/relationships/hyperlink" Target="http://junit.org/junit5/docs/current/user-guide/#running-tests-console-launcher" TargetMode="External"/><Relationship Id="rId4" Type="http://schemas.openxmlformats.org/officeDocument/2006/relationships/hyperlink" Target="http://junit.org/junit5/docs/current/api/org/junit/platform/engine/TestEngin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habrahabr.ru/users/befor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habrahabr.ru/users/test/" TargetMode="External"/><Relationship Id="rId4" Type="http://schemas.openxmlformats.org/officeDocument/2006/relationships/hyperlink" Target="https://habrahabr.ru/users/aft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habr.com/ru/post/337700/" TargetMode="External"/><Relationship Id="rId7" Type="http://schemas.openxmlformats.org/officeDocument/2006/relationships/hyperlink" Target="https://habr.com/ru/post/44498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youtube.com/watch?v=QG8O-Zou0qI&amp;list=PLZqgWWF4O-zhpYUPLjpe2yfg93s1olElm" TargetMode="External"/><Relationship Id="rId5" Type="http://schemas.openxmlformats.org/officeDocument/2006/relationships/hyperlink" Target="https://javadoc.io/doc/org.mockito/mockito-core/latest/org/mockito/Mockito.html" TargetMode="External"/><Relationship Id="rId4" Type="http://schemas.openxmlformats.org/officeDocument/2006/relationships/hyperlink" Target="https://habr.com/ru/post/1201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pic>
        <p:nvPicPr>
          <p:cNvPr id="86" name="Google Shape;86;g1a4b56191df_0_0" descr="preencoded.png"/>
          <p:cNvPicPr preferRelativeResize="0"/>
          <p:nvPr/>
        </p:nvPicPr>
        <p:blipFill rotWithShape="1">
          <a:blip r:embed="rId3">
            <a:alphaModFix/>
          </a:blip>
          <a:srcRect/>
          <a:stretch/>
        </p:blipFill>
        <p:spPr>
          <a:xfrm>
            <a:off x="774700" y="977900"/>
            <a:ext cx="1772212" cy="381001"/>
          </a:xfrm>
          <a:prstGeom prst="rect">
            <a:avLst/>
          </a:prstGeom>
          <a:noFill/>
          <a:ln>
            <a:noFill/>
          </a:ln>
        </p:spPr>
      </p:pic>
      <p:pic>
        <p:nvPicPr>
          <p:cNvPr id="87" name="Google Shape;87;g1a4b56191df_0_0" descr="preencoded.png"/>
          <p:cNvPicPr preferRelativeResize="0"/>
          <p:nvPr/>
        </p:nvPicPr>
        <p:blipFill rotWithShape="1">
          <a:blip r:embed="rId4">
            <a:alphaModFix/>
          </a:blip>
          <a:srcRect/>
          <a:stretch/>
        </p:blipFill>
        <p:spPr>
          <a:xfrm>
            <a:off x="5803900" y="0"/>
            <a:ext cx="6386500" cy="6858000"/>
          </a:xfrm>
          <a:prstGeom prst="rect">
            <a:avLst/>
          </a:prstGeom>
          <a:noFill/>
          <a:ln>
            <a:noFill/>
          </a:ln>
        </p:spPr>
      </p:pic>
      <p:pic>
        <p:nvPicPr>
          <p:cNvPr id="88" name="Google Shape;88;g1a4b56191df_0_0" descr="preencoded.png"/>
          <p:cNvPicPr preferRelativeResize="0"/>
          <p:nvPr/>
        </p:nvPicPr>
        <p:blipFill rotWithShape="1">
          <a:blip r:embed="rId5">
            <a:alphaModFix/>
          </a:blip>
          <a:srcRect/>
          <a:stretch/>
        </p:blipFill>
        <p:spPr>
          <a:xfrm>
            <a:off x="6896100" y="1358900"/>
            <a:ext cx="5295900" cy="5499100"/>
          </a:xfrm>
          <a:prstGeom prst="rect">
            <a:avLst/>
          </a:prstGeom>
          <a:noFill/>
          <a:ln>
            <a:noFill/>
          </a:ln>
        </p:spPr>
      </p:pic>
      <p:sp>
        <p:nvSpPr>
          <p:cNvPr id="89" name="Google Shape;89;g1a4b56191df_0_0"/>
          <p:cNvSpPr/>
          <p:nvPr/>
        </p:nvSpPr>
        <p:spPr>
          <a:xfrm>
            <a:off x="774700" y="2635250"/>
            <a:ext cx="7575600" cy="15876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Clr>
                <a:srgbClr val="000000"/>
              </a:buClr>
              <a:buSzPts val="5500"/>
              <a:buFont typeface="Arial"/>
              <a:buNone/>
            </a:pPr>
            <a:r>
              <a:rPr lang="ru-RU" sz="5500">
                <a:solidFill>
                  <a:srgbClr val="002F4F"/>
                </a:solidFill>
                <a:latin typeface="Raleway Medium"/>
                <a:ea typeface="Raleway Medium"/>
                <a:cs typeface="Raleway Medium"/>
                <a:sym typeface="Raleway Medium"/>
              </a:rPr>
              <a:t>Тестирование</a:t>
            </a:r>
            <a:endParaRPr sz="5500" b="0" i="0" u="none" strike="noStrike" cap="none">
              <a:solidFill>
                <a:schemeClr val="dk1"/>
              </a:solidFill>
              <a:latin typeface="Calibri"/>
              <a:ea typeface="Calibri"/>
              <a:cs typeface="Calibri"/>
              <a:sym typeface="Calibri"/>
            </a:endParaRPr>
          </a:p>
        </p:txBody>
      </p:sp>
      <p:sp>
        <p:nvSpPr>
          <p:cNvPr id="90" name="Google Shape;90;g1a4b56191df_0_0"/>
          <p:cNvSpPr/>
          <p:nvPr/>
        </p:nvSpPr>
        <p:spPr>
          <a:xfrm>
            <a:off x="774700" y="5949950"/>
            <a:ext cx="1365300" cy="266700"/>
          </a:xfrm>
          <a:prstGeom prst="rect">
            <a:avLst/>
          </a:prstGeom>
          <a:noFill/>
          <a:ln>
            <a:noFill/>
          </a:ln>
        </p:spPr>
        <p:txBody>
          <a:bodyPr spcFirstLastPara="1" wrap="square" lIns="0" tIns="0" rIns="0" bIns="0" anchor="t" anchorCtr="0">
            <a:noAutofit/>
          </a:bodyPr>
          <a:lstStyle/>
          <a:p>
            <a:pPr marL="0" marR="0" lvl="0" indent="0" algn="l" rtl="0">
              <a:lnSpc>
                <a:spcPct val="117000"/>
              </a:lnSpc>
              <a:spcBef>
                <a:spcPts val="0"/>
              </a:spcBef>
              <a:spcAft>
                <a:spcPts val="0"/>
              </a:spcAft>
              <a:buClr>
                <a:srgbClr val="000000"/>
              </a:buClr>
              <a:buSzPts val="1800"/>
              <a:buFont typeface="Arial"/>
              <a:buNone/>
            </a:pPr>
            <a:r>
              <a:rPr lang="ru-RU" sz="1800" b="0" i="0" u="none" strike="noStrike" cap="none">
                <a:solidFill>
                  <a:srgbClr val="002F4F"/>
                </a:solidFill>
                <a:latin typeface="Raleway"/>
                <a:ea typeface="Raleway"/>
                <a:cs typeface="Raleway"/>
                <a:sym typeface="Raleway"/>
              </a:rPr>
              <a:t>astondevs.ru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a4b56191df_0_101"/>
          <p:cNvSpPr txBox="1"/>
          <p:nvPr/>
        </p:nvSpPr>
        <p:spPr>
          <a:xfrm>
            <a:off x="275550" y="1298500"/>
            <a:ext cx="11640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latin typeface="Raleway"/>
              <a:ea typeface="Raleway"/>
              <a:cs typeface="Raleway"/>
              <a:sym typeface="Raleway"/>
            </a:endParaRPr>
          </a:p>
        </p:txBody>
      </p:sp>
      <p:sp>
        <p:nvSpPr>
          <p:cNvPr id="96" name="Google Shape;96;g1a4b56191df_0_101"/>
          <p:cNvSpPr/>
          <p:nvPr/>
        </p:nvSpPr>
        <p:spPr>
          <a:xfrm>
            <a:off x="365750" y="508000"/>
            <a:ext cx="8562900" cy="790500"/>
          </a:xfrm>
          <a:prstGeom prst="rect">
            <a:avLst/>
          </a:prstGeom>
          <a:noFill/>
          <a:ln>
            <a:noFill/>
          </a:ln>
        </p:spPr>
        <p:txBody>
          <a:bodyPr spcFirstLastPara="1" wrap="square" lIns="0" tIns="0" rIns="0" bIns="0" anchor="t" anchorCtr="0">
            <a:noAutofit/>
          </a:bodyPr>
          <a:lstStyle/>
          <a:p>
            <a:pPr marL="0" marR="0" lvl="0" indent="0" algn="l" rtl="0">
              <a:lnSpc>
                <a:spcPct val="117000"/>
              </a:lnSpc>
              <a:spcBef>
                <a:spcPts val="0"/>
              </a:spcBef>
              <a:spcAft>
                <a:spcPts val="0"/>
              </a:spcAft>
              <a:buClr>
                <a:srgbClr val="000000"/>
              </a:buClr>
              <a:buSzPts val="5250"/>
              <a:buFont typeface="Arial"/>
              <a:buNone/>
            </a:pPr>
            <a:r>
              <a:rPr lang="ru-RU" sz="5250">
                <a:latin typeface="Raleway Light"/>
                <a:ea typeface="Raleway Light"/>
                <a:cs typeface="Raleway Light"/>
                <a:sym typeface="Raleway Light"/>
              </a:rPr>
              <a:t>Пирамида тестирования</a:t>
            </a:r>
            <a:endParaRPr sz="5250" b="0" i="0" u="none" strike="noStrike" cap="none">
              <a:solidFill>
                <a:srgbClr val="000000"/>
              </a:solidFill>
              <a:latin typeface="Calibri"/>
              <a:ea typeface="Calibri"/>
              <a:cs typeface="Calibri"/>
              <a:sym typeface="Calibri"/>
            </a:endParaRPr>
          </a:p>
        </p:txBody>
      </p:sp>
      <p:sp>
        <p:nvSpPr>
          <p:cNvPr id="97" name="Google Shape;97;g1a4b56191df_0_101"/>
          <p:cNvSpPr txBox="1"/>
          <p:nvPr/>
        </p:nvSpPr>
        <p:spPr>
          <a:xfrm>
            <a:off x="365750" y="1855300"/>
            <a:ext cx="5680500" cy="344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800">
                <a:latin typeface="Raleway"/>
                <a:ea typeface="Raleway"/>
                <a:cs typeface="Raleway"/>
                <a:sym typeface="Raleway"/>
              </a:rPr>
              <a:t>Уровни тестирования:</a:t>
            </a:r>
            <a:endParaRPr sz="1800">
              <a:latin typeface="Raleway"/>
              <a:ea typeface="Raleway"/>
              <a:cs typeface="Raleway"/>
              <a:sym typeface="Raleway"/>
            </a:endParaRPr>
          </a:p>
          <a:p>
            <a:pPr marL="457200" lvl="0" indent="-323850" algn="l" rtl="0">
              <a:lnSpc>
                <a:spcPct val="115000"/>
              </a:lnSpc>
              <a:spcBef>
                <a:spcPts val="1200"/>
              </a:spcBef>
              <a:spcAft>
                <a:spcPts val="0"/>
              </a:spcAft>
              <a:buClr>
                <a:schemeClr val="dk1"/>
              </a:buClr>
              <a:buSzPts val="1500"/>
              <a:buFont typeface="Raleway"/>
              <a:buChar char="●"/>
            </a:pPr>
            <a:r>
              <a:rPr lang="ru-RU" sz="1800" b="1">
                <a:latin typeface="Raleway"/>
                <a:ea typeface="Raleway"/>
                <a:cs typeface="Raleway"/>
                <a:sym typeface="Raleway"/>
              </a:rPr>
              <a:t>Unit/component/program/module testing</a:t>
            </a:r>
            <a:r>
              <a:rPr lang="ru-RU" sz="1800">
                <a:latin typeface="Raleway"/>
                <a:ea typeface="Raleway"/>
                <a:cs typeface="Raleway"/>
                <a:sym typeface="Raleway"/>
              </a:rPr>
              <a:t> - тестируется минимально-атомарный модуль программы, чаще всего это одна функция или метод. Таких тестов должно быть больше всего;</a:t>
            </a:r>
            <a:endParaRPr sz="1800">
              <a:latin typeface="Raleway"/>
              <a:ea typeface="Raleway"/>
              <a:cs typeface="Raleway"/>
              <a:sym typeface="Raleway"/>
            </a:endParaRPr>
          </a:p>
          <a:p>
            <a:pPr marL="457200" lvl="0" indent="-323850" algn="l" rtl="0">
              <a:lnSpc>
                <a:spcPct val="115000"/>
              </a:lnSpc>
              <a:spcBef>
                <a:spcPts val="0"/>
              </a:spcBef>
              <a:spcAft>
                <a:spcPts val="0"/>
              </a:spcAft>
              <a:buClr>
                <a:schemeClr val="dk1"/>
              </a:buClr>
              <a:buSzPts val="1500"/>
              <a:buFont typeface="Raleway"/>
              <a:buChar char="●"/>
            </a:pPr>
            <a:r>
              <a:rPr lang="ru-RU" sz="1800" b="1">
                <a:latin typeface="Raleway"/>
                <a:ea typeface="Raleway"/>
                <a:cs typeface="Raleway"/>
                <a:sym typeface="Raleway"/>
              </a:rPr>
              <a:t>Integration testing</a:t>
            </a:r>
            <a:r>
              <a:rPr lang="ru-RU" sz="1800">
                <a:latin typeface="Raleway"/>
                <a:ea typeface="Raleway"/>
                <a:cs typeface="Raleway"/>
                <a:sym typeface="Raleway"/>
              </a:rPr>
              <a:t> - несколько модулей программы тестируются вместе;</a:t>
            </a:r>
            <a:endParaRPr sz="1800">
              <a:latin typeface="Raleway"/>
              <a:ea typeface="Raleway"/>
              <a:cs typeface="Raleway"/>
              <a:sym typeface="Raleway"/>
            </a:endParaRPr>
          </a:p>
          <a:p>
            <a:pPr marL="457200" lvl="0" indent="-323850" algn="l" rtl="0">
              <a:lnSpc>
                <a:spcPct val="115000"/>
              </a:lnSpc>
              <a:spcBef>
                <a:spcPts val="0"/>
              </a:spcBef>
              <a:spcAft>
                <a:spcPts val="0"/>
              </a:spcAft>
              <a:buClr>
                <a:schemeClr val="dk1"/>
              </a:buClr>
              <a:buSzPts val="1500"/>
              <a:buFont typeface="Raleway"/>
              <a:buChar char="●"/>
            </a:pPr>
            <a:r>
              <a:rPr lang="ru-RU" sz="1800" b="1">
                <a:latin typeface="Raleway"/>
                <a:ea typeface="Raleway"/>
                <a:cs typeface="Raleway"/>
                <a:sym typeface="Raleway"/>
              </a:rPr>
              <a:t>System testing</a:t>
            </a:r>
            <a:r>
              <a:rPr lang="ru-RU" sz="1800">
                <a:latin typeface="Raleway"/>
                <a:ea typeface="Raleway"/>
                <a:cs typeface="Raleway"/>
                <a:sym typeface="Raleway"/>
              </a:rPr>
              <a:t> - вся программа тестируется полностью;</a:t>
            </a:r>
            <a:endParaRPr sz="1800">
              <a:latin typeface="Raleway"/>
              <a:ea typeface="Raleway"/>
              <a:cs typeface="Raleway"/>
              <a:sym typeface="Raleway"/>
            </a:endParaRPr>
          </a:p>
        </p:txBody>
      </p:sp>
      <p:pic>
        <p:nvPicPr>
          <p:cNvPr id="98" name="Google Shape;98;g1a4b56191df_0_101"/>
          <p:cNvPicPr preferRelativeResize="0"/>
          <p:nvPr/>
        </p:nvPicPr>
        <p:blipFill>
          <a:blip r:embed="rId3">
            <a:alphaModFix/>
          </a:blip>
          <a:stretch>
            <a:fillRect/>
          </a:stretch>
        </p:blipFill>
        <p:spPr>
          <a:xfrm>
            <a:off x="6231925" y="1855300"/>
            <a:ext cx="5537026" cy="3677475"/>
          </a:xfrm>
          <a:prstGeom prst="rect">
            <a:avLst/>
          </a:prstGeom>
          <a:noFill/>
          <a:ln>
            <a:noFill/>
          </a:ln>
        </p:spPr>
      </p:pic>
      <p:pic>
        <p:nvPicPr>
          <p:cNvPr id="99" name="Google Shape;99;g1a4b56191df_0_101" descr="preencoded.png"/>
          <p:cNvPicPr preferRelativeResize="0"/>
          <p:nvPr/>
        </p:nvPicPr>
        <p:blipFill rotWithShape="1">
          <a:blip r:embed="rId4">
            <a:alphaModFix/>
          </a:blip>
          <a:srcRect/>
          <a:stretch/>
        </p:blipFill>
        <p:spPr>
          <a:xfrm>
            <a:off x="10934700" y="508000"/>
            <a:ext cx="482600" cy="48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a4b56191df_0_96"/>
          <p:cNvSpPr txBox="1"/>
          <p:nvPr/>
        </p:nvSpPr>
        <p:spPr>
          <a:xfrm>
            <a:off x="275550" y="1298500"/>
            <a:ext cx="11640900" cy="53796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ru-RU" sz="1800" i="0" u="none" strike="noStrike" cap="none">
                <a:solidFill>
                  <a:srgbClr val="222222"/>
                </a:solidFill>
                <a:highlight>
                  <a:srgbClr val="FFFFFF"/>
                </a:highlight>
                <a:latin typeface="Raleway"/>
                <a:ea typeface="Raleway"/>
                <a:cs typeface="Raleway"/>
                <a:sym typeface="Raleway"/>
              </a:rPr>
              <a:t>Итак, официальный сайт начинает с того, что сообщает нам о новом строении JUnit:</a:t>
            </a:r>
            <a:endParaRPr sz="1800" i="0" u="none" strike="noStrike" cap="none">
              <a:solidFill>
                <a:srgbClr val="222222"/>
              </a:solidFill>
              <a:highlight>
                <a:srgbClr val="FFFFFF"/>
              </a:highlight>
              <a:latin typeface="Raleway"/>
              <a:ea typeface="Raleway"/>
              <a:cs typeface="Raleway"/>
              <a:sym typeface="Raleway"/>
            </a:endParaRPr>
          </a:p>
          <a:p>
            <a:pPr marL="190500" marR="190500" lvl="0" indent="0" algn="l" rtl="0">
              <a:lnSpc>
                <a:spcPct val="115000"/>
              </a:lnSpc>
              <a:spcBef>
                <a:spcPts val="900"/>
              </a:spcBef>
              <a:spcAft>
                <a:spcPts val="0"/>
              </a:spcAft>
              <a:buClr>
                <a:schemeClr val="dk1"/>
              </a:buClr>
              <a:buSzPts val="1100"/>
              <a:buFont typeface="Arial"/>
              <a:buNone/>
            </a:pPr>
            <a:r>
              <a:rPr lang="ru-RU" sz="1800" i="0" u="none" strike="noStrike" cap="none">
                <a:solidFill>
                  <a:srgbClr val="222222"/>
                </a:solidFill>
                <a:highlight>
                  <a:srgbClr val="FFF7D7"/>
                </a:highlight>
                <a:latin typeface="Raleway"/>
                <a:ea typeface="Raleway"/>
                <a:cs typeface="Raleway"/>
                <a:sym typeface="Raleway"/>
              </a:rPr>
              <a:t>JUnit 5 = JUnit Platform + JUnit Jupiter + JUnit Vintage (← </a:t>
            </a:r>
            <a:r>
              <a:rPr lang="ru-RU" sz="1800" i="0" u="none" strike="noStrike" cap="none">
                <a:solidFill>
                  <a:srgbClr val="992298"/>
                </a:solidFill>
                <a:highlight>
                  <a:srgbClr val="FFF7D7"/>
                </a:highlight>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офф.сайт</a:t>
            </a:r>
            <a:r>
              <a:rPr lang="ru-RU" sz="1800" i="0" u="none" strike="noStrike" cap="none">
                <a:solidFill>
                  <a:srgbClr val="222222"/>
                </a:solidFill>
                <a:highlight>
                  <a:srgbClr val="FFF7D7"/>
                </a:highlight>
                <a:latin typeface="Raleway"/>
                <a:ea typeface="Raleway"/>
                <a:cs typeface="Raleway"/>
                <a:sym typeface="Raleway"/>
              </a:rPr>
              <a:t>).</a:t>
            </a:r>
            <a:endParaRPr sz="1800" i="0" u="none" strike="noStrike" cap="none">
              <a:solidFill>
                <a:srgbClr val="222222"/>
              </a:solidFill>
              <a:highlight>
                <a:srgbClr val="FFF7D7"/>
              </a:highlight>
              <a:latin typeface="Raleway"/>
              <a:ea typeface="Raleway"/>
              <a:cs typeface="Raleway"/>
              <a:sym typeface="Raleway"/>
            </a:endParaRPr>
          </a:p>
          <a:p>
            <a:pPr marL="0" marR="0" lvl="0" indent="0" algn="l" rtl="0">
              <a:lnSpc>
                <a:spcPct val="115000"/>
              </a:lnSpc>
              <a:spcBef>
                <a:spcPts val="900"/>
              </a:spcBef>
              <a:spcAft>
                <a:spcPts val="0"/>
              </a:spcAft>
              <a:buClr>
                <a:schemeClr val="dk1"/>
              </a:buClr>
              <a:buSzPts val="1100"/>
              <a:buFont typeface="Arial"/>
              <a:buNone/>
            </a:pPr>
            <a:endParaRPr sz="1800" i="0" u="none" strike="noStrike" cap="none">
              <a:solidFill>
                <a:schemeClr val="dk1"/>
              </a:solidFill>
              <a:latin typeface="Raleway"/>
              <a:ea typeface="Raleway"/>
              <a:cs typeface="Raleway"/>
              <a:sym typeface="Raleway"/>
            </a:endParaRPr>
          </a:p>
          <a:p>
            <a:pPr marL="0" marR="0" lvl="0" indent="0" algn="l" rtl="0">
              <a:lnSpc>
                <a:spcPct val="115000"/>
              </a:lnSpc>
              <a:spcBef>
                <a:spcPts val="0"/>
              </a:spcBef>
              <a:spcAft>
                <a:spcPts val="0"/>
              </a:spcAft>
              <a:buClr>
                <a:schemeClr val="dk1"/>
              </a:buClr>
              <a:buSzPts val="1100"/>
              <a:buFont typeface="Arial"/>
              <a:buNone/>
            </a:pPr>
            <a:r>
              <a:rPr lang="ru-RU" sz="1800" b="1" u="none" strike="noStrike" cap="none">
                <a:solidFill>
                  <a:srgbClr val="222222"/>
                </a:solidFill>
                <a:highlight>
                  <a:srgbClr val="FFFFFF"/>
                </a:highlight>
                <a:latin typeface="Raleway"/>
                <a:ea typeface="Raleway"/>
                <a:cs typeface="Raleway"/>
                <a:sym typeface="Raleway"/>
              </a:rPr>
              <a:t>JUnit Platform</a:t>
            </a:r>
            <a:r>
              <a:rPr lang="ru-RU" sz="1800" i="0" u="none" strike="noStrike" cap="none">
                <a:solidFill>
                  <a:srgbClr val="222222"/>
                </a:solidFill>
                <a:highlight>
                  <a:srgbClr val="FFFFFF"/>
                </a:highlight>
                <a:latin typeface="Raleway"/>
                <a:ea typeface="Raleway"/>
                <a:cs typeface="Raleway"/>
                <a:sym typeface="Raleway"/>
              </a:rPr>
              <a:t> — фундаментальная основа для запуска на JVM фреймворков для тестирования. Платформа предоставляет </a:t>
            </a:r>
            <a:r>
              <a:rPr lang="ru-RU" sz="1800" i="0" u="none" strike="noStrike" cap="none">
                <a:solidFill>
                  <a:srgbClr val="992298"/>
                </a:solidFill>
                <a:highlight>
                  <a:srgbClr val="FFFFFF"/>
                </a:highlight>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TestEngine API</a:t>
            </a:r>
            <a:r>
              <a:rPr lang="ru-RU" sz="1800" i="0" u="none" strike="noStrike" cap="none">
                <a:solidFill>
                  <a:srgbClr val="222222"/>
                </a:solidFill>
                <a:highlight>
                  <a:srgbClr val="FFFFFF"/>
                </a:highlight>
                <a:latin typeface="Raleway"/>
                <a:ea typeface="Raleway"/>
                <a:cs typeface="Raleway"/>
                <a:sym typeface="Raleway"/>
              </a:rPr>
              <a:t>, для разработки фреймворков (для тестирования), которые могут быть запущены на платформе. Кроме этого, в платформе имеется </a:t>
            </a:r>
            <a:r>
              <a:rPr lang="ru-RU" sz="1800" i="0" u="none" strike="noStrike" cap="none">
                <a:solidFill>
                  <a:srgbClr val="992298"/>
                </a:solidFill>
                <a:highlight>
                  <a:srgbClr val="FFFFFF"/>
                </a:highlight>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Console Launcher</a:t>
            </a:r>
            <a:r>
              <a:rPr lang="ru-RU" sz="1800" i="0" u="none" strike="noStrike" cap="none">
                <a:solidFill>
                  <a:srgbClr val="222222"/>
                </a:solidFill>
                <a:highlight>
                  <a:srgbClr val="FFFFFF"/>
                </a:highlight>
                <a:latin typeface="Raleway"/>
                <a:ea typeface="Raleway"/>
                <a:cs typeface="Raleway"/>
                <a:sym typeface="Raleway"/>
              </a:rPr>
              <a:t> для запуска платформы из коммандной строки а также для запуска любого JUnit 4 Runner'а на платформе. Уже, кстати, есть плагины для </a:t>
            </a:r>
            <a:r>
              <a:rPr lang="ru-RU" sz="1800" i="0" u="none" strike="noStrike" cap="none">
                <a:solidFill>
                  <a:srgbClr val="992298"/>
                </a:solidFill>
                <a:highlight>
                  <a:srgbClr val="FFFFFF"/>
                </a:highlight>
                <a:uFill>
                  <a:noFill/>
                </a:uFill>
                <a:latin typeface="Raleway"/>
                <a:ea typeface="Raleway"/>
                <a:cs typeface="Raleway"/>
                <a:sym typeface="Raleway"/>
                <a:hlinkClick r:id="rId6">
                  <a:extLst>
                    <a:ext uri="{A12FA001-AC4F-418D-AE19-62706E023703}">
                      <ahyp:hlinkClr xmlns:ahyp="http://schemas.microsoft.com/office/drawing/2018/hyperlinkcolor" val="tx"/>
                    </a:ext>
                  </a:extLst>
                </a:hlinkClick>
              </a:rPr>
              <a:t>Gradle</a:t>
            </a:r>
            <a:r>
              <a:rPr lang="ru-RU" sz="1800" i="0" u="none" strike="noStrike" cap="none">
                <a:solidFill>
                  <a:srgbClr val="222222"/>
                </a:solidFill>
                <a:highlight>
                  <a:srgbClr val="FFFFFF"/>
                </a:highlight>
                <a:latin typeface="Raleway"/>
                <a:ea typeface="Raleway"/>
                <a:cs typeface="Raleway"/>
                <a:sym typeface="Raleway"/>
              </a:rPr>
              <a:t> и </a:t>
            </a:r>
            <a:r>
              <a:rPr lang="ru-RU" sz="1800" i="0" u="none" strike="noStrike" cap="none">
                <a:solidFill>
                  <a:srgbClr val="992298"/>
                </a:solidFill>
                <a:highlight>
                  <a:srgbClr val="FFFFFF"/>
                </a:highlight>
                <a:uFill>
                  <a:noFill/>
                </a:uFill>
                <a:latin typeface="Raleway"/>
                <a:ea typeface="Raleway"/>
                <a:cs typeface="Raleway"/>
                <a:sym typeface="Raleway"/>
                <a:hlinkClick r:id="rId7">
                  <a:extLst>
                    <a:ext uri="{A12FA001-AC4F-418D-AE19-62706E023703}">
                      <ahyp:hlinkClr xmlns:ahyp="http://schemas.microsoft.com/office/drawing/2018/hyperlinkcolor" val="tx"/>
                    </a:ext>
                  </a:extLst>
                </a:hlinkClick>
              </a:rPr>
              <a:t>Maven</a:t>
            </a:r>
            <a:r>
              <a:rPr lang="ru-RU" sz="1800" i="0" u="none" strike="noStrike" cap="none">
                <a:solidFill>
                  <a:srgbClr val="222222"/>
                </a:solidFill>
                <a:highlight>
                  <a:srgbClr val="FFFFFF"/>
                </a:highlight>
                <a:latin typeface="Raleway"/>
                <a:ea typeface="Raleway"/>
                <a:cs typeface="Raleway"/>
                <a:sym typeface="Raleway"/>
              </a:rPr>
              <a:t>.</a:t>
            </a:r>
            <a:endParaRPr sz="1800" i="0" u="none" strike="noStrike" cap="none">
              <a:solidFill>
                <a:srgbClr val="222222"/>
              </a:solidFill>
              <a:highlight>
                <a:srgbClr val="FFFFFF"/>
              </a:highlight>
              <a:latin typeface="Raleway"/>
              <a:ea typeface="Raleway"/>
              <a:cs typeface="Raleway"/>
              <a:sym typeface="Raleway"/>
            </a:endParaRPr>
          </a:p>
          <a:p>
            <a:pPr marL="457200" marR="0" lvl="0" indent="0" algn="l" rtl="0">
              <a:lnSpc>
                <a:spcPct val="115000"/>
              </a:lnSpc>
              <a:spcBef>
                <a:spcPts val="0"/>
              </a:spcBef>
              <a:spcAft>
                <a:spcPts val="0"/>
              </a:spcAft>
              <a:buClr>
                <a:schemeClr val="dk1"/>
              </a:buClr>
              <a:buSzPts val="1100"/>
              <a:buFont typeface="Arial"/>
              <a:buNone/>
            </a:pPr>
            <a:endParaRPr sz="1800" i="0" u="none" strike="noStrike" cap="none">
              <a:solidFill>
                <a:schemeClr val="dk1"/>
              </a:solidFill>
              <a:latin typeface="Raleway"/>
              <a:ea typeface="Raleway"/>
              <a:cs typeface="Raleway"/>
              <a:sym typeface="Raleway"/>
            </a:endParaRPr>
          </a:p>
          <a:p>
            <a:pPr marL="0" marR="0" lvl="0" indent="0" algn="l" rtl="0">
              <a:lnSpc>
                <a:spcPct val="115000"/>
              </a:lnSpc>
              <a:spcBef>
                <a:spcPts val="0"/>
              </a:spcBef>
              <a:spcAft>
                <a:spcPts val="0"/>
              </a:spcAft>
              <a:buClr>
                <a:schemeClr val="dk1"/>
              </a:buClr>
              <a:buSzPts val="1100"/>
              <a:buFont typeface="Arial"/>
              <a:buNone/>
            </a:pPr>
            <a:r>
              <a:rPr lang="ru-RU" sz="1800" b="1" u="none" strike="noStrike" cap="none">
                <a:solidFill>
                  <a:srgbClr val="222222"/>
                </a:solidFill>
                <a:highlight>
                  <a:srgbClr val="FFFFFF"/>
                </a:highlight>
                <a:latin typeface="Raleway"/>
                <a:ea typeface="Raleway"/>
                <a:cs typeface="Raleway"/>
                <a:sym typeface="Raleway"/>
              </a:rPr>
              <a:t>JUnit Jupiter</a:t>
            </a:r>
            <a:r>
              <a:rPr lang="ru-RU" sz="1800" i="0" u="none" strike="noStrike" cap="none">
                <a:solidFill>
                  <a:srgbClr val="222222"/>
                </a:solidFill>
                <a:highlight>
                  <a:srgbClr val="FFFFFF"/>
                </a:highlight>
                <a:latin typeface="Raleway"/>
                <a:ea typeface="Raleway"/>
                <a:cs typeface="Raleway"/>
                <a:sym typeface="Raleway"/>
              </a:rPr>
              <a:t> — сердце JUnit 5. Этот проект предоставляет новые возможности для написания тестов и создания собственных расширений. В проекте реализован специальный TestEngine для запуска тестов на ранее описанной платформе.</a:t>
            </a:r>
            <a:endParaRPr sz="1800" i="0" u="none" strike="noStrike" cap="none">
              <a:solidFill>
                <a:srgbClr val="222222"/>
              </a:solidFill>
              <a:highlight>
                <a:srgbClr val="FFFFFF"/>
              </a:highlight>
              <a:latin typeface="Raleway"/>
              <a:ea typeface="Raleway"/>
              <a:cs typeface="Raleway"/>
              <a:sym typeface="Raleway"/>
            </a:endParaRPr>
          </a:p>
          <a:p>
            <a:pPr marL="457200" marR="0" lvl="0" indent="0" algn="l" rtl="0">
              <a:lnSpc>
                <a:spcPct val="115000"/>
              </a:lnSpc>
              <a:spcBef>
                <a:spcPts val="0"/>
              </a:spcBef>
              <a:spcAft>
                <a:spcPts val="0"/>
              </a:spcAft>
              <a:buClr>
                <a:schemeClr val="dk1"/>
              </a:buClr>
              <a:buSzPts val="1100"/>
              <a:buFont typeface="Arial"/>
              <a:buNone/>
            </a:pPr>
            <a:endParaRPr sz="1800" i="0" u="none" strike="noStrike" cap="none">
              <a:solidFill>
                <a:schemeClr val="dk1"/>
              </a:solidFill>
              <a:latin typeface="Raleway"/>
              <a:ea typeface="Raleway"/>
              <a:cs typeface="Raleway"/>
              <a:sym typeface="Raleway"/>
            </a:endParaRPr>
          </a:p>
          <a:p>
            <a:pPr marL="0" marR="0" lvl="0" indent="0" algn="l" rtl="0">
              <a:lnSpc>
                <a:spcPct val="115000"/>
              </a:lnSpc>
              <a:spcBef>
                <a:spcPts val="0"/>
              </a:spcBef>
              <a:spcAft>
                <a:spcPts val="0"/>
              </a:spcAft>
              <a:buClr>
                <a:schemeClr val="dk1"/>
              </a:buClr>
              <a:buSzPts val="1100"/>
              <a:buFont typeface="Arial"/>
              <a:buNone/>
            </a:pPr>
            <a:r>
              <a:rPr lang="ru-RU" sz="1800" b="1" u="none" strike="noStrike" cap="none">
                <a:solidFill>
                  <a:srgbClr val="222222"/>
                </a:solidFill>
                <a:highlight>
                  <a:srgbClr val="FFFFFF"/>
                </a:highlight>
                <a:latin typeface="Raleway"/>
                <a:ea typeface="Raleway"/>
                <a:cs typeface="Raleway"/>
                <a:sym typeface="Raleway"/>
              </a:rPr>
              <a:t>JUnit Vintage</a:t>
            </a:r>
            <a:r>
              <a:rPr lang="ru-RU" sz="1800" i="0" u="none" strike="noStrike" cap="none">
                <a:solidFill>
                  <a:srgbClr val="222222"/>
                </a:solidFill>
                <a:highlight>
                  <a:srgbClr val="FFFFFF"/>
                </a:highlight>
                <a:latin typeface="Raleway"/>
                <a:ea typeface="Raleway"/>
                <a:cs typeface="Raleway"/>
                <a:sym typeface="Raleway"/>
              </a:rPr>
              <a:t> — поддержка легаси. Определяется TestEngine для запуска тестов ориентированных на JUnit 3 и JUnit 4.</a:t>
            </a:r>
            <a:r>
              <a:rPr lang="ru-RU" sz="1800" i="0" u="none" strike="noStrike" cap="none">
                <a:solidFill>
                  <a:schemeClr val="dk1"/>
                </a:solidFill>
                <a:highlight>
                  <a:srgbClr val="FFFFFF"/>
                </a:highlight>
                <a:latin typeface="Raleway"/>
                <a:ea typeface="Raleway"/>
                <a:cs typeface="Raleway"/>
                <a:sym typeface="Raleway"/>
              </a:rPr>
              <a:t> </a:t>
            </a:r>
            <a:endParaRPr sz="1800" i="0" u="none" strike="noStrike" cap="none">
              <a:solidFill>
                <a:schemeClr val="dk1"/>
              </a:solidFill>
              <a:highlight>
                <a:srgbClr val="FFFFFF"/>
              </a:highlight>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latin typeface="Raleway"/>
              <a:ea typeface="Raleway"/>
              <a:cs typeface="Raleway"/>
              <a:sym typeface="Raleway"/>
            </a:endParaRPr>
          </a:p>
        </p:txBody>
      </p:sp>
      <p:sp>
        <p:nvSpPr>
          <p:cNvPr id="105" name="Google Shape;105;g1a4b56191df_0_96"/>
          <p:cNvSpPr/>
          <p:nvPr/>
        </p:nvSpPr>
        <p:spPr>
          <a:xfrm>
            <a:off x="365750" y="508000"/>
            <a:ext cx="6753300" cy="790500"/>
          </a:xfrm>
          <a:prstGeom prst="rect">
            <a:avLst/>
          </a:prstGeom>
          <a:noFill/>
          <a:ln>
            <a:noFill/>
          </a:ln>
        </p:spPr>
        <p:txBody>
          <a:bodyPr spcFirstLastPara="1" wrap="square" lIns="0" tIns="0" rIns="0" bIns="0" anchor="t" anchorCtr="0">
            <a:noAutofit/>
          </a:bodyPr>
          <a:lstStyle/>
          <a:p>
            <a:pPr marL="0" marR="0" lvl="0" indent="0" algn="l" rtl="0">
              <a:lnSpc>
                <a:spcPct val="117000"/>
              </a:lnSpc>
              <a:spcBef>
                <a:spcPts val="0"/>
              </a:spcBef>
              <a:spcAft>
                <a:spcPts val="0"/>
              </a:spcAft>
              <a:buClr>
                <a:srgbClr val="000000"/>
              </a:buClr>
              <a:buSzPts val="5250"/>
              <a:buFont typeface="Arial"/>
              <a:buNone/>
            </a:pPr>
            <a:r>
              <a:rPr lang="ru-RU" sz="5250">
                <a:latin typeface="Raleway Light"/>
                <a:ea typeface="Raleway Light"/>
                <a:cs typeface="Raleway Light"/>
                <a:sym typeface="Raleway Light"/>
              </a:rPr>
              <a:t>JUnit</a:t>
            </a:r>
            <a:endParaRPr sz="5250" b="0" i="0" u="none" strike="noStrike" cap="none">
              <a:solidFill>
                <a:srgbClr val="000000"/>
              </a:solidFill>
              <a:latin typeface="Calibri"/>
              <a:ea typeface="Calibri"/>
              <a:cs typeface="Calibri"/>
              <a:sym typeface="Calibri"/>
            </a:endParaRPr>
          </a:p>
        </p:txBody>
      </p:sp>
      <p:pic>
        <p:nvPicPr>
          <p:cNvPr id="106" name="Google Shape;106;g1a4b56191df_0_96" descr="preencoded.png"/>
          <p:cNvPicPr preferRelativeResize="0"/>
          <p:nvPr/>
        </p:nvPicPr>
        <p:blipFill rotWithShape="1">
          <a:blip r:embed="rId8">
            <a:alphaModFix/>
          </a:blip>
          <a:srcRect/>
          <a:stretch/>
        </p:blipFill>
        <p:spPr>
          <a:xfrm>
            <a:off x="10934700" y="508000"/>
            <a:ext cx="482600" cy="48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5394f57e1b_0_1"/>
          <p:cNvSpPr txBox="1"/>
          <p:nvPr/>
        </p:nvSpPr>
        <p:spPr>
          <a:xfrm>
            <a:off x="550975" y="1245425"/>
            <a:ext cx="5819100" cy="51078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050"/>
              <a:buFont typeface="Arial"/>
              <a:buNone/>
            </a:pPr>
            <a:endParaRPr sz="1050" b="0" i="0" u="none" strike="noStrike" cap="none">
              <a:solidFill>
                <a:schemeClr val="dk1"/>
              </a:solidFill>
              <a:latin typeface="Roboto"/>
              <a:ea typeface="Roboto"/>
              <a:cs typeface="Roboto"/>
              <a:sym typeface="Roboto"/>
            </a:endParaRPr>
          </a:p>
          <a:p>
            <a:pPr marL="457200" marR="0" lvl="0" indent="0" algn="l" rtl="0">
              <a:lnSpc>
                <a:spcPct val="115000"/>
              </a:lnSpc>
              <a:spcBef>
                <a:spcPts val="0"/>
              </a:spcBef>
              <a:spcAft>
                <a:spcPts val="0"/>
              </a:spcAft>
              <a:buClr>
                <a:srgbClr val="000000"/>
              </a:buClr>
              <a:buSzPts val="1050"/>
              <a:buFont typeface="Arial"/>
              <a:buNone/>
            </a:pPr>
            <a:endParaRPr sz="1050" b="0" i="0" u="none" strike="noStrike" cap="none">
              <a:solidFill>
                <a:schemeClr val="dk1"/>
              </a:solidFill>
              <a:latin typeface="Roboto"/>
              <a:ea typeface="Roboto"/>
              <a:cs typeface="Roboto"/>
              <a:sym typeface="Roboto"/>
            </a:endParaRPr>
          </a:p>
          <a:p>
            <a:pPr marL="457200" marR="0" lvl="0" indent="0" algn="l" rtl="0">
              <a:lnSpc>
                <a:spcPct val="115000"/>
              </a:lnSpc>
              <a:spcBef>
                <a:spcPts val="0"/>
              </a:spcBef>
              <a:spcAft>
                <a:spcPts val="0"/>
              </a:spcAft>
              <a:buClr>
                <a:srgbClr val="000000"/>
              </a:buClr>
              <a:buSzPts val="1050"/>
              <a:buFont typeface="Arial"/>
              <a:buNone/>
            </a:pPr>
            <a:endParaRPr sz="1050" b="0"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2" name="Google Shape;112;g5394f57e1b_0_1"/>
          <p:cNvPicPr preferRelativeResize="0"/>
          <p:nvPr/>
        </p:nvPicPr>
        <p:blipFill rotWithShape="1">
          <a:blip r:embed="rId3">
            <a:alphaModFix/>
          </a:blip>
          <a:srcRect/>
          <a:stretch/>
        </p:blipFill>
        <p:spPr>
          <a:xfrm>
            <a:off x="1324649" y="709600"/>
            <a:ext cx="5954150" cy="5066800"/>
          </a:xfrm>
          <a:prstGeom prst="rect">
            <a:avLst/>
          </a:prstGeom>
          <a:noFill/>
          <a:ln>
            <a:noFill/>
          </a:ln>
        </p:spPr>
      </p:pic>
      <p:pic>
        <p:nvPicPr>
          <p:cNvPr id="113" name="Google Shape;113;g5394f57e1b_0_1" descr="preencoded.png"/>
          <p:cNvPicPr preferRelativeResize="0"/>
          <p:nvPr/>
        </p:nvPicPr>
        <p:blipFill rotWithShape="1">
          <a:blip r:embed="rId4">
            <a:alphaModFix/>
          </a:blip>
          <a:srcRect/>
          <a:stretch/>
        </p:blipFill>
        <p:spPr>
          <a:xfrm>
            <a:off x="10934700" y="508000"/>
            <a:ext cx="482600" cy="48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5394f57e1b_0_8"/>
          <p:cNvSpPr/>
          <p:nvPr/>
        </p:nvSpPr>
        <p:spPr>
          <a:xfrm>
            <a:off x="6588725" y="1039600"/>
            <a:ext cx="5124600" cy="52629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0"/>
              </a:spcAft>
              <a:buClr>
                <a:schemeClr val="dk1"/>
              </a:buClr>
              <a:buSzPts val="1100"/>
              <a:buFont typeface="Arial"/>
              <a:buNone/>
            </a:pPr>
            <a:endParaRPr sz="1050" b="0"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19" name="Google Shape;119;g5394f57e1b_0_8"/>
          <p:cNvSpPr txBox="1"/>
          <p:nvPr/>
        </p:nvSpPr>
        <p:spPr>
          <a:xfrm>
            <a:off x="341700" y="1298500"/>
            <a:ext cx="11508600" cy="56184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0"/>
              </a:spcAft>
              <a:buNone/>
            </a:pPr>
            <a:endParaRPr i="0" u="none" strike="noStrike" cap="none">
              <a:solidFill>
                <a:schemeClr val="dk1"/>
              </a:solidFill>
              <a:latin typeface="Raleway"/>
              <a:ea typeface="Raleway"/>
              <a:cs typeface="Raleway"/>
              <a:sym typeface="Raleway"/>
            </a:endParaRPr>
          </a:p>
          <a:p>
            <a:pPr marL="0" marR="0" lvl="0" indent="0" algn="l" rtl="0">
              <a:lnSpc>
                <a:spcPct val="115000"/>
              </a:lnSpc>
              <a:spcBef>
                <a:spcPts val="0"/>
              </a:spcBef>
              <a:spcAft>
                <a:spcPts val="0"/>
              </a:spcAft>
              <a:buNone/>
            </a:pPr>
            <a:r>
              <a:rPr lang="ru-RU" b="1" i="0" u="none" strike="noStrike" cap="none">
                <a:solidFill>
                  <a:srgbClr val="222222"/>
                </a:solidFill>
                <a:highlight>
                  <a:srgbClr val="FFFFFF"/>
                </a:highlight>
                <a:latin typeface="Raleway"/>
                <a:ea typeface="Raleway"/>
                <a:cs typeface="Raleway"/>
                <a:sym typeface="Raleway"/>
              </a:rPr>
              <a:t>@</a:t>
            </a:r>
            <a:r>
              <a:rPr lang="ru-RU" b="1" i="0" u="none" strike="noStrike" cap="none">
                <a:solidFill>
                  <a:srgbClr val="222222"/>
                </a:solidFill>
                <a:highlight>
                  <a:srgbClr val="FFFFFF"/>
                </a:highlight>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Before</a:t>
            </a:r>
            <a:r>
              <a:rPr lang="ru-RU" b="1" i="0" u="none" strike="noStrike" cap="none">
                <a:solidFill>
                  <a:srgbClr val="222222"/>
                </a:solidFill>
                <a:highlight>
                  <a:srgbClr val="FFFFFF"/>
                </a:highlight>
                <a:latin typeface="Raleway"/>
                <a:ea typeface="Raleway"/>
                <a:cs typeface="Raleway"/>
                <a:sym typeface="Raleway"/>
              </a:rPr>
              <a:t> </a:t>
            </a:r>
            <a:r>
              <a:rPr lang="ru-RU" i="0" u="none" strike="noStrike" cap="none">
                <a:solidFill>
                  <a:srgbClr val="222222"/>
                </a:solidFill>
                <a:highlight>
                  <a:srgbClr val="FFFFFF"/>
                </a:highlight>
                <a:latin typeface="Raleway"/>
                <a:ea typeface="Raleway"/>
                <a:cs typeface="Raleway"/>
                <a:sym typeface="Raleway"/>
              </a:rPr>
              <a:t>обозначает методы, которые будут вызваны до исполнения теста, методы должны быть public void. Здесь обычно размещаются предустановки для теста, в нашем случае это генерация тестовых данных (метод setUpToHexStringData).</a:t>
            </a:r>
            <a:endParaRPr i="0" u="none" strike="noStrike" cap="none">
              <a:solidFill>
                <a:srgbClr val="222222"/>
              </a:solidFill>
              <a:highlight>
                <a:srgbClr val="FFFFFF"/>
              </a:highlight>
              <a:latin typeface="Raleway"/>
              <a:ea typeface="Raleway"/>
              <a:cs typeface="Raleway"/>
              <a:sym typeface="Raleway"/>
            </a:endParaRPr>
          </a:p>
          <a:p>
            <a:pPr marL="457200" marR="0" lvl="0" indent="0" algn="l" rtl="0">
              <a:lnSpc>
                <a:spcPct val="115000"/>
              </a:lnSpc>
              <a:spcBef>
                <a:spcPts val="0"/>
              </a:spcBef>
              <a:spcAft>
                <a:spcPts val="0"/>
              </a:spcAft>
              <a:buNone/>
            </a:pPr>
            <a:endParaRPr i="0" u="none" strike="noStrike" cap="none">
              <a:solidFill>
                <a:srgbClr val="222222"/>
              </a:solidFill>
              <a:highlight>
                <a:srgbClr val="FFFFFF"/>
              </a:highlight>
              <a:latin typeface="Raleway"/>
              <a:ea typeface="Raleway"/>
              <a:cs typeface="Raleway"/>
              <a:sym typeface="Raleway"/>
            </a:endParaRPr>
          </a:p>
          <a:p>
            <a:pPr marL="0" marR="0" lvl="0" indent="0" algn="l" rtl="0">
              <a:lnSpc>
                <a:spcPct val="115000"/>
              </a:lnSpc>
              <a:spcBef>
                <a:spcPts val="0"/>
              </a:spcBef>
              <a:spcAft>
                <a:spcPts val="0"/>
              </a:spcAft>
              <a:buNone/>
            </a:pPr>
            <a:r>
              <a:rPr lang="ru-RU" b="1" i="0" u="none" strike="noStrike" cap="none">
                <a:solidFill>
                  <a:srgbClr val="222222"/>
                </a:solidFill>
                <a:highlight>
                  <a:srgbClr val="FFFFFF"/>
                </a:highlight>
                <a:latin typeface="Raleway"/>
                <a:ea typeface="Raleway"/>
                <a:cs typeface="Raleway"/>
                <a:sym typeface="Raleway"/>
              </a:rPr>
              <a:t>@BeforeClass</a:t>
            </a:r>
            <a:r>
              <a:rPr lang="ru-RU" i="0" u="none" strike="noStrike" cap="none">
                <a:solidFill>
                  <a:srgbClr val="222222"/>
                </a:solidFill>
                <a:highlight>
                  <a:srgbClr val="FFFFFF"/>
                </a:highlight>
                <a:latin typeface="Raleway"/>
                <a:ea typeface="Raleway"/>
                <a:cs typeface="Raleway"/>
                <a:sym typeface="Raleway"/>
              </a:rPr>
              <a:t> обозначает методы, которые будут вызваны до создания экземпляра тест-класса, методы должны быть public static void. Имеет смысл размещать предустановки для теста в случае, когда класс содержит несколько тестов использующих различные предустановки, либо когда несколько тестов используют одни и те же данные, чтобы не тратить время на их создание для каждого теста.</a:t>
            </a:r>
            <a:endParaRPr i="0" u="none" strike="noStrike" cap="none">
              <a:solidFill>
                <a:srgbClr val="222222"/>
              </a:solidFill>
              <a:highlight>
                <a:srgbClr val="FFFFFF"/>
              </a:highlight>
              <a:latin typeface="Raleway"/>
              <a:ea typeface="Raleway"/>
              <a:cs typeface="Raleway"/>
              <a:sym typeface="Raleway"/>
            </a:endParaRPr>
          </a:p>
          <a:p>
            <a:pPr marL="457200" marR="0" lvl="0" indent="0" algn="l" rtl="0">
              <a:lnSpc>
                <a:spcPct val="115000"/>
              </a:lnSpc>
              <a:spcBef>
                <a:spcPts val="0"/>
              </a:spcBef>
              <a:spcAft>
                <a:spcPts val="0"/>
              </a:spcAft>
              <a:buNone/>
            </a:pPr>
            <a:endParaRPr i="0" u="none" strike="noStrike" cap="none">
              <a:solidFill>
                <a:srgbClr val="222222"/>
              </a:solidFill>
              <a:highlight>
                <a:srgbClr val="FFFFFF"/>
              </a:highlight>
              <a:latin typeface="Raleway"/>
              <a:ea typeface="Raleway"/>
              <a:cs typeface="Raleway"/>
              <a:sym typeface="Raleway"/>
            </a:endParaRPr>
          </a:p>
          <a:p>
            <a:pPr marL="0" marR="0" lvl="0" indent="0" algn="l" rtl="0">
              <a:lnSpc>
                <a:spcPct val="115000"/>
              </a:lnSpc>
              <a:spcBef>
                <a:spcPts val="0"/>
              </a:spcBef>
              <a:spcAft>
                <a:spcPts val="0"/>
              </a:spcAft>
              <a:buNone/>
            </a:pPr>
            <a:r>
              <a:rPr lang="ru-RU" b="1" i="0" u="none" strike="noStrike" cap="none">
                <a:solidFill>
                  <a:srgbClr val="222222"/>
                </a:solidFill>
                <a:highlight>
                  <a:srgbClr val="FFFFFF"/>
                </a:highlight>
                <a:latin typeface="Raleway"/>
                <a:ea typeface="Raleway"/>
                <a:cs typeface="Raleway"/>
                <a:sym typeface="Raleway"/>
              </a:rPr>
              <a:t>@</a:t>
            </a:r>
            <a:r>
              <a:rPr lang="ru-RU" b="1" i="0" u="none" strike="noStrike" cap="none">
                <a:solidFill>
                  <a:srgbClr val="222222"/>
                </a:solidFill>
                <a:highlight>
                  <a:srgbClr val="FFFFFF"/>
                </a:highlight>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After</a:t>
            </a:r>
            <a:r>
              <a:rPr lang="ru-RU" i="0" u="none" strike="noStrike" cap="none">
                <a:solidFill>
                  <a:srgbClr val="222222"/>
                </a:solidFill>
                <a:highlight>
                  <a:srgbClr val="FFFFFF"/>
                </a:highlight>
                <a:latin typeface="Raleway"/>
                <a:ea typeface="Raleway"/>
                <a:cs typeface="Raleway"/>
                <a:sym typeface="Raleway"/>
              </a:rPr>
              <a:t> обозначает методы, которые будут вызваны после выполнения теста, методы должны быть public void. Здесь размещаются операции освобождения ресурсов после теста, в нашем случае — очистка тестовых данных (метод tearDownToHexStringData).</a:t>
            </a:r>
            <a:endParaRPr i="0" u="none" strike="noStrike" cap="none">
              <a:solidFill>
                <a:srgbClr val="222222"/>
              </a:solidFill>
              <a:highlight>
                <a:srgbClr val="FFFFFF"/>
              </a:highlight>
              <a:latin typeface="Raleway"/>
              <a:ea typeface="Raleway"/>
              <a:cs typeface="Raleway"/>
              <a:sym typeface="Raleway"/>
            </a:endParaRPr>
          </a:p>
          <a:p>
            <a:pPr marL="457200" marR="0" lvl="0" indent="0" algn="l" rtl="0">
              <a:lnSpc>
                <a:spcPct val="115000"/>
              </a:lnSpc>
              <a:spcBef>
                <a:spcPts val="0"/>
              </a:spcBef>
              <a:spcAft>
                <a:spcPts val="0"/>
              </a:spcAft>
              <a:buNone/>
            </a:pPr>
            <a:endParaRPr i="0" u="none" strike="noStrike" cap="none">
              <a:solidFill>
                <a:srgbClr val="222222"/>
              </a:solidFill>
              <a:highlight>
                <a:srgbClr val="FFFFFF"/>
              </a:highlight>
              <a:latin typeface="Raleway"/>
              <a:ea typeface="Raleway"/>
              <a:cs typeface="Raleway"/>
              <a:sym typeface="Raleway"/>
            </a:endParaRPr>
          </a:p>
          <a:p>
            <a:pPr marL="0" marR="0" lvl="0" indent="0" algn="l" rtl="0">
              <a:lnSpc>
                <a:spcPct val="115000"/>
              </a:lnSpc>
              <a:spcBef>
                <a:spcPts val="0"/>
              </a:spcBef>
              <a:spcAft>
                <a:spcPts val="0"/>
              </a:spcAft>
              <a:buNone/>
            </a:pPr>
            <a:r>
              <a:rPr lang="ru-RU" b="1" i="0" u="none" strike="noStrike" cap="none">
                <a:solidFill>
                  <a:srgbClr val="222222"/>
                </a:solidFill>
                <a:highlight>
                  <a:srgbClr val="FFFFFF"/>
                </a:highlight>
                <a:latin typeface="Raleway"/>
                <a:ea typeface="Raleway"/>
                <a:cs typeface="Raleway"/>
                <a:sym typeface="Raleway"/>
              </a:rPr>
              <a:t>@AfterClass</a:t>
            </a:r>
            <a:r>
              <a:rPr lang="ru-RU" i="0" u="none" strike="noStrike" cap="none">
                <a:solidFill>
                  <a:srgbClr val="222222"/>
                </a:solidFill>
                <a:highlight>
                  <a:srgbClr val="FFFFFF"/>
                </a:highlight>
                <a:latin typeface="Raleway"/>
                <a:ea typeface="Raleway"/>
                <a:cs typeface="Raleway"/>
                <a:sym typeface="Raleway"/>
              </a:rPr>
              <a:t> связана по смыслу с @BeforeClass, но выполняет методы после теста, как и в случае с @BeforeClass, методы должны быть public static void.</a:t>
            </a:r>
            <a:endParaRPr i="0" u="none" strike="noStrike" cap="none">
              <a:solidFill>
                <a:srgbClr val="222222"/>
              </a:solidFill>
              <a:highlight>
                <a:srgbClr val="FFFFFF"/>
              </a:highlight>
              <a:latin typeface="Raleway"/>
              <a:ea typeface="Raleway"/>
              <a:cs typeface="Raleway"/>
              <a:sym typeface="Raleway"/>
            </a:endParaRPr>
          </a:p>
          <a:p>
            <a:pPr marL="457200" marR="0" lvl="0" indent="0" algn="l" rtl="0">
              <a:lnSpc>
                <a:spcPct val="115000"/>
              </a:lnSpc>
              <a:spcBef>
                <a:spcPts val="0"/>
              </a:spcBef>
              <a:spcAft>
                <a:spcPts val="0"/>
              </a:spcAft>
              <a:buNone/>
            </a:pPr>
            <a:endParaRPr i="0" u="none" strike="noStrike" cap="none">
              <a:solidFill>
                <a:srgbClr val="222222"/>
              </a:solidFill>
              <a:highlight>
                <a:srgbClr val="FFFFFF"/>
              </a:highlight>
              <a:latin typeface="Raleway"/>
              <a:ea typeface="Raleway"/>
              <a:cs typeface="Raleway"/>
              <a:sym typeface="Raleway"/>
            </a:endParaRPr>
          </a:p>
          <a:p>
            <a:pPr marL="0" marR="0" lvl="0" indent="0" algn="l" rtl="0">
              <a:lnSpc>
                <a:spcPct val="115000"/>
              </a:lnSpc>
              <a:spcBef>
                <a:spcPts val="0"/>
              </a:spcBef>
              <a:spcAft>
                <a:spcPts val="0"/>
              </a:spcAft>
              <a:buNone/>
            </a:pPr>
            <a:r>
              <a:rPr lang="ru-RU" b="1" i="0" u="none" strike="noStrike" cap="none">
                <a:solidFill>
                  <a:srgbClr val="222222"/>
                </a:solidFill>
                <a:highlight>
                  <a:srgbClr val="FFFFFF"/>
                </a:highlight>
                <a:latin typeface="Raleway"/>
                <a:ea typeface="Raleway"/>
                <a:cs typeface="Raleway"/>
                <a:sym typeface="Raleway"/>
              </a:rPr>
              <a:t>@</a:t>
            </a:r>
            <a:r>
              <a:rPr lang="ru-RU" b="1" i="0" u="none" strike="noStrike" cap="none">
                <a:solidFill>
                  <a:srgbClr val="222222"/>
                </a:solidFill>
                <a:highlight>
                  <a:srgbClr val="FFFFFF"/>
                </a:highlight>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Test</a:t>
            </a:r>
            <a:r>
              <a:rPr lang="ru-RU" b="1" i="0" u="none" strike="noStrike" cap="none">
                <a:solidFill>
                  <a:srgbClr val="222222"/>
                </a:solidFill>
                <a:highlight>
                  <a:srgbClr val="FFFFFF"/>
                </a:highlight>
                <a:latin typeface="Raleway"/>
                <a:ea typeface="Raleway"/>
                <a:cs typeface="Raleway"/>
                <a:sym typeface="Raleway"/>
              </a:rPr>
              <a:t> </a:t>
            </a:r>
            <a:r>
              <a:rPr lang="ru-RU" i="0" u="none" strike="noStrike" cap="none">
                <a:solidFill>
                  <a:srgbClr val="222222"/>
                </a:solidFill>
                <a:highlight>
                  <a:srgbClr val="FFFFFF"/>
                </a:highlight>
                <a:latin typeface="Raleway"/>
                <a:ea typeface="Raleway"/>
                <a:cs typeface="Raleway"/>
                <a:sym typeface="Raleway"/>
              </a:rPr>
              <a:t>обозначает тестовые методы. Как и ранее, эти методы должны быть public void. Здесь размещаются сами проверки. Кроме того, у данной аннотации есть два параметра, expected — задает ожидаемое исключение и timeout — задает время, по истечению которого тест считается провалившимся.</a:t>
            </a:r>
            <a:endParaRPr i="0" u="none" strike="noStrike" cap="none">
              <a:solidFill>
                <a:srgbClr val="222222"/>
              </a:solidFill>
              <a:highlight>
                <a:srgbClr val="FFFFFF"/>
              </a:highlight>
              <a:latin typeface="Raleway"/>
              <a:ea typeface="Raleway"/>
              <a:cs typeface="Raleway"/>
              <a:sym typeface="Raleway"/>
            </a:endParaRPr>
          </a:p>
          <a:p>
            <a:pPr marL="457200" marR="0" lvl="0" indent="0" algn="l" rtl="0">
              <a:lnSpc>
                <a:spcPct val="115000"/>
              </a:lnSpc>
              <a:spcBef>
                <a:spcPts val="0"/>
              </a:spcBef>
              <a:spcAft>
                <a:spcPts val="0"/>
              </a:spcAft>
              <a:buNone/>
            </a:pPr>
            <a:endParaRPr i="0" u="none" strike="noStrike" cap="none">
              <a:solidFill>
                <a:srgbClr val="222222"/>
              </a:solidFill>
              <a:highlight>
                <a:srgbClr val="FFFFFF"/>
              </a:highlight>
              <a:latin typeface="Raleway"/>
              <a:ea typeface="Raleway"/>
              <a:cs typeface="Raleway"/>
              <a:sym typeface="Raleway"/>
            </a:endParaRPr>
          </a:p>
          <a:p>
            <a:pPr marL="0" marR="0" lvl="0" indent="0" algn="l" rtl="0">
              <a:lnSpc>
                <a:spcPct val="115000"/>
              </a:lnSpc>
              <a:spcBef>
                <a:spcPts val="0"/>
              </a:spcBef>
              <a:spcAft>
                <a:spcPts val="0"/>
              </a:spcAft>
              <a:buNone/>
            </a:pPr>
            <a:r>
              <a:rPr lang="ru-RU" b="1" i="1" u="none" strike="noStrike" cap="none">
                <a:solidFill>
                  <a:srgbClr val="222222"/>
                </a:solidFill>
                <a:highlight>
                  <a:srgbClr val="FFFFFF"/>
                </a:highlight>
                <a:latin typeface="Raleway"/>
                <a:ea typeface="Raleway"/>
                <a:cs typeface="Raleway"/>
                <a:sym typeface="Raleway"/>
              </a:rPr>
              <a:t>@Ignore</a:t>
            </a:r>
            <a:r>
              <a:rPr lang="ru-RU" i="0" u="none" strike="noStrike" cap="none">
                <a:solidFill>
                  <a:srgbClr val="222222"/>
                </a:solidFill>
                <a:highlight>
                  <a:srgbClr val="FFFFFF"/>
                </a:highlight>
                <a:latin typeface="Raleway"/>
                <a:ea typeface="Raleway"/>
                <a:cs typeface="Raleway"/>
                <a:sym typeface="Raleway"/>
              </a:rPr>
              <a:t>. Также, если поместить эту аннотацию на класс, то все тесты в этом классе будут отключены.</a:t>
            </a:r>
            <a:endParaRPr i="0" u="none" strike="noStrike" cap="none">
              <a:solidFill>
                <a:srgbClr val="222222"/>
              </a:solidFill>
              <a:highlight>
                <a:srgbClr val="FFFFFF"/>
              </a:highlight>
              <a:latin typeface="Raleway"/>
              <a:ea typeface="Raleway"/>
              <a:cs typeface="Raleway"/>
              <a:sym typeface="Raleway"/>
            </a:endParaRPr>
          </a:p>
          <a:p>
            <a:pPr marL="457200" marR="0" lvl="0" indent="0" algn="l" rtl="0">
              <a:lnSpc>
                <a:spcPct val="115000"/>
              </a:lnSpc>
              <a:spcBef>
                <a:spcPts val="0"/>
              </a:spcBef>
              <a:spcAft>
                <a:spcPts val="0"/>
              </a:spcAft>
              <a:buNone/>
            </a:pPr>
            <a:endParaRPr i="0" u="none" strike="noStrike" cap="none">
              <a:solidFill>
                <a:srgbClr val="222222"/>
              </a:solidFill>
              <a:highlight>
                <a:srgbClr val="FFFFFF"/>
              </a:highlight>
              <a:latin typeface="Raleway"/>
              <a:ea typeface="Raleway"/>
              <a:cs typeface="Raleway"/>
              <a:sym typeface="Raleway"/>
            </a:endParaRPr>
          </a:p>
          <a:p>
            <a:pPr marL="0" marR="0" lvl="0" indent="0" algn="l" rtl="0">
              <a:lnSpc>
                <a:spcPct val="115000"/>
              </a:lnSpc>
              <a:spcBef>
                <a:spcPts val="0"/>
              </a:spcBef>
              <a:spcAft>
                <a:spcPts val="0"/>
              </a:spcAft>
              <a:buNone/>
            </a:pPr>
            <a:endParaRPr i="0" u="none" strike="noStrike" cap="none">
              <a:solidFill>
                <a:schemeClr val="dk1"/>
              </a:solidFill>
              <a:latin typeface="Raleway"/>
              <a:ea typeface="Raleway"/>
              <a:cs typeface="Raleway"/>
              <a:sym typeface="Raleway"/>
            </a:endParaRPr>
          </a:p>
        </p:txBody>
      </p:sp>
      <p:sp>
        <p:nvSpPr>
          <p:cNvPr id="120" name="Google Shape;120;g5394f57e1b_0_8"/>
          <p:cNvSpPr/>
          <p:nvPr/>
        </p:nvSpPr>
        <p:spPr>
          <a:xfrm>
            <a:off x="365750" y="508000"/>
            <a:ext cx="6753300" cy="790500"/>
          </a:xfrm>
          <a:prstGeom prst="rect">
            <a:avLst/>
          </a:prstGeom>
          <a:noFill/>
          <a:ln>
            <a:noFill/>
          </a:ln>
        </p:spPr>
        <p:txBody>
          <a:bodyPr spcFirstLastPara="1" wrap="square" lIns="0" tIns="0" rIns="0" bIns="0" anchor="t" anchorCtr="0">
            <a:noAutofit/>
          </a:bodyPr>
          <a:lstStyle/>
          <a:p>
            <a:pPr marL="0" marR="0" lvl="0" indent="0" algn="l" rtl="0">
              <a:lnSpc>
                <a:spcPct val="117000"/>
              </a:lnSpc>
              <a:spcBef>
                <a:spcPts val="0"/>
              </a:spcBef>
              <a:spcAft>
                <a:spcPts val="0"/>
              </a:spcAft>
              <a:buClr>
                <a:srgbClr val="000000"/>
              </a:buClr>
              <a:buSzPts val="5250"/>
              <a:buFont typeface="Arial"/>
              <a:buNone/>
            </a:pPr>
            <a:r>
              <a:rPr lang="ru-RU" sz="5250">
                <a:latin typeface="Raleway Light"/>
                <a:ea typeface="Raleway Light"/>
                <a:cs typeface="Raleway Light"/>
                <a:sym typeface="Raleway Light"/>
              </a:rPr>
              <a:t>Аннотации</a:t>
            </a:r>
            <a:endParaRPr sz="5250" b="0" i="0" u="none" strike="noStrike" cap="none">
              <a:solidFill>
                <a:srgbClr val="000000"/>
              </a:solidFill>
              <a:latin typeface="Calibri"/>
              <a:ea typeface="Calibri"/>
              <a:cs typeface="Calibri"/>
              <a:sym typeface="Calibri"/>
            </a:endParaRPr>
          </a:p>
        </p:txBody>
      </p:sp>
      <p:pic>
        <p:nvPicPr>
          <p:cNvPr id="121" name="Google Shape;121;g5394f57e1b_0_8" descr="preencoded.png"/>
          <p:cNvPicPr preferRelativeResize="0"/>
          <p:nvPr/>
        </p:nvPicPr>
        <p:blipFill rotWithShape="1">
          <a:blip r:embed="rId6">
            <a:alphaModFix/>
          </a:blip>
          <a:srcRect/>
          <a:stretch/>
        </p:blipFill>
        <p:spPr>
          <a:xfrm>
            <a:off x="10934700" y="508000"/>
            <a:ext cx="482600" cy="48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5394f57e1b_0_26"/>
          <p:cNvSpPr txBox="1"/>
          <p:nvPr/>
        </p:nvSpPr>
        <p:spPr>
          <a:xfrm>
            <a:off x="365750" y="1378000"/>
            <a:ext cx="9523800" cy="1620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chemeClr val="dk1"/>
              </a:buClr>
              <a:buSzPts val="1100"/>
              <a:buFont typeface="Arial"/>
              <a:buNone/>
            </a:pPr>
            <a:r>
              <a:rPr lang="ru-RU" sz="1800" i="0" u="none" strike="noStrike" cap="none">
                <a:solidFill>
                  <a:srgbClr val="222222"/>
                </a:solidFill>
                <a:highlight>
                  <a:srgbClr val="FFFFFF"/>
                </a:highlight>
                <a:latin typeface="Raleway"/>
                <a:ea typeface="Raleway"/>
                <a:cs typeface="Raleway"/>
                <a:sym typeface="Raleway"/>
              </a:rPr>
              <a:t>Чтобы создать заглушку (или мок), используйте mock(class). Затем используйте when(mock).thenReturn(value), чтобы указать возвращаемое значение для метода. Если Вы укажете более одного возвращаемого значения, они будут возвращены методом последовательно, пока не вернётся последнее, после этого при последующих вызовах будет возвращаться только последнее значение (таким образом, чтобы метод всегда возвращал одно и то же значение, просто укажите его</a:t>
            </a:r>
            <a:endParaRPr sz="1800" i="0" u="none" strike="noStrike" cap="none">
              <a:solidFill>
                <a:schemeClr val="dk1"/>
              </a:solidFill>
              <a:latin typeface="Raleway"/>
              <a:ea typeface="Raleway"/>
              <a:cs typeface="Raleway"/>
              <a:sym typeface="Raleway"/>
            </a:endParaRPr>
          </a:p>
        </p:txBody>
      </p:sp>
      <p:pic>
        <p:nvPicPr>
          <p:cNvPr id="127" name="Google Shape;127;g5394f57e1b_0_26"/>
          <p:cNvPicPr preferRelativeResize="0"/>
          <p:nvPr/>
        </p:nvPicPr>
        <p:blipFill rotWithShape="1">
          <a:blip r:embed="rId3">
            <a:alphaModFix/>
          </a:blip>
          <a:srcRect/>
          <a:stretch/>
        </p:blipFill>
        <p:spPr>
          <a:xfrm>
            <a:off x="589724" y="3282400"/>
            <a:ext cx="4806974" cy="3020100"/>
          </a:xfrm>
          <a:prstGeom prst="rect">
            <a:avLst/>
          </a:prstGeom>
          <a:noFill/>
          <a:ln>
            <a:noFill/>
          </a:ln>
        </p:spPr>
      </p:pic>
      <p:sp>
        <p:nvSpPr>
          <p:cNvPr id="128" name="Google Shape;128;g5394f57e1b_0_26"/>
          <p:cNvSpPr/>
          <p:nvPr/>
        </p:nvSpPr>
        <p:spPr>
          <a:xfrm>
            <a:off x="365750" y="508000"/>
            <a:ext cx="6753300" cy="790500"/>
          </a:xfrm>
          <a:prstGeom prst="rect">
            <a:avLst/>
          </a:prstGeom>
          <a:noFill/>
          <a:ln>
            <a:noFill/>
          </a:ln>
        </p:spPr>
        <p:txBody>
          <a:bodyPr spcFirstLastPara="1" wrap="square" lIns="0" tIns="0" rIns="0" bIns="0" anchor="t" anchorCtr="0">
            <a:noAutofit/>
          </a:bodyPr>
          <a:lstStyle/>
          <a:p>
            <a:pPr marL="0" marR="0" lvl="0" indent="0" algn="l" rtl="0">
              <a:lnSpc>
                <a:spcPct val="117000"/>
              </a:lnSpc>
              <a:spcBef>
                <a:spcPts val="0"/>
              </a:spcBef>
              <a:spcAft>
                <a:spcPts val="0"/>
              </a:spcAft>
              <a:buClr>
                <a:srgbClr val="000000"/>
              </a:buClr>
              <a:buSzPts val="5250"/>
              <a:buFont typeface="Arial"/>
              <a:buNone/>
            </a:pPr>
            <a:r>
              <a:rPr lang="ru-RU" sz="5250">
                <a:latin typeface="Raleway Light"/>
                <a:ea typeface="Raleway Light"/>
                <a:cs typeface="Raleway Light"/>
                <a:sym typeface="Raleway Light"/>
              </a:rPr>
              <a:t>Mockito</a:t>
            </a:r>
            <a:endParaRPr sz="5250" b="0" i="0" u="none" strike="noStrike" cap="none">
              <a:solidFill>
                <a:srgbClr val="000000"/>
              </a:solidFill>
              <a:latin typeface="Calibri"/>
              <a:ea typeface="Calibri"/>
              <a:cs typeface="Calibri"/>
              <a:sym typeface="Calibri"/>
            </a:endParaRPr>
          </a:p>
        </p:txBody>
      </p:sp>
      <p:pic>
        <p:nvPicPr>
          <p:cNvPr id="129" name="Google Shape;129;g5394f57e1b_0_26" descr="preencoded.png"/>
          <p:cNvPicPr preferRelativeResize="0"/>
          <p:nvPr/>
        </p:nvPicPr>
        <p:blipFill rotWithShape="1">
          <a:blip r:embed="rId4">
            <a:alphaModFix/>
          </a:blip>
          <a:srcRect/>
          <a:stretch/>
        </p:blipFill>
        <p:spPr>
          <a:xfrm>
            <a:off x="10934700" y="508000"/>
            <a:ext cx="482600" cy="48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5394f57e1b_0_44"/>
          <p:cNvPicPr preferRelativeResize="0"/>
          <p:nvPr/>
        </p:nvPicPr>
        <p:blipFill rotWithShape="1">
          <a:blip r:embed="rId3">
            <a:alphaModFix/>
          </a:blip>
          <a:srcRect/>
          <a:stretch/>
        </p:blipFill>
        <p:spPr>
          <a:xfrm>
            <a:off x="1023500" y="1437500"/>
            <a:ext cx="5162550" cy="2314575"/>
          </a:xfrm>
          <a:prstGeom prst="rect">
            <a:avLst/>
          </a:prstGeom>
          <a:noFill/>
          <a:ln>
            <a:noFill/>
          </a:ln>
        </p:spPr>
      </p:pic>
      <p:pic>
        <p:nvPicPr>
          <p:cNvPr id="135" name="Google Shape;135;g5394f57e1b_0_44"/>
          <p:cNvPicPr preferRelativeResize="0"/>
          <p:nvPr/>
        </p:nvPicPr>
        <p:blipFill rotWithShape="1">
          <a:blip r:embed="rId4">
            <a:alphaModFix/>
          </a:blip>
          <a:srcRect/>
          <a:stretch/>
        </p:blipFill>
        <p:spPr>
          <a:xfrm>
            <a:off x="6000750" y="4562525"/>
            <a:ext cx="5581650" cy="1790700"/>
          </a:xfrm>
          <a:prstGeom prst="rect">
            <a:avLst/>
          </a:prstGeom>
          <a:noFill/>
          <a:ln>
            <a:noFill/>
          </a:ln>
        </p:spPr>
      </p:pic>
      <p:pic>
        <p:nvPicPr>
          <p:cNvPr id="136" name="Google Shape;136;g5394f57e1b_0_44"/>
          <p:cNvPicPr preferRelativeResize="0"/>
          <p:nvPr/>
        </p:nvPicPr>
        <p:blipFill rotWithShape="1">
          <a:blip r:embed="rId5">
            <a:alphaModFix/>
          </a:blip>
          <a:srcRect/>
          <a:stretch/>
        </p:blipFill>
        <p:spPr>
          <a:xfrm>
            <a:off x="550975" y="3891088"/>
            <a:ext cx="4895850" cy="2066925"/>
          </a:xfrm>
          <a:prstGeom prst="rect">
            <a:avLst/>
          </a:prstGeom>
          <a:noFill/>
          <a:ln>
            <a:noFill/>
          </a:ln>
        </p:spPr>
      </p:pic>
      <p:pic>
        <p:nvPicPr>
          <p:cNvPr id="137" name="Google Shape;137;g5394f57e1b_0_44"/>
          <p:cNvPicPr preferRelativeResize="0"/>
          <p:nvPr/>
        </p:nvPicPr>
        <p:blipFill rotWithShape="1">
          <a:blip r:embed="rId6">
            <a:alphaModFix/>
          </a:blip>
          <a:srcRect/>
          <a:stretch/>
        </p:blipFill>
        <p:spPr>
          <a:xfrm>
            <a:off x="6588713" y="3413475"/>
            <a:ext cx="4067175" cy="676275"/>
          </a:xfrm>
          <a:prstGeom prst="rect">
            <a:avLst/>
          </a:prstGeom>
          <a:noFill/>
          <a:ln>
            <a:noFill/>
          </a:ln>
        </p:spPr>
      </p:pic>
      <p:sp>
        <p:nvSpPr>
          <p:cNvPr id="138" name="Google Shape;138;g5394f57e1b_0_44"/>
          <p:cNvSpPr/>
          <p:nvPr/>
        </p:nvSpPr>
        <p:spPr>
          <a:xfrm>
            <a:off x="365750" y="508000"/>
            <a:ext cx="6753300" cy="790500"/>
          </a:xfrm>
          <a:prstGeom prst="rect">
            <a:avLst/>
          </a:prstGeom>
          <a:noFill/>
          <a:ln>
            <a:noFill/>
          </a:ln>
        </p:spPr>
        <p:txBody>
          <a:bodyPr spcFirstLastPara="1" wrap="square" lIns="0" tIns="0" rIns="0" bIns="0" anchor="t" anchorCtr="0">
            <a:noAutofit/>
          </a:bodyPr>
          <a:lstStyle/>
          <a:p>
            <a:pPr marL="0" marR="0" lvl="0" indent="0" algn="l" rtl="0">
              <a:lnSpc>
                <a:spcPct val="117000"/>
              </a:lnSpc>
              <a:spcBef>
                <a:spcPts val="0"/>
              </a:spcBef>
              <a:spcAft>
                <a:spcPts val="0"/>
              </a:spcAft>
              <a:buClr>
                <a:srgbClr val="000000"/>
              </a:buClr>
              <a:buSzPts val="5250"/>
              <a:buFont typeface="Arial"/>
              <a:buNone/>
            </a:pPr>
            <a:r>
              <a:rPr lang="ru-RU" sz="5250">
                <a:latin typeface="Raleway Light"/>
                <a:ea typeface="Raleway Light"/>
                <a:cs typeface="Raleway Light"/>
                <a:sym typeface="Raleway Light"/>
              </a:rPr>
              <a:t>Mockito примеры</a:t>
            </a:r>
            <a:endParaRPr sz="5250" b="0" i="0" u="none" strike="noStrike" cap="none">
              <a:solidFill>
                <a:srgbClr val="000000"/>
              </a:solidFill>
              <a:latin typeface="Calibri"/>
              <a:ea typeface="Calibri"/>
              <a:cs typeface="Calibri"/>
              <a:sym typeface="Calibri"/>
            </a:endParaRPr>
          </a:p>
        </p:txBody>
      </p:sp>
      <p:pic>
        <p:nvPicPr>
          <p:cNvPr id="139" name="Google Shape;139;g5394f57e1b_0_44" descr="preencoded.png"/>
          <p:cNvPicPr preferRelativeResize="0"/>
          <p:nvPr/>
        </p:nvPicPr>
        <p:blipFill rotWithShape="1">
          <a:blip r:embed="rId7">
            <a:alphaModFix/>
          </a:blip>
          <a:srcRect/>
          <a:stretch/>
        </p:blipFill>
        <p:spPr>
          <a:xfrm>
            <a:off x="10934700" y="508000"/>
            <a:ext cx="482600" cy="48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5394f57e1b_0_64"/>
          <p:cNvSpPr/>
          <p:nvPr/>
        </p:nvSpPr>
        <p:spPr>
          <a:xfrm>
            <a:off x="365750" y="508000"/>
            <a:ext cx="6753300" cy="790500"/>
          </a:xfrm>
          <a:prstGeom prst="rect">
            <a:avLst/>
          </a:prstGeom>
          <a:noFill/>
          <a:ln>
            <a:noFill/>
          </a:ln>
        </p:spPr>
        <p:txBody>
          <a:bodyPr spcFirstLastPara="1" wrap="square" lIns="0" tIns="0" rIns="0" bIns="0" anchor="t" anchorCtr="0">
            <a:noAutofit/>
          </a:bodyPr>
          <a:lstStyle/>
          <a:p>
            <a:pPr marL="0" marR="0" lvl="0" indent="0" algn="l" rtl="0">
              <a:lnSpc>
                <a:spcPct val="117000"/>
              </a:lnSpc>
              <a:spcBef>
                <a:spcPts val="0"/>
              </a:spcBef>
              <a:spcAft>
                <a:spcPts val="0"/>
              </a:spcAft>
              <a:buClr>
                <a:srgbClr val="000000"/>
              </a:buClr>
              <a:buSzPts val="5250"/>
              <a:buFont typeface="Arial"/>
              <a:buNone/>
            </a:pPr>
            <a:r>
              <a:rPr lang="ru-RU" sz="5250">
                <a:latin typeface="Raleway Light"/>
                <a:ea typeface="Raleway Light"/>
                <a:cs typeface="Raleway Light"/>
                <a:sym typeface="Raleway Light"/>
              </a:rPr>
              <a:t>Инструменты</a:t>
            </a:r>
            <a:endParaRPr sz="5250" b="0" i="0" u="none" strike="noStrike" cap="none">
              <a:solidFill>
                <a:srgbClr val="000000"/>
              </a:solidFill>
              <a:latin typeface="Calibri"/>
              <a:ea typeface="Calibri"/>
              <a:cs typeface="Calibri"/>
              <a:sym typeface="Calibri"/>
            </a:endParaRPr>
          </a:p>
        </p:txBody>
      </p:sp>
      <p:pic>
        <p:nvPicPr>
          <p:cNvPr id="145" name="Google Shape;145;g5394f57e1b_0_64"/>
          <p:cNvPicPr preferRelativeResize="0"/>
          <p:nvPr/>
        </p:nvPicPr>
        <p:blipFill>
          <a:blip r:embed="rId3">
            <a:alphaModFix/>
          </a:blip>
          <a:stretch>
            <a:fillRect/>
          </a:stretch>
        </p:blipFill>
        <p:spPr>
          <a:xfrm>
            <a:off x="259075" y="1931700"/>
            <a:ext cx="6966651" cy="2780855"/>
          </a:xfrm>
          <a:prstGeom prst="rect">
            <a:avLst/>
          </a:prstGeom>
          <a:noFill/>
          <a:ln>
            <a:noFill/>
          </a:ln>
        </p:spPr>
      </p:pic>
      <p:pic>
        <p:nvPicPr>
          <p:cNvPr id="146" name="Google Shape;146;g5394f57e1b_0_64"/>
          <p:cNvPicPr preferRelativeResize="0"/>
          <p:nvPr/>
        </p:nvPicPr>
        <p:blipFill>
          <a:blip r:embed="rId4">
            <a:alphaModFix/>
          </a:blip>
          <a:stretch>
            <a:fillRect/>
          </a:stretch>
        </p:blipFill>
        <p:spPr>
          <a:xfrm>
            <a:off x="7934075" y="2337150"/>
            <a:ext cx="2505075" cy="1819275"/>
          </a:xfrm>
          <a:prstGeom prst="rect">
            <a:avLst/>
          </a:prstGeom>
          <a:noFill/>
          <a:ln>
            <a:noFill/>
          </a:ln>
        </p:spPr>
      </p:pic>
      <p:pic>
        <p:nvPicPr>
          <p:cNvPr id="147" name="Google Shape;147;g5394f57e1b_0_64" descr="preencoded.png"/>
          <p:cNvPicPr preferRelativeResize="0"/>
          <p:nvPr/>
        </p:nvPicPr>
        <p:blipFill rotWithShape="1">
          <a:blip r:embed="rId5">
            <a:alphaModFix/>
          </a:blip>
          <a:srcRect/>
          <a:stretch/>
        </p:blipFill>
        <p:spPr>
          <a:xfrm>
            <a:off x="10934700" y="508000"/>
            <a:ext cx="482600" cy="48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body" idx="1"/>
          </p:nvPr>
        </p:nvSpPr>
        <p:spPr>
          <a:xfrm>
            <a:off x="365750" y="16765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Raleway"/>
              <a:buChar char="•"/>
            </a:pPr>
            <a:r>
              <a:rPr lang="ru-RU" u="sng">
                <a:solidFill>
                  <a:schemeClr val="hlink"/>
                </a:solidFill>
                <a:latin typeface="Raleway"/>
                <a:ea typeface="Raleway"/>
                <a:cs typeface="Raleway"/>
                <a:sym typeface="Raleway"/>
                <a:hlinkClick r:id="rId3"/>
              </a:rPr>
              <a:t>https://habr.com/ru/post/337700/</a:t>
            </a:r>
            <a:endParaRPr>
              <a:latin typeface="Raleway"/>
              <a:ea typeface="Raleway"/>
              <a:cs typeface="Raleway"/>
              <a:sym typeface="Raleway"/>
            </a:endParaRPr>
          </a:p>
          <a:p>
            <a:pPr marL="457200" lvl="0" indent="-342900" algn="l" rtl="0">
              <a:lnSpc>
                <a:spcPct val="90000"/>
              </a:lnSpc>
              <a:spcBef>
                <a:spcPts val="0"/>
              </a:spcBef>
              <a:spcAft>
                <a:spcPts val="0"/>
              </a:spcAft>
              <a:buSzPts val="1800"/>
              <a:buFont typeface="Raleway"/>
              <a:buChar char="•"/>
            </a:pPr>
            <a:r>
              <a:rPr lang="ru-RU" u="sng">
                <a:solidFill>
                  <a:schemeClr val="hlink"/>
                </a:solidFill>
                <a:latin typeface="Raleway"/>
                <a:ea typeface="Raleway"/>
                <a:cs typeface="Raleway"/>
                <a:sym typeface="Raleway"/>
                <a:hlinkClick r:id="rId4"/>
              </a:rPr>
              <a:t>https://habr.com/ru/post/120101/</a:t>
            </a:r>
            <a:r>
              <a:rPr lang="ru-RU">
                <a:latin typeface="Raleway"/>
                <a:ea typeface="Raleway"/>
                <a:cs typeface="Raleway"/>
                <a:sym typeface="Raleway"/>
              </a:rPr>
              <a:t>  </a:t>
            </a:r>
            <a:endParaRPr>
              <a:latin typeface="Raleway"/>
              <a:ea typeface="Raleway"/>
              <a:cs typeface="Raleway"/>
              <a:sym typeface="Raleway"/>
            </a:endParaRPr>
          </a:p>
          <a:p>
            <a:pPr marL="457200" lvl="0" indent="-342900" algn="l" rtl="0">
              <a:lnSpc>
                <a:spcPct val="90000"/>
              </a:lnSpc>
              <a:spcBef>
                <a:spcPts val="0"/>
              </a:spcBef>
              <a:spcAft>
                <a:spcPts val="0"/>
              </a:spcAft>
              <a:buSzPts val="1800"/>
              <a:buFont typeface="Raleway"/>
              <a:buChar char="•"/>
            </a:pPr>
            <a:r>
              <a:rPr lang="ru-RU" u="sng">
                <a:solidFill>
                  <a:schemeClr val="hlink"/>
                </a:solidFill>
                <a:latin typeface="Raleway"/>
                <a:ea typeface="Raleway"/>
                <a:cs typeface="Raleway"/>
                <a:sym typeface="Raleway"/>
                <a:hlinkClick r:id="rId5"/>
              </a:rPr>
              <a:t>https://javadoc.io/doc/org.mockito/mockito-core/latest/org/mockito/Mockito.html</a:t>
            </a:r>
            <a:r>
              <a:rPr lang="ru-RU">
                <a:latin typeface="Raleway"/>
                <a:ea typeface="Raleway"/>
                <a:cs typeface="Raleway"/>
                <a:sym typeface="Raleway"/>
              </a:rPr>
              <a:t> </a:t>
            </a:r>
            <a:endParaRPr>
              <a:latin typeface="Raleway"/>
              <a:ea typeface="Raleway"/>
              <a:cs typeface="Raleway"/>
              <a:sym typeface="Raleway"/>
            </a:endParaRPr>
          </a:p>
          <a:p>
            <a:pPr marL="457200" lvl="0" indent="-342900" algn="l" rtl="0">
              <a:lnSpc>
                <a:spcPct val="90000"/>
              </a:lnSpc>
              <a:spcBef>
                <a:spcPts val="0"/>
              </a:spcBef>
              <a:spcAft>
                <a:spcPts val="0"/>
              </a:spcAft>
              <a:buSzPts val="1800"/>
              <a:buFont typeface="Raleway"/>
              <a:buChar char="•"/>
            </a:pPr>
            <a:r>
              <a:rPr lang="ru-RU" u="sng">
                <a:solidFill>
                  <a:schemeClr val="hlink"/>
                </a:solidFill>
                <a:latin typeface="Raleway"/>
                <a:ea typeface="Raleway"/>
                <a:cs typeface="Raleway"/>
                <a:sym typeface="Raleway"/>
                <a:hlinkClick r:id="rId6"/>
              </a:rPr>
              <a:t>https://www.youtube.com/watch?v=QG8O-Zou0qI&amp;list=PLZqgWWF4O-zhpYUPLjpe2yfg93s1olElm</a:t>
            </a:r>
            <a:endParaRPr>
              <a:latin typeface="Raleway"/>
              <a:ea typeface="Raleway"/>
              <a:cs typeface="Raleway"/>
              <a:sym typeface="Raleway"/>
            </a:endParaRPr>
          </a:p>
          <a:p>
            <a:pPr marL="457200" lvl="0" indent="-342900" algn="l" rtl="0">
              <a:lnSpc>
                <a:spcPct val="90000"/>
              </a:lnSpc>
              <a:spcBef>
                <a:spcPts val="0"/>
              </a:spcBef>
              <a:spcAft>
                <a:spcPts val="0"/>
              </a:spcAft>
              <a:buSzPts val="1800"/>
              <a:buFont typeface="Raleway"/>
              <a:buChar char="•"/>
            </a:pPr>
            <a:r>
              <a:rPr lang="ru-RU" u="sng">
                <a:solidFill>
                  <a:schemeClr val="hlink"/>
                </a:solidFill>
                <a:latin typeface="Raleway"/>
                <a:ea typeface="Raleway"/>
                <a:cs typeface="Raleway"/>
                <a:sym typeface="Raleway"/>
                <a:hlinkClick r:id="rId7"/>
              </a:rPr>
              <a:t>https://habr.com/ru/post/444982/</a:t>
            </a:r>
            <a:endParaRPr>
              <a:latin typeface="Raleway"/>
              <a:ea typeface="Raleway"/>
              <a:cs typeface="Raleway"/>
              <a:sym typeface="Raleway"/>
            </a:endParaRPr>
          </a:p>
          <a:p>
            <a:pPr marL="457200" lvl="0" indent="0" algn="l" rtl="0">
              <a:lnSpc>
                <a:spcPct val="90000"/>
              </a:lnSpc>
              <a:spcBef>
                <a:spcPts val="1000"/>
              </a:spcBef>
              <a:spcAft>
                <a:spcPts val="0"/>
              </a:spcAft>
              <a:buSzPts val="1800"/>
              <a:buNone/>
            </a:pPr>
            <a:endParaRPr/>
          </a:p>
          <a:p>
            <a:pPr marL="457200" lvl="0" indent="0" algn="l" rtl="0">
              <a:lnSpc>
                <a:spcPct val="90000"/>
              </a:lnSpc>
              <a:spcBef>
                <a:spcPts val="1000"/>
              </a:spcBef>
              <a:spcAft>
                <a:spcPts val="0"/>
              </a:spcAft>
              <a:buSzPts val="1800"/>
              <a:buNone/>
            </a:pPr>
            <a:endParaRPr/>
          </a:p>
        </p:txBody>
      </p:sp>
      <p:sp>
        <p:nvSpPr>
          <p:cNvPr id="153" name="Google Shape;153;p9"/>
          <p:cNvSpPr/>
          <p:nvPr/>
        </p:nvSpPr>
        <p:spPr>
          <a:xfrm>
            <a:off x="365750" y="508000"/>
            <a:ext cx="6753300" cy="790500"/>
          </a:xfrm>
          <a:prstGeom prst="rect">
            <a:avLst/>
          </a:prstGeom>
          <a:noFill/>
          <a:ln>
            <a:noFill/>
          </a:ln>
        </p:spPr>
        <p:txBody>
          <a:bodyPr spcFirstLastPara="1" wrap="square" lIns="0" tIns="0" rIns="0" bIns="0" anchor="t" anchorCtr="0">
            <a:noAutofit/>
          </a:bodyPr>
          <a:lstStyle/>
          <a:p>
            <a:pPr marL="0" marR="0" lvl="0" indent="0" algn="l" rtl="0">
              <a:lnSpc>
                <a:spcPct val="117000"/>
              </a:lnSpc>
              <a:spcBef>
                <a:spcPts val="0"/>
              </a:spcBef>
              <a:spcAft>
                <a:spcPts val="0"/>
              </a:spcAft>
              <a:buClr>
                <a:srgbClr val="000000"/>
              </a:buClr>
              <a:buSzPts val="5250"/>
              <a:buFont typeface="Arial"/>
              <a:buNone/>
            </a:pPr>
            <a:r>
              <a:rPr lang="ru-RU" sz="5250">
                <a:latin typeface="Raleway Light"/>
                <a:ea typeface="Raleway Light"/>
                <a:cs typeface="Raleway Light"/>
                <a:sym typeface="Raleway Light"/>
              </a:rPr>
              <a:t>Литература</a:t>
            </a:r>
            <a:endParaRPr sz="5250" b="0" i="0" u="none" strike="noStrike" cap="none">
              <a:solidFill>
                <a:srgbClr val="000000"/>
              </a:solidFill>
              <a:latin typeface="Calibri"/>
              <a:ea typeface="Calibri"/>
              <a:cs typeface="Calibri"/>
              <a:sym typeface="Calibri"/>
            </a:endParaRPr>
          </a:p>
        </p:txBody>
      </p:sp>
      <p:pic>
        <p:nvPicPr>
          <p:cNvPr id="154" name="Google Shape;154;p9" descr="preencoded.png"/>
          <p:cNvPicPr preferRelativeResize="0"/>
          <p:nvPr/>
        </p:nvPicPr>
        <p:blipFill rotWithShape="1">
          <a:blip r:embed="rId8">
            <a:alphaModFix/>
          </a:blip>
          <a:srcRect/>
          <a:stretch/>
        </p:blipFill>
        <p:spPr>
          <a:xfrm>
            <a:off x="10934700" y="508000"/>
            <a:ext cx="482600" cy="482600"/>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Широкоэкранный</PresentationFormat>
  <Paragraphs>48</Paragraphs>
  <Slides>9</Slides>
  <Notes>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Raleway</vt:lpstr>
      <vt:lpstr>Raleway Light</vt:lpstr>
      <vt:lpstr>Calibri</vt:lpstr>
      <vt:lpstr>Arial</vt:lpstr>
      <vt:lpstr>Raleway Medium</vt:lpstr>
      <vt:lpstr>Roboto</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Yurii Shmorgun</dc:creator>
  <cp:lastModifiedBy>Ilia Rybalko</cp:lastModifiedBy>
  <cp:revision>1</cp:revision>
  <dcterms:created xsi:type="dcterms:W3CDTF">2020-09-05T16:41:53Z</dcterms:created>
  <dcterms:modified xsi:type="dcterms:W3CDTF">2023-11-18T08:44:53Z</dcterms:modified>
</cp:coreProperties>
</file>