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8"/>
  </p:notesMasterIdLst>
  <p:sldIdLst>
    <p:sldId id="256" r:id="rId2"/>
    <p:sldId id="261" r:id="rId3"/>
    <p:sldId id="258" r:id="rId4"/>
    <p:sldId id="314" r:id="rId5"/>
    <p:sldId id="315" r:id="rId6"/>
    <p:sldId id="311" r:id="rId7"/>
    <p:sldId id="316" r:id="rId8"/>
    <p:sldId id="317" r:id="rId9"/>
    <p:sldId id="318" r:id="rId10"/>
    <p:sldId id="319" r:id="rId11"/>
    <p:sldId id="320" r:id="rId12"/>
    <p:sldId id="321" r:id="rId13"/>
    <p:sldId id="322" r:id="rId14"/>
    <p:sldId id="323" r:id="rId15"/>
    <p:sldId id="324" r:id="rId16"/>
    <p:sldId id="325" r:id="rId17"/>
  </p:sldIdLst>
  <p:sldSz cx="9144000" cy="5143500" type="screen16x9"/>
  <p:notesSz cx="6858000" cy="9144000"/>
  <p:embeddedFontLst>
    <p:embeddedFont>
      <p:font typeface="Albert Sans" panose="020B0604020202020204" charset="0"/>
      <p:regular r:id="rId19"/>
      <p:bold r:id="rId20"/>
      <p:italic r:id="rId21"/>
      <p:boldItalic r:id="rId22"/>
    </p:embeddedFont>
    <p:embeddedFont>
      <p:font typeface="Albert Sans Black" panose="020B0604020202020204" charset="0"/>
      <p:bold r:id="rId23"/>
      <p:boldItalic r:id="rId24"/>
    </p:embeddedFont>
    <p:embeddedFont>
      <p:font typeface="Albert Sans ExtraBold" panose="020B0604020202020204" charset="0"/>
      <p:bold r:id="rId25"/>
      <p:boldItalic r:id="rId26"/>
    </p:embeddedFont>
    <p:embeddedFont>
      <p:font typeface="Albert Sans Light" panose="020B0604020202020204" charset="0"/>
      <p:regular r:id="rId27"/>
      <p:bold r:id="rId28"/>
      <p:italic r:id="rId29"/>
      <p:boldItalic r:id="rId30"/>
    </p:embeddedFont>
    <p:embeddedFont>
      <p:font typeface="Bebas Neue" panose="020B0606020202050201" pitchFamily="34" charset="0"/>
      <p:regular r:id="rId31"/>
    </p:embeddedFont>
    <p:embeddedFont>
      <p:font typeface="Consolas" panose="020B0609020204030204" pitchFamily="49" charset="0"/>
      <p:regular r:id="rId32"/>
      <p:bold r:id="rId33"/>
      <p:italic r:id="rId34"/>
      <p:boldItalic r:id="rId35"/>
    </p:embeddedFont>
    <p:embeddedFont>
      <p:font typeface="Montserrat" panose="00000500000000000000" pitchFamily="2" charset="-52"/>
      <p:regular r:id="rId36"/>
      <p:bold r:id="rId37"/>
      <p:italic r:id="rId38"/>
      <p:boldItalic r:id="rId39"/>
    </p:embeddedFont>
    <p:embeddedFont>
      <p:font typeface="Montserrat Light" panose="00000400000000000000" pitchFamily="2" charset="-52"/>
      <p:regular r:id="rId40"/>
      <p:italic r:id="rId41"/>
    </p:embeddedFont>
    <p:embeddedFont>
      <p:font typeface="Montserrat Medium" panose="00000600000000000000" pitchFamily="2" charset="-52"/>
      <p:regular r:id="rId42"/>
      <p:italic r:id="rId43"/>
    </p:embeddedFont>
    <p:embeddedFont>
      <p:font typeface="Montserrat SemiBold" panose="00000700000000000000" pitchFamily="2" charset="-52"/>
      <p:bold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11D4C2-D9D3-49D5-86EA-F858DB2C9FE1}">
  <a:tblStyle styleId="{9811D4C2-D9D3-49D5-86EA-F858DB2C9F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64A4B8-2239-488A-907C-6ABE2A77181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Стиль из темы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p:cViewPr varScale="1">
        <p:scale>
          <a:sx n="144" d="100"/>
          <a:sy n="144" d="100"/>
        </p:scale>
        <p:origin x="6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presProps" Target="presProps.xml"/><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470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91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89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677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785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460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369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53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89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800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665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777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429125" y="0"/>
            <a:ext cx="2714875" cy="5143449"/>
            <a:chOff x="6429125" y="0"/>
            <a:chExt cx="2714875" cy="5143449"/>
          </a:xfrm>
        </p:grpSpPr>
        <p:pic>
          <p:nvPicPr>
            <p:cNvPr id="10" name="Google Shape;10;p2"/>
            <p:cNvPicPr preferRelativeResize="0"/>
            <p:nvPr/>
          </p:nvPicPr>
          <p:blipFill rotWithShape="1">
            <a:blip r:embed="rId2">
              <a:alphaModFix/>
            </a:blip>
            <a:srcRect t="33081" r="50000"/>
            <a:stretch/>
          </p:blipFill>
          <p:spPr>
            <a:xfrm>
              <a:off x="8521874" y="0"/>
              <a:ext cx="622126" cy="754576"/>
            </a:xfrm>
            <a:prstGeom prst="rect">
              <a:avLst/>
            </a:prstGeom>
            <a:noFill/>
            <a:ln>
              <a:noFill/>
            </a:ln>
          </p:spPr>
        </p:pic>
        <p:pic>
          <p:nvPicPr>
            <p:cNvPr id="11" name="Google Shape;11;p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sp>
        <p:nvSpPr>
          <p:cNvPr id="12" name="Google Shape;12;p2"/>
          <p:cNvSpPr txBox="1">
            <a:spLocks noGrp="1"/>
          </p:cNvSpPr>
          <p:nvPr>
            <p:ph type="ctrTitle"/>
          </p:nvPr>
        </p:nvSpPr>
        <p:spPr>
          <a:xfrm>
            <a:off x="1396950" y="1518125"/>
            <a:ext cx="6350100" cy="1564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400">
                <a:latin typeface="Albert Sans ExtraBold"/>
                <a:ea typeface="Albert Sans ExtraBold"/>
                <a:cs typeface="Albert Sans ExtraBold"/>
                <a:sym typeface="Albert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307675" y="3149575"/>
            <a:ext cx="4528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579525" y="261300"/>
            <a:ext cx="7980950" cy="4595775"/>
            <a:chOff x="579525" y="261300"/>
            <a:chExt cx="7980950" cy="4595775"/>
          </a:xfrm>
        </p:grpSpPr>
        <p:sp>
          <p:nvSpPr>
            <p:cNvPr id="15" name="Google Shape;15;p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6" name="Google Shape;16;p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22" name="Google Shape;22;p2"/>
          <p:cNvGrpSpPr/>
          <p:nvPr/>
        </p:nvGrpSpPr>
        <p:grpSpPr>
          <a:xfrm>
            <a:off x="123628" y="6"/>
            <a:ext cx="261257" cy="5143447"/>
            <a:chOff x="221120" y="-9"/>
            <a:chExt cx="454360" cy="3595559"/>
          </a:xfrm>
        </p:grpSpPr>
        <p:sp>
          <p:nvSpPr>
            <p:cNvPr id="23" name="Google Shape;23;p2"/>
            <p:cNvSpPr/>
            <p:nvPr/>
          </p:nvSpPr>
          <p:spPr>
            <a:xfrm>
              <a:off x="667991" y="-9"/>
              <a:ext cx="7489" cy="3594728"/>
            </a:xfrm>
            <a:custGeom>
              <a:avLst/>
              <a:gdLst/>
              <a:ahLst/>
              <a:cxnLst/>
              <a:rect l="l" t="t" r="r" b="b"/>
              <a:pathLst>
                <a:path w="7489" h="3594728" extrusionOk="0">
                  <a:moveTo>
                    <a:pt x="0" y="0"/>
                  </a:moveTo>
                  <a:lnTo>
                    <a:pt x="7490" y="0"/>
                  </a:lnTo>
                  <a:lnTo>
                    <a:pt x="7490"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581446" y="-9"/>
              <a:ext cx="7489" cy="1304377"/>
            </a:xfrm>
            <a:custGeom>
              <a:avLst/>
              <a:gdLst/>
              <a:ahLst/>
              <a:cxnLst/>
              <a:rect l="l" t="t" r="r" b="b"/>
              <a:pathLst>
                <a:path w="7489" h="1304377" extrusionOk="0">
                  <a:moveTo>
                    <a:pt x="0" y="0"/>
                  </a:moveTo>
                  <a:lnTo>
                    <a:pt x="7489" y="0"/>
                  </a:lnTo>
                  <a:lnTo>
                    <a:pt x="7489" y="1304378"/>
                  </a:lnTo>
                  <a:lnTo>
                    <a:pt x="0" y="13043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81446" y="1467312"/>
              <a:ext cx="7489" cy="762341"/>
            </a:xfrm>
            <a:custGeom>
              <a:avLst/>
              <a:gdLst/>
              <a:ahLst/>
              <a:cxnLst/>
              <a:rect l="l" t="t" r="r" b="b"/>
              <a:pathLst>
                <a:path w="7489" h="762341" extrusionOk="0">
                  <a:moveTo>
                    <a:pt x="0" y="0"/>
                  </a:moveTo>
                  <a:lnTo>
                    <a:pt x="7489" y="0"/>
                  </a:lnTo>
                  <a:lnTo>
                    <a:pt x="7489" y="762342"/>
                  </a:lnTo>
                  <a:lnTo>
                    <a:pt x="0" y="7623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81446" y="2411718"/>
              <a:ext cx="7489" cy="1183001"/>
            </a:xfrm>
            <a:custGeom>
              <a:avLst/>
              <a:gdLst/>
              <a:ahLst/>
              <a:cxnLst/>
              <a:rect l="l" t="t" r="r" b="b"/>
              <a:pathLst>
                <a:path w="7489" h="1183001" extrusionOk="0">
                  <a:moveTo>
                    <a:pt x="0" y="0"/>
                  </a:moveTo>
                  <a:lnTo>
                    <a:pt x="7489" y="0"/>
                  </a:lnTo>
                  <a:lnTo>
                    <a:pt x="7489" y="1183002"/>
                  </a:lnTo>
                  <a:lnTo>
                    <a:pt x="0" y="118300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04887" y="-9"/>
              <a:ext cx="7489" cy="1833943"/>
            </a:xfrm>
            <a:custGeom>
              <a:avLst/>
              <a:gdLst/>
              <a:ahLst/>
              <a:cxnLst/>
              <a:rect l="l" t="t" r="r" b="b"/>
              <a:pathLst>
                <a:path w="7489" h="1833943" extrusionOk="0">
                  <a:moveTo>
                    <a:pt x="0" y="0"/>
                  </a:moveTo>
                  <a:lnTo>
                    <a:pt x="7490" y="0"/>
                  </a:lnTo>
                  <a:lnTo>
                    <a:pt x="7490" y="1833943"/>
                  </a:lnTo>
                  <a:lnTo>
                    <a:pt x="0" y="18339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04887" y="2066710"/>
              <a:ext cx="7489" cy="1528840"/>
            </a:xfrm>
            <a:custGeom>
              <a:avLst/>
              <a:gdLst/>
              <a:ahLst/>
              <a:cxnLst/>
              <a:rect l="l" t="t" r="r" b="b"/>
              <a:pathLst>
                <a:path w="7489" h="1528840" extrusionOk="0">
                  <a:moveTo>
                    <a:pt x="0" y="0"/>
                  </a:moveTo>
                  <a:lnTo>
                    <a:pt x="7490" y="0"/>
                  </a:lnTo>
                  <a:lnTo>
                    <a:pt x="7490" y="1528840"/>
                  </a:lnTo>
                  <a:lnTo>
                    <a:pt x="0" y="15288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442475" y="-9"/>
              <a:ext cx="7489" cy="1054974"/>
            </a:xfrm>
            <a:custGeom>
              <a:avLst/>
              <a:gdLst/>
              <a:ahLst/>
              <a:cxnLst/>
              <a:rect l="l" t="t" r="r" b="b"/>
              <a:pathLst>
                <a:path w="7489" h="1054974" extrusionOk="0">
                  <a:moveTo>
                    <a:pt x="0" y="0"/>
                  </a:moveTo>
                  <a:lnTo>
                    <a:pt x="7490" y="0"/>
                  </a:lnTo>
                  <a:lnTo>
                    <a:pt x="7490" y="1054975"/>
                  </a:lnTo>
                  <a:lnTo>
                    <a:pt x="0" y="105497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42475" y="1266127"/>
              <a:ext cx="7489" cy="2328592"/>
            </a:xfrm>
            <a:custGeom>
              <a:avLst/>
              <a:gdLst/>
              <a:ahLst/>
              <a:cxnLst/>
              <a:rect l="l" t="t" r="r" b="b"/>
              <a:pathLst>
                <a:path w="7489" h="2328592" extrusionOk="0">
                  <a:moveTo>
                    <a:pt x="0" y="0"/>
                  </a:moveTo>
                  <a:lnTo>
                    <a:pt x="7490" y="0"/>
                  </a:lnTo>
                  <a:lnTo>
                    <a:pt x="7490" y="2328593"/>
                  </a:lnTo>
                  <a:lnTo>
                    <a:pt x="0" y="232859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371741" y="-9"/>
              <a:ext cx="7489" cy="2570513"/>
            </a:xfrm>
            <a:custGeom>
              <a:avLst/>
              <a:gdLst/>
              <a:ahLst/>
              <a:cxnLst/>
              <a:rect l="l" t="t" r="r" b="b"/>
              <a:pathLst>
                <a:path w="7489" h="2570513" extrusionOk="0">
                  <a:moveTo>
                    <a:pt x="0" y="0"/>
                  </a:moveTo>
                  <a:lnTo>
                    <a:pt x="7490" y="0"/>
                  </a:lnTo>
                  <a:lnTo>
                    <a:pt x="7490" y="2570514"/>
                  </a:lnTo>
                  <a:lnTo>
                    <a:pt x="0" y="25705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371741" y="2829052"/>
              <a:ext cx="7489" cy="766498"/>
            </a:xfrm>
            <a:custGeom>
              <a:avLst/>
              <a:gdLst/>
              <a:ahLst/>
              <a:cxnLst/>
              <a:rect l="l" t="t" r="r" b="b"/>
              <a:pathLst>
                <a:path w="7489" h="766498" extrusionOk="0">
                  <a:moveTo>
                    <a:pt x="0" y="0"/>
                  </a:moveTo>
                  <a:lnTo>
                    <a:pt x="7490" y="0"/>
                  </a:lnTo>
                  <a:lnTo>
                    <a:pt x="7490" y="766499"/>
                  </a:lnTo>
                  <a:lnTo>
                    <a:pt x="0" y="76649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8525" y="-9"/>
              <a:ext cx="7489" cy="1514707"/>
            </a:xfrm>
            <a:custGeom>
              <a:avLst/>
              <a:gdLst/>
              <a:ahLst/>
              <a:cxnLst/>
              <a:rect l="l" t="t" r="r" b="b"/>
              <a:pathLst>
                <a:path w="7489" h="1514707" extrusionOk="0">
                  <a:moveTo>
                    <a:pt x="0" y="0"/>
                  </a:moveTo>
                  <a:lnTo>
                    <a:pt x="7489" y="0"/>
                  </a:lnTo>
                  <a:lnTo>
                    <a:pt x="7489" y="1514708"/>
                  </a:lnTo>
                  <a:lnTo>
                    <a:pt x="0" y="151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288525" y="1874670"/>
              <a:ext cx="7489" cy="1720049"/>
            </a:xfrm>
            <a:custGeom>
              <a:avLst/>
              <a:gdLst/>
              <a:ahLst/>
              <a:cxnLst/>
              <a:rect l="l" t="t" r="r" b="b"/>
              <a:pathLst>
                <a:path w="7489" h="1720049" extrusionOk="0">
                  <a:moveTo>
                    <a:pt x="0" y="0"/>
                  </a:moveTo>
                  <a:lnTo>
                    <a:pt x="7489" y="0"/>
                  </a:lnTo>
                  <a:lnTo>
                    <a:pt x="7489" y="1720049"/>
                  </a:lnTo>
                  <a:lnTo>
                    <a:pt x="0" y="172004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221120" y="-9"/>
              <a:ext cx="7489" cy="3594728"/>
            </a:xfrm>
            <a:custGeom>
              <a:avLst/>
              <a:gdLst/>
              <a:ahLst/>
              <a:cxnLst/>
              <a:rect l="l" t="t" r="r" b="b"/>
              <a:pathLst>
                <a:path w="7489" h="3594728" extrusionOk="0">
                  <a:moveTo>
                    <a:pt x="0" y="0"/>
                  </a:moveTo>
                  <a:lnTo>
                    <a:pt x="7489" y="0"/>
                  </a:lnTo>
                  <a:lnTo>
                    <a:pt x="7489"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36;p2"/>
          <p:cNvGrpSpPr/>
          <p:nvPr/>
        </p:nvGrpSpPr>
        <p:grpSpPr>
          <a:xfrm>
            <a:off x="7044690" y="458868"/>
            <a:ext cx="971965" cy="161280"/>
            <a:chOff x="6413465" y="539505"/>
            <a:chExt cx="971965" cy="161280"/>
          </a:xfrm>
        </p:grpSpPr>
        <p:sp>
          <p:nvSpPr>
            <p:cNvPr id="37" name="Google Shape;37;p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6"/>
          <p:cNvGrpSpPr/>
          <p:nvPr/>
        </p:nvGrpSpPr>
        <p:grpSpPr>
          <a:xfrm>
            <a:off x="0" y="0"/>
            <a:ext cx="9144002" cy="5143499"/>
            <a:chOff x="0" y="0"/>
            <a:chExt cx="9144002" cy="5143499"/>
          </a:xfrm>
        </p:grpSpPr>
        <p:pic>
          <p:nvPicPr>
            <p:cNvPr id="133" name="Google Shape;133;p6"/>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134" name="Google Shape;134;p6"/>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grpSp>
      <p:grpSp>
        <p:nvGrpSpPr>
          <p:cNvPr id="135" name="Google Shape;135;p6"/>
          <p:cNvGrpSpPr/>
          <p:nvPr/>
        </p:nvGrpSpPr>
        <p:grpSpPr>
          <a:xfrm>
            <a:off x="307577" y="261300"/>
            <a:ext cx="8549992" cy="4595775"/>
            <a:chOff x="579525" y="261300"/>
            <a:chExt cx="7980950" cy="4595775"/>
          </a:xfrm>
        </p:grpSpPr>
        <p:sp>
          <p:nvSpPr>
            <p:cNvPr id="136" name="Google Shape;136;p6"/>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37" name="Google Shape;137;p6"/>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38" name="Google Shape;138;p6"/>
          <p:cNvGrpSpPr/>
          <p:nvPr/>
        </p:nvGrpSpPr>
        <p:grpSpPr>
          <a:xfrm>
            <a:off x="1727190" y="180167"/>
            <a:ext cx="6289465" cy="4761342"/>
            <a:chOff x="1727190" y="180168"/>
            <a:chExt cx="6289465" cy="4761342"/>
          </a:xfrm>
        </p:grpSpPr>
        <p:grpSp>
          <p:nvGrpSpPr>
            <p:cNvPr id="139" name="Google Shape;139;p6"/>
            <p:cNvGrpSpPr/>
            <p:nvPr/>
          </p:nvGrpSpPr>
          <p:grpSpPr>
            <a:xfrm>
              <a:off x="1727190" y="4780230"/>
              <a:ext cx="971965" cy="161280"/>
              <a:chOff x="6413465" y="539505"/>
              <a:chExt cx="971965" cy="161280"/>
            </a:xfrm>
          </p:grpSpPr>
          <p:sp>
            <p:nvSpPr>
              <p:cNvPr id="140" name="Google Shape;140;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 name="Google Shape;144;p6"/>
            <p:cNvGrpSpPr/>
            <p:nvPr/>
          </p:nvGrpSpPr>
          <p:grpSpPr>
            <a:xfrm>
              <a:off x="7044690" y="180168"/>
              <a:ext cx="971965" cy="161280"/>
              <a:chOff x="6413465" y="539505"/>
              <a:chExt cx="971965" cy="161280"/>
            </a:xfrm>
          </p:grpSpPr>
          <p:sp>
            <p:nvSpPr>
              <p:cNvPr id="145" name="Google Shape;145;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 name="Google Shape;149;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3"/>
        <p:cNvGrpSpPr/>
        <p:nvPr/>
      </p:nvGrpSpPr>
      <p:grpSpPr>
        <a:xfrm>
          <a:off x="0" y="0"/>
          <a:ext cx="0" cy="0"/>
          <a:chOff x="0" y="0"/>
          <a:chExt cx="0" cy="0"/>
        </a:xfrm>
      </p:grpSpPr>
      <p:pic>
        <p:nvPicPr>
          <p:cNvPr id="286" name="Google Shape;286;p13"/>
          <p:cNvPicPr preferRelativeResize="0"/>
          <p:nvPr/>
        </p:nvPicPr>
        <p:blipFill rotWithShape="1">
          <a:blip r:embed="rId2">
            <a:alphaModFix amt="37000"/>
          </a:blip>
          <a:srcRect r="38279" b="35662"/>
          <a:stretch/>
        </p:blipFill>
        <p:spPr>
          <a:xfrm rot="10800000">
            <a:off x="0" y="0"/>
            <a:ext cx="2714875" cy="2564774"/>
          </a:xfrm>
          <a:prstGeom prst="rect">
            <a:avLst/>
          </a:prstGeom>
          <a:noFill/>
          <a:ln>
            <a:noFill/>
          </a:ln>
        </p:spPr>
      </p:pic>
      <p:grpSp>
        <p:nvGrpSpPr>
          <p:cNvPr id="290" name="Google Shape;290;p13"/>
          <p:cNvGrpSpPr/>
          <p:nvPr/>
        </p:nvGrpSpPr>
        <p:grpSpPr>
          <a:xfrm>
            <a:off x="1727190" y="1287200"/>
            <a:ext cx="7211623" cy="3654310"/>
            <a:chOff x="1727190" y="1287200"/>
            <a:chExt cx="7211623" cy="3654310"/>
          </a:xfrm>
        </p:grpSpPr>
        <p:grpSp>
          <p:nvGrpSpPr>
            <p:cNvPr id="291" name="Google Shape;291;p13"/>
            <p:cNvGrpSpPr/>
            <p:nvPr/>
          </p:nvGrpSpPr>
          <p:grpSpPr>
            <a:xfrm>
              <a:off x="1727190" y="4780230"/>
              <a:ext cx="971965" cy="161280"/>
              <a:chOff x="6413465" y="539505"/>
              <a:chExt cx="971965" cy="161280"/>
            </a:xfrm>
          </p:grpSpPr>
          <p:sp>
            <p:nvSpPr>
              <p:cNvPr id="292" name="Google Shape;292;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 name="Google Shape;296;p13"/>
            <p:cNvGrpSpPr/>
            <p:nvPr/>
          </p:nvGrpSpPr>
          <p:grpSpPr>
            <a:xfrm rot="5400000">
              <a:off x="8372190" y="1692543"/>
              <a:ext cx="971965" cy="161280"/>
              <a:chOff x="6413465" y="539505"/>
              <a:chExt cx="971965" cy="161280"/>
            </a:xfrm>
          </p:grpSpPr>
          <p:sp>
            <p:nvSpPr>
              <p:cNvPr id="297" name="Google Shape;297;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1" name="Google Shape;301;p13"/>
          <p:cNvGrpSpPr/>
          <p:nvPr/>
        </p:nvGrpSpPr>
        <p:grpSpPr>
          <a:xfrm rot="10800000">
            <a:off x="8693266" y="3293176"/>
            <a:ext cx="328412" cy="1857425"/>
            <a:chOff x="965726" y="-1686"/>
            <a:chExt cx="328412" cy="1857425"/>
          </a:xfrm>
        </p:grpSpPr>
        <p:sp>
          <p:nvSpPr>
            <p:cNvPr id="302" name="Google Shape;302;p1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 name="Google Shape;307;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308" name="Google Shape;308;p13"/>
          <p:cNvSpPr txBox="1">
            <a:spLocks noGrp="1"/>
          </p:cNvSpPr>
          <p:nvPr>
            <p:ph type="subTitle" idx="1"/>
          </p:nvPr>
        </p:nvSpPr>
        <p:spPr>
          <a:xfrm>
            <a:off x="716617"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subTitle" idx="2"/>
          </p:nvPr>
        </p:nvSpPr>
        <p:spPr>
          <a:xfrm>
            <a:off x="3363909"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0" name="Google Shape;310;p13"/>
          <p:cNvSpPr txBox="1">
            <a:spLocks noGrp="1"/>
          </p:cNvSpPr>
          <p:nvPr>
            <p:ph type="subTitle" idx="3"/>
          </p:nvPr>
        </p:nvSpPr>
        <p:spPr>
          <a:xfrm>
            <a:off x="716617"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3"/>
          <p:cNvSpPr txBox="1">
            <a:spLocks noGrp="1"/>
          </p:cNvSpPr>
          <p:nvPr>
            <p:ph type="subTitle" idx="4"/>
          </p:nvPr>
        </p:nvSpPr>
        <p:spPr>
          <a:xfrm>
            <a:off x="3360521"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2" name="Google Shape;312;p13"/>
          <p:cNvSpPr txBox="1">
            <a:spLocks noGrp="1"/>
          </p:cNvSpPr>
          <p:nvPr>
            <p:ph type="subTitle" idx="5"/>
          </p:nvPr>
        </p:nvSpPr>
        <p:spPr>
          <a:xfrm>
            <a:off x="6011183"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3"/>
          <p:cNvSpPr txBox="1">
            <a:spLocks noGrp="1"/>
          </p:cNvSpPr>
          <p:nvPr>
            <p:ph type="subTitle" idx="6"/>
          </p:nvPr>
        </p:nvSpPr>
        <p:spPr>
          <a:xfrm>
            <a:off x="6011183"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13"/>
          <p:cNvSpPr txBox="1">
            <a:spLocks noGrp="1"/>
          </p:cNvSpPr>
          <p:nvPr>
            <p:ph type="title" idx="7" hasCustomPrompt="1"/>
          </p:nvPr>
        </p:nvSpPr>
        <p:spPr>
          <a:xfrm>
            <a:off x="716617"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 name="Google Shape;315;p13"/>
          <p:cNvSpPr txBox="1">
            <a:spLocks noGrp="1"/>
          </p:cNvSpPr>
          <p:nvPr>
            <p:ph type="title" idx="8" hasCustomPrompt="1"/>
          </p:nvPr>
        </p:nvSpPr>
        <p:spPr>
          <a:xfrm>
            <a:off x="716617"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 name="Google Shape;316;p13"/>
          <p:cNvSpPr txBox="1">
            <a:spLocks noGrp="1"/>
          </p:cNvSpPr>
          <p:nvPr>
            <p:ph type="title" idx="9" hasCustomPrompt="1"/>
          </p:nvPr>
        </p:nvSpPr>
        <p:spPr>
          <a:xfrm>
            <a:off x="3360513"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7" name="Google Shape;317;p13"/>
          <p:cNvSpPr txBox="1">
            <a:spLocks noGrp="1"/>
          </p:cNvSpPr>
          <p:nvPr>
            <p:ph type="title" idx="13" hasCustomPrompt="1"/>
          </p:nvPr>
        </p:nvSpPr>
        <p:spPr>
          <a:xfrm>
            <a:off x="3360513"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8" name="Google Shape;318;p13"/>
          <p:cNvSpPr txBox="1">
            <a:spLocks noGrp="1"/>
          </p:cNvSpPr>
          <p:nvPr>
            <p:ph type="title" idx="14" hasCustomPrompt="1"/>
          </p:nvPr>
        </p:nvSpPr>
        <p:spPr>
          <a:xfrm>
            <a:off x="6011191"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9" name="Google Shape;319;p13"/>
          <p:cNvSpPr txBox="1">
            <a:spLocks noGrp="1"/>
          </p:cNvSpPr>
          <p:nvPr>
            <p:ph type="title" idx="15" hasCustomPrompt="1"/>
          </p:nvPr>
        </p:nvSpPr>
        <p:spPr>
          <a:xfrm>
            <a:off x="6011191"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0" name="Google Shape;320;p13"/>
          <p:cNvSpPr txBox="1">
            <a:spLocks noGrp="1"/>
          </p:cNvSpPr>
          <p:nvPr>
            <p:ph type="subTitle" idx="16"/>
          </p:nvPr>
        </p:nvSpPr>
        <p:spPr>
          <a:xfrm>
            <a:off x="716617"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1" name="Google Shape;321;p13"/>
          <p:cNvSpPr txBox="1">
            <a:spLocks noGrp="1"/>
          </p:cNvSpPr>
          <p:nvPr>
            <p:ph type="subTitle" idx="17"/>
          </p:nvPr>
        </p:nvSpPr>
        <p:spPr>
          <a:xfrm>
            <a:off x="3360521"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2" name="Google Shape;322;p13"/>
          <p:cNvSpPr txBox="1">
            <a:spLocks noGrp="1"/>
          </p:cNvSpPr>
          <p:nvPr>
            <p:ph type="subTitle" idx="18"/>
          </p:nvPr>
        </p:nvSpPr>
        <p:spPr>
          <a:xfrm>
            <a:off x="6011183"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3" name="Google Shape;323;p13"/>
          <p:cNvSpPr txBox="1">
            <a:spLocks noGrp="1"/>
          </p:cNvSpPr>
          <p:nvPr>
            <p:ph type="subTitle" idx="19"/>
          </p:nvPr>
        </p:nvSpPr>
        <p:spPr>
          <a:xfrm>
            <a:off x="716617"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4" name="Google Shape;324;p13"/>
          <p:cNvSpPr txBox="1">
            <a:spLocks noGrp="1"/>
          </p:cNvSpPr>
          <p:nvPr>
            <p:ph type="subTitle" idx="20"/>
          </p:nvPr>
        </p:nvSpPr>
        <p:spPr>
          <a:xfrm>
            <a:off x="3360521"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13"/>
          <p:cNvSpPr txBox="1">
            <a:spLocks noGrp="1"/>
          </p:cNvSpPr>
          <p:nvPr>
            <p:ph type="subTitle" idx="21"/>
          </p:nvPr>
        </p:nvSpPr>
        <p:spPr>
          <a:xfrm>
            <a:off x="6011183"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30"/>
        <p:cNvGrpSpPr/>
        <p:nvPr/>
      </p:nvGrpSpPr>
      <p:grpSpPr>
        <a:xfrm>
          <a:off x="0" y="0"/>
          <a:ext cx="0" cy="0"/>
          <a:chOff x="0" y="0"/>
          <a:chExt cx="0" cy="0"/>
        </a:xfrm>
      </p:grpSpPr>
      <p:pic>
        <p:nvPicPr>
          <p:cNvPr id="533" name="Google Shape;533;p2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nvGrpSpPr>
          <p:cNvPr id="543" name="Google Shape;543;p22"/>
          <p:cNvGrpSpPr/>
          <p:nvPr/>
        </p:nvGrpSpPr>
        <p:grpSpPr>
          <a:xfrm>
            <a:off x="7044690" y="180167"/>
            <a:ext cx="971965" cy="161280"/>
            <a:chOff x="6413465" y="539505"/>
            <a:chExt cx="971965" cy="161280"/>
          </a:xfrm>
        </p:grpSpPr>
        <p:sp>
          <p:nvSpPr>
            <p:cNvPr id="544" name="Google Shape;544;p2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2"/>
          <p:cNvGrpSpPr/>
          <p:nvPr/>
        </p:nvGrpSpPr>
        <p:grpSpPr>
          <a:xfrm>
            <a:off x="148226" y="-1686"/>
            <a:ext cx="328412" cy="1857425"/>
            <a:chOff x="965726" y="-1686"/>
            <a:chExt cx="328412" cy="1857425"/>
          </a:xfrm>
        </p:grpSpPr>
        <p:sp>
          <p:nvSpPr>
            <p:cNvPr id="549" name="Google Shape;549;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22"/>
          <p:cNvGrpSpPr/>
          <p:nvPr/>
        </p:nvGrpSpPr>
        <p:grpSpPr>
          <a:xfrm rot="10800000">
            <a:off x="8690726" y="3286064"/>
            <a:ext cx="328412" cy="1857425"/>
            <a:chOff x="965726" y="-1686"/>
            <a:chExt cx="328412" cy="1857425"/>
          </a:xfrm>
        </p:grpSpPr>
        <p:sp>
          <p:nvSpPr>
            <p:cNvPr id="555" name="Google Shape;555;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0" name="Google Shape;560;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561" name="Google Shape;561;p22"/>
          <p:cNvSpPr txBox="1">
            <a:spLocks noGrp="1"/>
          </p:cNvSpPr>
          <p:nvPr>
            <p:ph type="subTitle" idx="1"/>
          </p:nvPr>
        </p:nvSpPr>
        <p:spPr>
          <a:xfrm>
            <a:off x="4857502"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22"/>
          <p:cNvSpPr txBox="1">
            <a:spLocks noGrp="1"/>
          </p:cNvSpPr>
          <p:nvPr>
            <p:ph type="subTitle" idx="2"/>
          </p:nvPr>
        </p:nvSpPr>
        <p:spPr>
          <a:xfrm>
            <a:off x="1097498"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47"/>
        <p:cNvGrpSpPr/>
        <p:nvPr/>
      </p:nvGrpSpPr>
      <p:grpSpPr>
        <a:xfrm>
          <a:off x="0" y="0"/>
          <a:ext cx="0" cy="0"/>
          <a:chOff x="0" y="0"/>
          <a:chExt cx="0" cy="0"/>
        </a:xfrm>
      </p:grpSpPr>
      <p:grpSp>
        <p:nvGrpSpPr>
          <p:cNvPr id="848" name="Google Shape;848;p32"/>
          <p:cNvGrpSpPr/>
          <p:nvPr/>
        </p:nvGrpSpPr>
        <p:grpSpPr>
          <a:xfrm>
            <a:off x="307577" y="261300"/>
            <a:ext cx="8549992" cy="4595775"/>
            <a:chOff x="579525" y="261300"/>
            <a:chExt cx="7980950" cy="4595775"/>
          </a:xfrm>
        </p:grpSpPr>
        <p:sp>
          <p:nvSpPr>
            <p:cNvPr id="849" name="Google Shape;849;p3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50" name="Google Shape;850;p3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51" name="Google Shape;851;p32"/>
          <p:cNvGrpSpPr/>
          <p:nvPr/>
        </p:nvGrpSpPr>
        <p:grpSpPr>
          <a:xfrm>
            <a:off x="223258" y="1854600"/>
            <a:ext cx="2475898" cy="3086910"/>
            <a:chOff x="223258" y="1854600"/>
            <a:chExt cx="2475898" cy="3086910"/>
          </a:xfrm>
        </p:grpSpPr>
        <p:grpSp>
          <p:nvGrpSpPr>
            <p:cNvPr id="852" name="Google Shape;852;p32"/>
            <p:cNvGrpSpPr/>
            <p:nvPr/>
          </p:nvGrpSpPr>
          <p:grpSpPr>
            <a:xfrm>
              <a:off x="1727190" y="4780230"/>
              <a:ext cx="971965" cy="161280"/>
              <a:chOff x="6413465" y="539505"/>
              <a:chExt cx="971965" cy="161280"/>
            </a:xfrm>
          </p:grpSpPr>
          <p:sp>
            <p:nvSpPr>
              <p:cNvPr id="853" name="Google Shape;853;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7" name="Google Shape;857;p32"/>
            <p:cNvGrpSpPr/>
            <p:nvPr/>
          </p:nvGrpSpPr>
          <p:grpSpPr>
            <a:xfrm rot="-5400000" flipH="1">
              <a:off x="-182085" y="2259943"/>
              <a:ext cx="971965" cy="161280"/>
              <a:chOff x="6413465" y="539505"/>
              <a:chExt cx="971965" cy="161280"/>
            </a:xfrm>
          </p:grpSpPr>
          <p:sp>
            <p:nvSpPr>
              <p:cNvPr id="858" name="Google Shape;858;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2" name="Google Shape;862;p32"/>
          <p:cNvGrpSpPr/>
          <p:nvPr/>
        </p:nvGrpSpPr>
        <p:grpSpPr>
          <a:xfrm>
            <a:off x="148226" y="-1686"/>
            <a:ext cx="328412" cy="1857425"/>
            <a:chOff x="965726" y="-1686"/>
            <a:chExt cx="328412" cy="1857425"/>
          </a:xfrm>
        </p:grpSpPr>
        <p:sp>
          <p:nvSpPr>
            <p:cNvPr id="863" name="Google Shape;863;p3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68" name="Google Shape;868;p32"/>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9"/>
        <p:cNvGrpSpPr/>
        <p:nvPr/>
      </p:nvGrpSpPr>
      <p:grpSpPr>
        <a:xfrm>
          <a:off x="0" y="0"/>
          <a:ext cx="0" cy="0"/>
          <a:chOff x="0" y="0"/>
          <a:chExt cx="0" cy="0"/>
        </a:xfrm>
      </p:grpSpPr>
      <p:pic>
        <p:nvPicPr>
          <p:cNvPr id="870" name="Google Shape;870;p33"/>
          <p:cNvPicPr preferRelativeResize="0"/>
          <p:nvPr/>
        </p:nvPicPr>
        <p:blipFill rotWithShape="1">
          <a:blip r:embed="rId2">
            <a:alphaModFix amt="37000"/>
          </a:blip>
          <a:srcRect r="38279" b="35662"/>
          <a:stretch/>
        </p:blipFill>
        <p:spPr>
          <a:xfrm rot="5400000" flipH="1">
            <a:off x="-75050" y="73364"/>
            <a:ext cx="2714875" cy="2564774"/>
          </a:xfrm>
          <a:prstGeom prst="rect">
            <a:avLst/>
          </a:prstGeom>
          <a:noFill/>
          <a:ln>
            <a:noFill/>
          </a:ln>
        </p:spPr>
      </p:pic>
      <p:pic>
        <p:nvPicPr>
          <p:cNvPr id="871" name="Google Shape;871;p33"/>
          <p:cNvPicPr preferRelativeResize="0"/>
          <p:nvPr/>
        </p:nvPicPr>
        <p:blipFill rotWithShape="1">
          <a:blip r:embed="rId2">
            <a:alphaModFix amt="37000"/>
          </a:blip>
          <a:srcRect r="38279" b="35662"/>
          <a:stretch/>
        </p:blipFill>
        <p:spPr>
          <a:xfrm rot="-5400000" flipH="1">
            <a:off x="6504175" y="2503664"/>
            <a:ext cx="2714875" cy="2564774"/>
          </a:xfrm>
          <a:prstGeom prst="rect">
            <a:avLst/>
          </a:prstGeom>
          <a:noFill/>
          <a:ln>
            <a:noFill/>
          </a:ln>
        </p:spPr>
      </p:pic>
      <p:grpSp>
        <p:nvGrpSpPr>
          <p:cNvPr id="872" name="Google Shape;872;p33"/>
          <p:cNvGrpSpPr/>
          <p:nvPr/>
        </p:nvGrpSpPr>
        <p:grpSpPr>
          <a:xfrm rot="10800000" flipH="1">
            <a:off x="307577" y="284738"/>
            <a:ext cx="8549992" cy="4595775"/>
            <a:chOff x="579525" y="261300"/>
            <a:chExt cx="7980950" cy="4595775"/>
          </a:xfrm>
        </p:grpSpPr>
        <p:sp>
          <p:nvSpPr>
            <p:cNvPr id="873" name="Google Shape;873;p33"/>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74" name="Google Shape;874;p33"/>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75" name="Google Shape;875;p33"/>
          <p:cNvGrpSpPr/>
          <p:nvPr/>
        </p:nvGrpSpPr>
        <p:grpSpPr>
          <a:xfrm rot="10800000" flipH="1">
            <a:off x="223258" y="200303"/>
            <a:ext cx="2475898" cy="3086910"/>
            <a:chOff x="223258" y="1854600"/>
            <a:chExt cx="2475898" cy="3086910"/>
          </a:xfrm>
        </p:grpSpPr>
        <p:grpSp>
          <p:nvGrpSpPr>
            <p:cNvPr id="876" name="Google Shape;876;p33"/>
            <p:cNvGrpSpPr/>
            <p:nvPr/>
          </p:nvGrpSpPr>
          <p:grpSpPr>
            <a:xfrm>
              <a:off x="1727190" y="4780230"/>
              <a:ext cx="971965" cy="161280"/>
              <a:chOff x="6413465" y="539505"/>
              <a:chExt cx="971965" cy="161280"/>
            </a:xfrm>
          </p:grpSpPr>
          <p:sp>
            <p:nvSpPr>
              <p:cNvPr id="877" name="Google Shape;877;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33"/>
            <p:cNvGrpSpPr/>
            <p:nvPr/>
          </p:nvGrpSpPr>
          <p:grpSpPr>
            <a:xfrm rot="-5400000" flipH="1">
              <a:off x="-182085" y="2259943"/>
              <a:ext cx="971965" cy="161280"/>
              <a:chOff x="6413465" y="539505"/>
              <a:chExt cx="971965" cy="161280"/>
            </a:xfrm>
          </p:grpSpPr>
          <p:sp>
            <p:nvSpPr>
              <p:cNvPr id="882" name="Google Shape;882;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86" name="Google Shape;886;p33"/>
          <p:cNvGrpSpPr/>
          <p:nvPr/>
        </p:nvGrpSpPr>
        <p:grpSpPr>
          <a:xfrm rot="10800000" flipH="1">
            <a:off x="148226" y="3286075"/>
            <a:ext cx="328412" cy="1857425"/>
            <a:chOff x="965726" y="-1686"/>
            <a:chExt cx="328412" cy="1857425"/>
          </a:xfrm>
        </p:grpSpPr>
        <p:sp>
          <p:nvSpPr>
            <p:cNvPr id="887" name="Google Shape;887;p3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Albert Sans ExtraBold"/>
              <a:buNone/>
              <a:defRPr sz="27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8" r:id="rId5"/>
    <p:sldLayoutId id="2147483678" r:id="rId6"/>
    <p:sldLayoutId id="214748367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habr.com/ru/articles/782608/"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hyperlink" Target="https://habr.com/ru/articles/696184/#Collections%20Framework" TargetMode="External"/><Relationship Id="rId4" Type="http://schemas.openxmlformats.org/officeDocument/2006/relationships/hyperlink" Target="https://tproger.ru/translations/algorithms-and-data-structur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37"/>
          <p:cNvSpPr txBox="1">
            <a:spLocks noGrp="1"/>
          </p:cNvSpPr>
          <p:nvPr>
            <p:ph type="ctrTitle"/>
          </p:nvPr>
        </p:nvSpPr>
        <p:spPr>
          <a:xfrm>
            <a:off x="1806669" y="1982836"/>
            <a:ext cx="2149434" cy="1415742"/>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8000" dirty="0"/>
              <a:t>Big</a:t>
            </a:r>
            <a:endParaRPr sz="8000" dirty="0"/>
          </a:p>
        </p:txBody>
      </p:sp>
      <p:sp>
        <p:nvSpPr>
          <p:cNvPr id="939" name="Google Shape;939;p37"/>
          <p:cNvSpPr txBox="1">
            <a:spLocks noGrp="1"/>
          </p:cNvSpPr>
          <p:nvPr>
            <p:ph type="subTitle" idx="1"/>
          </p:nvPr>
        </p:nvSpPr>
        <p:spPr>
          <a:xfrm>
            <a:off x="1347953" y="4369921"/>
            <a:ext cx="2419912" cy="475800"/>
          </a:xfrm>
          <a:prstGeom prst="rect">
            <a:avLst/>
          </a:prstGeom>
        </p:spPr>
        <p:txBody>
          <a:bodyPr spcFirstLastPara="1" wrap="square" lIns="91425" tIns="91425" rIns="91425" bIns="91425" anchor="t" anchorCtr="0">
            <a:noAutofit/>
          </a:bodyPr>
          <a:lstStyle/>
          <a:p>
            <a:pPr marL="0" lvl="0" indent="0" algn="ctr" rtl="0">
              <a:spcAft>
                <a:spcPts val="0"/>
              </a:spcAft>
              <a:buNone/>
            </a:pPr>
            <a:r>
              <a:rPr lang="ru-RU" dirty="0">
                <a:latin typeface="Montserrat Light" panose="00000400000000000000" pitchFamily="50" charset="-52"/>
              </a:rPr>
              <a:t>Сорокин Владислав</a:t>
            </a:r>
            <a:endParaRPr dirty="0">
              <a:latin typeface="Montserrat Light" panose="00000400000000000000" pitchFamily="50" charset="-52"/>
            </a:endParaRPr>
          </a:p>
        </p:txBody>
      </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938;p37">
            <a:extLst>
              <a:ext uri="{FF2B5EF4-FFF2-40B4-BE49-F238E27FC236}">
                <a16:creationId xmlns:a16="http://schemas.microsoft.com/office/drawing/2014/main" id="{0BF76CFB-E681-CD62-1298-CAEBC0EA9FDB}"/>
              </a:ext>
            </a:extLst>
          </p:cNvPr>
          <p:cNvSpPr txBox="1">
            <a:spLocks/>
          </p:cNvSpPr>
          <p:nvPr/>
        </p:nvSpPr>
        <p:spPr>
          <a:xfrm>
            <a:off x="4581603" y="-1960707"/>
            <a:ext cx="4412400" cy="9156353"/>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Albert Sans ExtraBold"/>
              <a:buNone/>
              <a:defRPr sz="4400" b="0" i="0" u="none" strike="noStrike" cap="none">
                <a:solidFill>
                  <a:schemeClr val="dk1"/>
                </a:solidFill>
                <a:latin typeface="Albert Sans ExtraBold"/>
                <a:ea typeface="Albert Sans ExtraBold"/>
                <a:cs typeface="Albert Sans ExtraBold"/>
                <a:sym typeface="Albert Sans ExtraBold"/>
              </a:defRPr>
            </a:lvl1pPr>
            <a:lvl2pPr marR="0" lvl="1"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2pPr>
            <a:lvl3pPr marR="0" lvl="2"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3pPr>
            <a:lvl4pPr marR="0" lvl="3"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4pPr>
            <a:lvl5pPr marR="0" lvl="4"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5pPr>
            <a:lvl6pPr marR="0" lvl="5"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6pPr>
            <a:lvl7pPr marR="0" lvl="6"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7pPr>
            <a:lvl8pPr marR="0" lvl="7"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8pPr>
            <a:lvl9pPr marR="0" lvl="8"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9pPr>
          </a:lstStyle>
          <a:p>
            <a:r>
              <a:rPr lang="en-US" sz="59500" dirty="0"/>
              <a:t>O</a:t>
            </a:r>
          </a:p>
        </p:txBody>
      </p:sp>
      <p:sp>
        <p:nvSpPr>
          <p:cNvPr id="3" name="Google Shape;938;p37">
            <a:extLst>
              <a:ext uri="{FF2B5EF4-FFF2-40B4-BE49-F238E27FC236}">
                <a16:creationId xmlns:a16="http://schemas.microsoft.com/office/drawing/2014/main" id="{AD25DB72-210F-D431-9A71-2DDB93D5088B}"/>
              </a:ext>
            </a:extLst>
          </p:cNvPr>
          <p:cNvSpPr txBox="1">
            <a:spLocks/>
          </p:cNvSpPr>
          <p:nvPr/>
        </p:nvSpPr>
        <p:spPr>
          <a:xfrm>
            <a:off x="610673" y="297779"/>
            <a:ext cx="2149434" cy="492412"/>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Albert Sans ExtraBold"/>
              <a:buNone/>
              <a:defRPr sz="4400" b="0" i="0" u="none" strike="noStrike" cap="none">
                <a:solidFill>
                  <a:schemeClr val="dk1"/>
                </a:solidFill>
                <a:latin typeface="Albert Sans ExtraBold"/>
                <a:ea typeface="Albert Sans ExtraBold"/>
                <a:cs typeface="Albert Sans ExtraBold"/>
                <a:sym typeface="Albert Sans ExtraBold"/>
              </a:defRPr>
            </a:lvl1pPr>
            <a:lvl2pPr marR="0" lvl="1"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2pPr>
            <a:lvl3pPr marR="0" lvl="2"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3pPr>
            <a:lvl4pPr marR="0" lvl="3"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4pPr>
            <a:lvl5pPr marR="0" lvl="4"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5pPr>
            <a:lvl6pPr marR="0" lvl="5"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6pPr>
            <a:lvl7pPr marR="0" lvl="6"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7pPr>
            <a:lvl8pPr marR="0" lvl="7"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8pPr>
            <a:lvl9pPr marR="0" lvl="8" algn="ctr" rtl="0">
              <a:lnSpc>
                <a:spcPct val="100000"/>
              </a:lnSpc>
              <a:spcBef>
                <a:spcPts val="0"/>
              </a:spcBef>
              <a:spcAft>
                <a:spcPts val="0"/>
              </a:spcAft>
              <a:buClr>
                <a:srgbClr val="191919"/>
              </a:buClr>
              <a:buSzPts val="5200"/>
              <a:buFont typeface="Albert Sans"/>
              <a:buNone/>
              <a:defRPr sz="5200" b="0" i="0" u="none" strike="noStrike" cap="none">
                <a:solidFill>
                  <a:srgbClr val="191919"/>
                </a:solidFill>
                <a:latin typeface="Albert Sans"/>
                <a:ea typeface="Albert Sans"/>
                <a:cs typeface="Albert Sans"/>
                <a:sym typeface="Albert Sans"/>
              </a:defRPr>
            </a:lvl9pPr>
          </a:lstStyle>
          <a:p>
            <a:r>
              <a:rPr lang="en-US" sz="2000" dirty="0">
                <a:latin typeface="Albert Sans" panose="020B0604020202020204" charset="0"/>
              </a:rPr>
              <a:t>* Big O</a:t>
            </a:r>
          </a:p>
        </p:txBody>
      </p:sp>
      <p:grpSp>
        <p:nvGrpSpPr>
          <p:cNvPr id="4" name="Google Shape;17;p2">
            <a:extLst>
              <a:ext uri="{FF2B5EF4-FFF2-40B4-BE49-F238E27FC236}">
                <a16:creationId xmlns:a16="http://schemas.microsoft.com/office/drawing/2014/main" id="{652B234E-A755-6E53-4A11-9B4053A49F8B}"/>
              </a:ext>
            </a:extLst>
          </p:cNvPr>
          <p:cNvGrpSpPr/>
          <p:nvPr/>
        </p:nvGrpSpPr>
        <p:grpSpPr>
          <a:xfrm>
            <a:off x="1516245" y="4167342"/>
            <a:ext cx="971965" cy="161280"/>
            <a:chOff x="6413465" y="539505"/>
            <a:chExt cx="971965" cy="161280"/>
          </a:xfrm>
        </p:grpSpPr>
        <p:sp>
          <p:nvSpPr>
            <p:cNvPr id="5" name="Google Shape;18;p2">
              <a:extLst>
                <a:ext uri="{FF2B5EF4-FFF2-40B4-BE49-F238E27FC236}">
                  <a16:creationId xmlns:a16="http://schemas.microsoft.com/office/drawing/2014/main" id="{60373CE4-9D53-1774-B9F5-642D3F1832B6}"/>
                </a:ext>
              </a:extLst>
            </p:cNvPr>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9;p2">
              <a:extLst>
                <a:ext uri="{FF2B5EF4-FFF2-40B4-BE49-F238E27FC236}">
                  <a16:creationId xmlns:a16="http://schemas.microsoft.com/office/drawing/2014/main" id="{D335F259-948A-E3E8-F236-E0615E2C5BB9}"/>
                </a:ext>
              </a:extLst>
            </p:cNvPr>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0;p2">
              <a:extLst>
                <a:ext uri="{FF2B5EF4-FFF2-40B4-BE49-F238E27FC236}">
                  <a16:creationId xmlns:a16="http://schemas.microsoft.com/office/drawing/2014/main" id="{24255B06-A10C-CC9C-32C2-CA6C1DEEA29E}"/>
                </a:ext>
              </a:extLst>
            </p:cNvPr>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1;p2">
              <a:extLst>
                <a:ext uri="{FF2B5EF4-FFF2-40B4-BE49-F238E27FC236}">
                  <a16:creationId xmlns:a16="http://schemas.microsoft.com/office/drawing/2014/main" id="{190D8830-F2E0-4A4B-114C-F2DEB7E933CE}"/>
                </a:ext>
              </a:extLst>
            </p:cNvPr>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1600110" y="409770"/>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ru-RU" sz="1800" b="1" kern="100" dirty="0">
                <a:effectLst/>
                <a:latin typeface="Montserrat Medium" panose="00000600000000000000" pitchFamily="50" charset="-52"/>
                <a:ea typeface="Calibri" panose="020F0502020204030204" pitchFamily="34" charset="0"/>
                <a:cs typeface="Times New Roman" panose="02020603050405020304" pitchFamily="18" charset="0"/>
              </a:rPr>
              <a:t>O(n^2) – квадратичная сложность (полиномиальная)</a:t>
            </a:r>
          </a:p>
        </p:txBody>
      </p:sp>
      <p:sp>
        <p:nvSpPr>
          <p:cNvPr id="5" name="Google Shape;968;p39">
            <a:extLst>
              <a:ext uri="{FF2B5EF4-FFF2-40B4-BE49-F238E27FC236}">
                <a16:creationId xmlns:a16="http://schemas.microsoft.com/office/drawing/2014/main" id="{58B1C9EA-BBAB-D367-55A6-5D34C9BEB1E0}"/>
              </a:ext>
            </a:extLst>
          </p:cNvPr>
          <p:cNvSpPr txBox="1">
            <a:spLocks/>
          </p:cNvSpPr>
          <p:nvPr/>
        </p:nvSpPr>
        <p:spPr>
          <a:xfrm>
            <a:off x="763334" y="388359"/>
            <a:ext cx="668327" cy="615523"/>
          </a:xfrm>
          <a:prstGeom prst="rect">
            <a:avLst/>
          </a:prstGeom>
          <a:solidFill>
            <a:srgbClr val="21DFD8">
              <a:alpha val="21520"/>
            </a:srgbClr>
          </a:solidFill>
          <a:ln>
            <a:noFill/>
          </a:ln>
        </p:spPr>
        <p:txBody>
          <a:bodyPr spcFirstLastPara="1" wrap="square" lIns="91425" tIns="91425" rIns="0"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ru-RU" sz="2800" dirty="0">
                <a:latin typeface="Montserrat SemiBold" panose="00000700000000000000" pitchFamily="50" charset="-52"/>
              </a:rPr>
              <a:t>05</a:t>
            </a: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763334" y="1067468"/>
            <a:ext cx="7487342" cy="14075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a:lnSpc>
                <a:spcPct val="13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O(n^2) означает квадратичную сложность алгоритма, где время выполнения растет пропорционально квадрату размера входных данных. Это часто возникает в алгоритмах с вложенными циклами, когда каждый элемент первого списка обрабатывается с каждым элементом второго списка.</a:t>
            </a:r>
          </a:p>
        </p:txBody>
      </p:sp>
      <p:sp>
        <p:nvSpPr>
          <p:cNvPr id="2" name="Подзаголовок 2">
            <a:extLst>
              <a:ext uri="{FF2B5EF4-FFF2-40B4-BE49-F238E27FC236}">
                <a16:creationId xmlns:a16="http://schemas.microsoft.com/office/drawing/2014/main" id="{1F6D3981-593E-9CDD-3FD0-315B2E790627}"/>
              </a:ext>
            </a:extLst>
          </p:cNvPr>
          <p:cNvSpPr txBox="1">
            <a:spLocks/>
          </p:cNvSpPr>
          <p:nvPr/>
        </p:nvSpPr>
        <p:spPr>
          <a:xfrm>
            <a:off x="499552" y="2369147"/>
            <a:ext cx="8014906" cy="2057456"/>
          </a:xfrm>
          <a:prstGeom prst="rect">
            <a:avLst/>
          </a:prstGeom>
          <a:solidFill>
            <a:schemeClr val="tx1">
              <a:alpha val="80000"/>
            </a:schemeClr>
          </a:solid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a:lnSpc>
                <a:spcPct val="107000"/>
              </a:lnSpc>
              <a:spcAft>
                <a:spcPts val="800"/>
              </a:spcAft>
            </a:pP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for</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 = 1; </a:t>
            </a:r>
            <a:r>
              <a:rPr lang="en-US" sz="1800" kern="100" dirty="0" err="1">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 &lt;= n; </a:t>
            </a:r>
            <a:r>
              <a:rPr lang="en-US" sz="1800" kern="100" dirty="0" err="1">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for</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j = 1; j &lt;= n; </a:t>
            </a:r>
            <a:r>
              <a:rPr lang="en-US" sz="1800" kern="100" dirty="0" err="1">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j++</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System.out</a:t>
            </a:r>
            <a:r>
              <a:rPr lang="en-US" sz="1800" kern="1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kern="100" dirty="0" err="1">
                <a:solidFill>
                  <a:srgbClr val="D73A49"/>
                </a:solidFill>
                <a:effectLst/>
                <a:latin typeface="Consolas" panose="020B0609020204030204" pitchFamily="49" charset="0"/>
                <a:ea typeface="Calibri" panose="020F0502020204030204" pitchFamily="34" charset="0"/>
                <a:cs typeface="Times New Roman" panose="02020603050405020304" pitchFamily="18" charset="0"/>
              </a:rPr>
              <a:t>println</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kern="100" dirty="0" err="1">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 + j);</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  </a:t>
            </a:r>
            <a:r>
              <a:rPr lang="ru-RU"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CA36891-A217-7B43-C004-B420E2DAAD59}"/>
              </a:ext>
            </a:extLst>
          </p:cNvPr>
          <p:cNvSpPr txBox="1"/>
          <p:nvPr/>
        </p:nvSpPr>
        <p:spPr>
          <a:xfrm>
            <a:off x="758857" y="4501294"/>
            <a:ext cx="7626286" cy="46487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800"/>
              </a:spcAft>
              <a:buClr>
                <a:srgbClr val="000000"/>
              </a:buClr>
              <a:buSzTx/>
              <a:buFont typeface="Arial"/>
              <a:buNone/>
              <a:tabLst/>
              <a:defRPr/>
            </a:pPr>
            <a:r>
              <a:rPr kumimoji="0" lang="ru-RU"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sym typeface="Arial"/>
              </a:rPr>
              <a:t>Алгоритмы: сортировка пузырьком, сортировка вставками, </a:t>
            </a:r>
            <a:r>
              <a:rPr kumimoji="0" lang="ru-RU" sz="1800" b="0" i="0" u="none" strike="noStrike" kern="100" cap="none" spc="0" normalizeH="0" baseline="0" noProof="0" dirty="0" err="1">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sym typeface="Arial"/>
              </a:rPr>
              <a:t>quicksort</a:t>
            </a:r>
            <a:endParaRPr kumimoji="0" lang="ru-RU"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sym typeface="Arial"/>
            </a:endParaRPr>
          </a:p>
        </p:txBody>
      </p:sp>
    </p:spTree>
    <p:extLst>
      <p:ext uri="{BB962C8B-B14F-4D97-AF65-F5344CB8AC3E}">
        <p14:creationId xmlns:p14="http://schemas.microsoft.com/office/powerpoint/2010/main" val="414096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1600110" y="226890"/>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ru-RU" sz="1800" b="1" kern="100" dirty="0">
                <a:effectLst/>
                <a:latin typeface="Montserrat Medium" panose="00000600000000000000" pitchFamily="50" charset="-52"/>
                <a:ea typeface="Calibri" panose="020F0502020204030204" pitchFamily="34" charset="0"/>
                <a:cs typeface="Times New Roman" panose="02020603050405020304" pitchFamily="18" charset="0"/>
              </a:rPr>
              <a:t>O(2^n) экспоненциальная сложность</a:t>
            </a:r>
          </a:p>
        </p:txBody>
      </p:sp>
      <p:sp>
        <p:nvSpPr>
          <p:cNvPr id="5" name="Google Shape;968;p39">
            <a:extLst>
              <a:ext uri="{FF2B5EF4-FFF2-40B4-BE49-F238E27FC236}">
                <a16:creationId xmlns:a16="http://schemas.microsoft.com/office/drawing/2014/main" id="{58B1C9EA-BBAB-D367-55A6-5D34C9BEB1E0}"/>
              </a:ext>
            </a:extLst>
          </p:cNvPr>
          <p:cNvSpPr txBox="1">
            <a:spLocks/>
          </p:cNvSpPr>
          <p:nvPr/>
        </p:nvSpPr>
        <p:spPr>
          <a:xfrm>
            <a:off x="763334" y="205479"/>
            <a:ext cx="668327" cy="615523"/>
          </a:xfrm>
          <a:prstGeom prst="rect">
            <a:avLst/>
          </a:prstGeom>
          <a:solidFill>
            <a:srgbClr val="21DFD8">
              <a:alpha val="21520"/>
            </a:srgbClr>
          </a:solidFill>
          <a:ln>
            <a:noFill/>
          </a:ln>
        </p:spPr>
        <p:txBody>
          <a:bodyPr spcFirstLastPara="1" wrap="square" lIns="91425" tIns="91425" rIns="0"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ru-RU" sz="2800" dirty="0">
                <a:latin typeface="Montserrat SemiBold" panose="00000700000000000000" pitchFamily="50" charset="-52"/>
              </a:rPr>
              <a:t>06</a:t>
            </a: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564547" y="878152"/>
            <a:ext cx="8243506" cy="14075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a:lnSpc>
                <a:spcPct val="13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Сложность O(2^n) относится к экспоненциальной сложности, где время выполнения алгоритма увеличивается экспоненциально по мере увеличения размера входных данных. Это часто встречается в алгоритмах, которые решают проблемы методом "разделяй и властвуй" или используют рекурсию без оптимизации.</a:t>
            </a:r>
          </a:p>
        </p:txBody>
      </p:sp>
      <p:sp>
        <p:nvSpPr>
          <p:cNvPr id="2" name="Подзаголовок 2">
            <a:extLst>
              <a:ext uri="{FF2B5EF4-FFF2-40B4-BE49-F238E27FC236}">
                <a16:creationId xmlns:a16="http://schemas.microsoft.com/office/drawing/2014/main" id="{1F6D3981-593E-9CDD-3FD0-315B2E790627}"/>
              </a:ext>
            </a:extLst>
          </p:cNvPr>
          <p:cNvSpPr txBox="1">
            <a:spLocks/>
          </p:cNvSpPr>
          <p:nvPr/>
        </p:nvSpPr>
        <p:spPr>
          <a:xfrm>
            <a:off x="564547" y="2244577"/>
            <a:ext cx="8014906" cy="2841773"/>
          </a:xfrm>
          <a:prstGeom prst="rect">
            <a:avLst/>
          </a:prstGeom>
          <a:solidFill>
            <a:schemeClr val="tx1">
              <a:alpha val="80000"/>
            </a:schemeClr>
          </a:solid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a:spcAft>
                <a:spcPts val="800"/>
              </a:spcAft>
            </a:pP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public class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Fibonacci</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public static int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rgbClr val="D73A49"/>
                </a:solidFill>
                <a:effectLst/>
                <a:latin typeface="Consolas" panose="020B0609020204030204" pitchFamily="49" charset="0"/>
                <a:ea typeface="Calibri" panose="020F0502020204030204" pitchFamily="34" charset="0"/>
                <a:cs typeface="Times New Roman" panose="02020603050405020304" pitchFamily="18" charset="0"/>
              </a:rPr>
              <a:t>fibonacci</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(int n) {</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if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 &lt;= 1)</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800" kern="1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else</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rgbClr val="D73A49"/>
                </a:solidFill>
                <a:effectLst/>
                <a:latin typeface="Consolas" panose="020B0609020204030204" pitchFamily="49" charset="0"/>
                <a:ea typeface="Calibri" panose="020F0502020204030204" pitchFamily="34" charset="0"/>
                <a:cs typeface="Times New Roman" panose="02020603050405020304" pitchFamily="18" charset="0"/>
              </a:rPr>
              <a:t>fibonacci</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(n - 1)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rgbClr val="D73A49"/>
                </a:solidFill>
                <a:effectLst/>
                <a:latin typeface="Consolas" panose="020B0609020204030204" pitchFamily="49" charset="0"/>
                <a:ea typeface="Calibri" panose="020F0502020204030204" pitchFamily="34" charset="0"/>
                <a:cs typeface="Times New Roman" panose="02020603050405020304" pitchFamily="18" charset="0"/>
              </a:rPr>
              <a:t>fibonacci</a:t>
            </a:r>
            <a:r>
              <a:rPr lang="en-US" sz="1800" kern="100" dirty="0">
                <a:solidFill>
                  <a:schemeClr val="bg1"/>
                </a:solidFill>
                <a:effectLst/>
                <a:latin typeface="Consolas" panose="020B0609020204030204" pitchFamily="49" charset="0"/>
                <a:ea typeface="Calibri" panose="020F0502020204030204" pitchFamily="34" charset="0"/>
                <a:cs typeface="Times New Roman" panose="02020603050405020304" pitchFamily="18" charset="0"/>
              </a:rPr>
              <a:t>(n - 2);</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90691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1600110" y="786960"/>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en-US" sz="1800" b="1" kern="100" dirty="0">
                <a:effectLst/>
                <a:latin typeface="Montserrat Medium" panose="00000600000000000000" pitchFamily="50" charset="-52"/>
                <a:ea typeface="Calibri" panose="020F0502020204030204" pitchFamily="34" charset="0"/>
                <a:cs typeface="Times New Roman" panose="02020603050405020304" pitchFamily="18" charset="0"/>
              </a:rPr>
              <a:t>O(n!): </a:t>
            </a:r>
            <a:r>
              <a:rPr lang="ru-RU" sz="1800" b="1" kern="100" dirty="0">
                <a:effectLst/>
                <a:latin typeface="Montserrat Medium" panose="00000600000000000000" pitchFamily="50" charset="-52"/>
                <a:ea typeface="Calibri" panose="020F0502020204030204" pitchFamily="34" charset="0"/>
                <a:cs typeface="Times New Roman" panose="02020603050405020304" pitchFamily="18" charset="0"/>
              </a:rPr>
              <a:t>Факториальная сложность</a:t>
            </a:r>
          </a:p>
        </p:txBody>
      </p:sp>
      <p:sp>
        <p:nvSpPr>
          <p:cNvPr id="5" name="Google Shape;968;p39">
            <a:extLst>
              <a:ext uri="{FF2B5EF4-FFF2-40B4-BE49-F238E27FC236}">
                <a16:creationId xmlns:a16="http://schemas.microsoft.com/office/drawing/2014/main" id="{58B1C9EA-BBAB-D367-55A6-5D34C9BEB1E0}"/>
              </a:ext>
            </a:extLst>
          </p:cNvPr>
          <p:cNvSpPr txBox="1">
            <a:spLocks/>
          </p:cNvSpPr>
          <p:nvPr/>
        </p:nvSpPr>
        <p:spPr>
          <a:xfrm>
            <a:off x="763334" y="765549"/>
            <a:ext cx="668327" cy="615523"/>
          </a:xfrm>
          <a:prstGeom prst="rect">
            <a:avLst/>
          </a:prstGeom>
          <a:solidFill>
            <a:srgbClr val="21DFD8">
              <a:alpha val="21520"/>
            </a:srgbClr>
          </a:solidFill>
          <a:ln>
            <a:noFill/>
          </a:ln>
        </p:spPr>
        <p:txBody>
          <a:bodyPr spcFirstLastPara="1" wrap="square" lIns="91425" tIns="91425" rIns="0"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ru-RU" sz="2800" dirty="0">
                <a:latin typeface="Montserrat SemiBold" panose="00000700000000000000" pitchFamily="50" charset="-52"/>
              </a:rPr>
              <a:t>07</a:t>
            </a: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763334" y="1718978"/>
            <a:ext cx="7487342" cy="190305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a:lnSpc>
                <a:spcPct val="15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O(n!): Факториальная сложность. Это самая высокая степень роста времени выполнения алгоритма. Время выполнения алгоритма растет факториально от размера входных данных. Этот тип сложности встречается, например, при переборе всех возможных комбинаций элементов, что делает его чрезвычайно неэффективным для больших значений n.</a:t>
            </a:r>
          </a:p>
        </p:txBody>
      </p:sp>
    </p:spTree>
    <p:extLst>
      <p:ext uri="{BB962C8B-B14F-4D97-AF65-F5344CB8AC3E}">
        <p14:creationId xmlns:p14="http://schemas.microsoft.com/office/powerpoint/2010/main" val="382512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a:extLst>
              <a:ext uri="{FF2B5EF4-FFF2-40B4-BE49-F238E27FC236}">
                <a16:creationId xmlns:a16="http://schemas.microsoft.com/office/drawing/2014/main" id="{5EA3ECAF-0C24-917D-961D-FB6512AA4C17}"/>
              </a:ext>
            </a:extLst>
          </p:cNvPr>
          <p:cNvGraphicFramePr>
            <a:graphicFrameLocks noGrp="1"/>
          </p:cNvGraphicFramePr>
          <p:nvPr>
            <p:extLst>
              <p:ext uri="{D42A27DB-BD31-4B8C-83A1-F6EECF244321}">
                <p14:modId xmlns:p14="http://schemas.microsoft.com/office/powerpoint/2010/main" val="531686335"/>
              </p:ext>
            </p:extLst>
          </p:nvPr>
        </p:nvGraphicFramePr>
        <p:xfrm>
          <a:off x="605700" y="775336"/>
          <a:ext cx="8103959" cy="3416298"/>
        </p:xfrm>
        <a:graphic>
          <a:graphicData uri="http://schemas.openxmlformats.org/drawingml/2006/table">
            <a:tbl>
              <a:tblPr firstRow="1" firstCol="1" bandRow="1">
                <a:tableStyleId>{E269D01E-BC32-4049-B463-5C60D7B0CCD2}</a:tableStyleId>
              </a:tblPr>
              <a:tblGrid>
                <a:gridCol w="1618935">
                  <a:extLst>
                    <a:ext uri="{9D8B030D-6E8A-4147-A177-3AD203B41FA5}">
                      <a16:colId xmlns:a16="http://schemas.microsoft.com/office/drawing/2014/main" val="3578797147"/>
                    </a:ext>
                  </a:extLst>
                </a:gridCol>
                <a:gridCol w="1105020">
                  <a:extLst>
                    <a:ext uri="{9D8B030D-6E8A-4147-A177-3AD203B41FA5}">
                      <a16:colId xmlns:a16="http://schemas.microsoft.com/office/drawing/2014/main" val="3571754724"/>
                    </a:ext>
                  </a:extLst>
                </a:gridCol>
                <a:gridCol w="1734724">
                  <a:extLst>
                    <a:ext uri="{9D8B030D-6E8A-4147-A177-3AD203B41FA5}">
                      <a16:colId xmlns:a16="http://schemas.microsoft.com/office/drawing/2014/main" val="3954828324"/>
                    </a:ext>
                  </a:extLst>
                </a:gridCol>
                <a:gridCol w="3645280">
                  <a:extLst>
                    <a:ext uri="{9D8B030D-6E8A-4147-A177-3AD203B41FA5}">
                      <a16:colId xmlns:a16="http://schemas.microsoft.com/office/drawing/2014/main" val="1984771895"/>
                    </a:ext>
                  </a:extLst>
                </a:gridCol>
              </a:tblGrid>
              <a:tr h="340674">
                <a:tc>
                  <a:txBody>
                    <a:bodyPr/>
                    <a:lstStyle/>
                    <a:p>
                      <a:pPr algn="ctr">
                        <a:lnSpc>
                          <a:spcPct val="107000"/>
                        </a:lnSpc>
                        <a:spcAft>
                          <a:spcPts val="800"/>
                        </a:spcAft>
                      </a:pPr>
                      <a:r>
                        <a:rPr lang="ru-RU" sz="1000" kern="0" dirty="0">
                          <a:effectLst/>
                        </a:rPr>
                        <a:t>Вид сложности</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ru-RU" sz="1000" kern="0" dirty="0">
                          <a:effectLst/>
                        </a:rPr>
                        <a:t>Big O Нотация</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ru-RU" sz="1000" kern="0" dirty="0">
                          <a:effectLst/>
                        </a:rPr>
                        <a:t>Примеры</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ru-RU" sz="1000" kern="0" dirty="0">
                          <a:effectLst/>
                        </a:rPr>
                        <a:t>Описание</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517990"/>
                  </a:ext>
                </a:extLst>
              </a:tr>
              <a:tr h="340674">
                <a:tc>
                  <a:txBody>
                    <a:bodyPr/>
                    <a:lstStyle/>
                    <a:p>
                      <a:pPr>
                        <a:lnSpc>
                          <a:spcPct val="107000"/>
                        </a:lnSpc>
                        <a:spcAft>
                          <a:spcPts val="800"/>
                        </a:spcAft>
                      </a:pPr>
                      <a:r>
                        <a:rPr lang="ru-RU" sz="1000" kern="0" dirty="0">
                          <a:effectLst/>
                        </a:rPr>
                        <a:t>Константная</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O(1)</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dirty="0">
                          <a:effectLst/>
                        </a:rPr>
                        <a:t>Доступ к элементу массива</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dirty="0">
                          <a:effectLst/>
                        </a:rPr>
                        <a:t>Время выполнения не зависит от размера входных данных</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5869684"/>
                  </a:ext>
                </a:extLst>
              </a:tr>
              <a:tr h="507096">
                <a:tc>
                  <a:txBody>
                    <a:bodyPr/>
                    <a:lstStyle/>
                    <a:p>
                      <a:pPr>
                        <a:lnSpc>
                          <a:spcPct val="107000"/>
                        </a:lnSpc>
                        <a:spcAft>
                          <a:spcPts val="800"/>
                        </a:spcAft>
                      </a:pPr>
                      <a:r>
                        <a:rPr lang="ru-RU" sz="1000" kern="0" dirty="0">
                          <a:effectLst/>
                        </a:rPr>
                        <a:t>Линейная</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O(n)</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Поиск в несортированном списке</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dirty="0">
                          <a:effectLst/>
                        </a:rPr>
                        <a:t>Время выполнения растет линейно с увеличением размера данных</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971139"/>
                  </a:ext>
                </a:extLst>
              </a:tr>
              <a:tr h="507096">
                <a:tc>
                  <a:txBody>
                    <a:bodyPr/>
                    <a:lstStyle/>
                    <a:p>
                      <a:pPr>
                        <a:lnSpc>
                          <a:spcPct val="107000"/>
                        </a:lnSpc>
                        <a:spcAft>
                          <a:spcPts val="800"/>
                        </a:spcAft>
                      </a:pPr>
                      <a:r>
                        <a:rPr lang="ru-RU" sz="1000" kern="0" dirty="0">
                          <a:effectLst/>
                        </a:rPr>
                        <a:t>Логарифмическая</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O(log n)</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Бинарный поиск</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dirty="0">
                          <a:effectLst/>
                        </a:rPr>
                        <a:t>Время выполнения уменьшается в логарифмической пропорции к размеру данных</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121350"/>
                  </a:ext>
                </a:extLst>
              </a:tr>
              <a:tr h="349368">
                <a:tc>
                  <a:txBody>
                    <a:bodyPr/>
                    <a:lstStyle/>
                    <a:p>
                      <a:pPr>
                        <a:lnSpc>
                          <a:spcPct val="107000"/>
                        </a:lnSpc>
                        <a:spcAft>
                          <a:spcPts val="800"/>
                        </a:spcAft>
                      </a:pPr>
                      <a:r>
                        <a:rPr lang="ru-RU" sz="1000" kern="0" dirty="0">
                          <a:effectLst/>
                        </a:rPr>
                        <a:t>Линейно-логарифмическая</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O(n log n)</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Сортировка слиянием</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Комбинация линейного и логарифмического роста</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564799"/>
                  </a:ext>
                </a:extLst>
              </a:tr>
              <a:tr h="340674">
                <a:tc>
                  <a:txBody>
                    <a:bodyPr/>
                    <a:lstStyle/>
                    <a:p>
                      <a:pPr>
                        <a:lnSpc>
                          <a:spcPct val="107000"/>
                        </a:lnSpc>
                        <a:spcAft>
                          <a:spcPts val="800"/>
                        </a:spcAft>
                      </a:pPr>
                      <a:r>
                        <a:rPr lang="ru-RU" sz="1000" kern="0" dirty="0">
                          <a:effectLst/>
                        </a:rPr>
                        <a:t>Квадратичная</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O(n²)</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Сортировка пузырьком</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dirty="0">
                          <a:effectLst/>
                        </a:rPr>
                        <a:t>Время выполнения растет квадратично с увеличением размера данных</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674651"/>
                  </a:ext>
                </a:extLst>
              </a:tr>
              <a:tr h="349368">
                <a:tc>
                  <a:txBody>
                    <a:bodyPr/>
                    <a:lstStyle/>
                    <a:p>
                      <a:pPr>
                        <a:lnSpc>
                          <a:spcPct val="107000"/>
                        </a:lnSpc>
                        <a:spcAft>
                          <a:spcPts val="800"/>
                        </a:spcAft>
                      </a:pPr>
                      <a:r>
                        <a:rPr lang="ru-RU" sz="1000" kern="0" dirty="0">
                          <a:effectLst/>
                        </a:rPr>
                        <a:t>Кубическая</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O(n³)</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Математические алгоритмы</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Время выполнения увеличивается в кубе от размера данных</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418061"/>
                  </a:ext>
                </a:extLst>
              </a:tr>
              <a:tr h="340674">
                <a:tc>
                  <a:txBody>
                    <a:bodyPr/>
                    <a:lstStyle/>
                    <a:p>
                      <a:pPr>
                        <a:lnSpc>
                          <a:spcPct val="107000"/>
                        </a:lnSpc>
                        <a:spcAft>
                          <a:spcPts val="800"/>
                        </a:spcAft>
                      </a:pPr>
                      <a:r>
                        <a:rPr lang="ru-RU" sz="1000" kern="0" dirty="0">
                          <a:effectLst/>
                        </a:rPr>
                        <a:t>Экспоненциальная</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O(2^n)</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Рекурсивные алгоритмы</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Время выполнения увеличивается экспоненциально</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5892839"/>
                  </a:ext>
                </a:extLst>
              </a:tr>
              <a:tr h="340674">
                <a:tc>
                  <a:txBody>
                    <a:bodyPr/>
                    <a:lstStyle/>
                    <a:p>
                      <a:pPr>
                        <a:lnSpc>
                          <a:spcPct val="107000"/>
                        </a:lnSpc>
                        <a:spcAft>
                          <a:spcPts val="800"/>
                        </a:spcAft>
                      </a:pPr>
                      <a:r>
                        <a:rPr lang="ru-RU" sz="1000" kern="0" dirty="0">
                          <a:effectLst/>
                        </a:rPr>
                        <a:t>Факториальная</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O(n!)</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a:effectLst/>
                        </a:rPr>
                        <a:t>Задача коммивояжера</a:t>
                      </a:r>
                      <a:endParaRPr lang="ru-RU"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ru-RU" sz="1000" kern="0" dirty="0">
                          <a:effectLst/>
                        </a:rPr>
                        <a:t>Время выполнения растет факториально с размером данных</a:t>
                      </a:r>
                      <a:endParaRPr lang="ru-RU"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00" marR="8100" marT="8100" marB="81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350537"/>
                  </a:ext>
                </a:extLst>
              </a:tr>
            </a:tbl>
          </a:graphicData>
        </a:graphic>
      </p:graphicFrame>
    </p:spTree>
    <p:extLst>
      <p:ext uri="{BB962C8B-B14F-4D97-AF65-F5344CB8AC3E}">
        <p14:creationId xmlns:p14="http://schemas.microsoft.com/office/powerpoint/2010/main" val="304170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786059" y="454274"/>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en-US" sz="1800" b="1" kern="100" dirty="0">
                <a:effectLst/>
                <a:latin typeface="Montserrat Medium" panose="00000600000000000000" pitchFamily="50" charset="-52"/>
                <a:ea typeface="Calibri" panose="020F0502020204030204" pitchFamily="34" charset="0"/>
                <a:cs typeface="Times New Roman" panose="02020603050405020304" pitchFamily="18" charset="0"/>
              </a:rPr>
              <a:t>Big O </a:t>
            </a:r>
            <a:r>
              <a:rPr lang="en-US" sz="1800" b="1" kern="100" dirty="0" err="1">
                <a:effectLst/>
                <a:latin typeface="Montserrat Medium" panose="00000600000000000000" pitchFamily="50" charset="-52"/>
                <a:ea typeface="Calibri" panose="020F0502020204030204" pitchFamily="34" charset="0"/>
                <a:cs typeface="Times New Roman" panose="02020603050405020304" pitchFamily="18" charset="0"/>
              </a:rPr>
              <a:t>для</a:t>
            </a:r>
            <a:r>
              <a:rPr lang="en-US" sz="1800" b="1" kern="100" dirty="0">
                <a:effectLst/>
                <a:latin typeface="Montserrat Medium" panose="00000600000000000000" pitchFamily="50" charset="-52"/>
                <a:ea typeface="Calibri" panose="020F0502020204030204" pitchFamily="34" charset="0"/>
                <a:cs typeface="Times New Roman" panose="02020603050405020304" pitchFamily="18" charset="0"/>
              </a:rPr>
              <a:t> Java Collections</a:t>
            </a:r>
            <a:endParaRPr lang="ru-RU" sz="1800" b="1" kern="100" dirty="0">
              <a:effectLst/>
              <a:latin typeface="Montserrat Medium" panose="00000600000000000000" pitchFamily="50" charset="-52"/>
              <a:ea typeface="Calibri" panose="020F0502020204030204" pitchFamily="34" charset="0"/>
              <a:cs typeface="Times New Roman" panose="02020603050405020304" pitchFamily="18" charset="0"/>
            </a:endParaRP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585021" y="1321677"/>
            <a:ext cx="8060626" cy="318032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indent="180000">
              <a:lnSpc>
                <a:spcPct val="15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a:t>
            </a:r>
            <a:r>
              <a:rPr lang="ru-RU" sz="1400" kern="100" dirty="0" err="1">
                <a:effectLst/>
                <a:latin typeface="Montserrat" panose="00000500000000000000" pitchFamily="50" charset="-52"/>
                <a:ea typeface="Calibri" panose="020F0502020204030204" pitchFamily="34" charset="0"/>
                <a:cs typeface="Times New Roman" panose="02020603050405020304" pitchFamily="18" charset="0"/>
              </a:rPr>
              <a:t>ArrayList</a:t>
            </a: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быстрый доступ O(1); операции добавления и удаления с сложностью O(n) могут быть неэффективными, кроме случаев добавления в конце списка.</a:t>
            </a:r>
          </a:p>
          <a:p>
            <a:pPr indent="180000">
              <a:lnSpc>
                <a:spcPct val="15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a:t>
            </a:r>
            <a:r>
              <a:rPr lang="ru-RU" sz="1400" kern="100" dirty="0" err="1">
                <a:effectLst/>
                <a:latin typeface="Montserrat" panose="00000500000000000000" pitchFamily="50" charset="-52"/>
                <a:ea typeface="Calibri" panose="020F0502020204030204" pitchFamily="34" charset="0"/>
                <a:cs typeface="Times New Roman" panose="02020603050405020304" pitchFamily="18" charset="0"/>
              </a:rPr>
              <a:t>LinkedList</a:t>
            </a: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операции изменения работают за O(1) при использовании итератора, в то время как поиск по индексу занимает больше времени (O(n)).</a:t>
            </a:r>
          </a:p>
          <a:p>
            <a:pPr indent="180000">
              <a:lnSpc>
                <a:spcPct val="15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a:t>
            </a:r>
            <a:r>
              <a:rPr lang="ru-RU" sz="1400" kern="100" dirty="0" err="1">
                <a:effectLst/>
                <a:latin typeface="Montserrat" panose="00000500000000000000" pitchFamily="50" charset="-52"/>
                <a:ea typeface="Calibri" panose="020F0502020204030204" pitchFamily="34" charset="0"/>
                <a:cs typeface="Times New Roman" panose="02020603050405020304" pitchFamily="18" charset="0"/>
              </a:rPr>
              <a:t>HashMap</a:t>
            </a: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a:t>
            </a:r>
            <a:r>
              <a:rPr lang="ru-RU" sz="1400" kern="100" dirty="0" err="1">
                <a:effectLst/>
                <a:latin typeface="Montserrat" panose="00000500000000000000" pitchFamily="50" charset="-52"/>
                <a:ea typeface="Calibri" panose="020F0502020204030204" pitchFamily="34" charset="0"/>
                <a:cs typeface="Times New Roman" panose="02020603050405020304" pitchFamily="18" charset="0"/>
              </a:rPr>
              <a:t>HashSet</a:t>
            </a: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операции выполнения обычно занимают время O(1), хотя хеш-коллизии могут снижать производительность.</a:t>
            </a:r>
          </a:p>
          <a:p>
            <a:pPr indent="180000">
              <a:lnSpc>
                <a:spcPct val="15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a:t>
            </a:r>
            <a:r>
              <a:rPr lang="ru-RU" sz="1400" kern="100" dirty="0" err="1">
                <a:effectLst/>
                <a:latin typeface="Montserrat" panose="00000500000000000000" pitchFamily="50" charset="-52"/>
                <a:ea typeface="Calibri" panose="020F0502020204030204" pitchFamily="34" charset="0"/>
                <a:cs typeface="Times New Roman" panose="02020603050405020304" pitchFamily="18" charset="0"/>
              </a:rPr>
              <a:t>TreeMap</a:t>
            </a: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a:t>
            </a:r>
            <a:r>
              <a:rPr lang="ru-RU" sz="1400" kern="100" dirty="0" err="1">
                <a:effectLst/>
                <a:latin typeface="Montserrat" panose="00000500000000000000" pitchFamily="50" charset="-52"/>
                <a:ea typeface="Calibri" panose="020F0502020204030204" pitchFamily="34" charset="0"/>
                <a:cs typeface="Times New Roman" panose="02020603050405020304" pitchFamily="18" charset="0"/>
              </a:rPr>
              <a:t>TreeSet</a:t>
            </a: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благодаря структуре дерева обеспечивают баланс между операциями в порядке O(</a:t>
            </a:r>
            <a:r>
              <a:rPr lang="ru-RU" sz="1400" kern="100" dirty="0" err="1">
                <a:effectLst/>
                <a:latin typeface="Montserrat" panose="00000500000000000000" pitchFamily="50" charset="-52"/>
                <a:ea typeface="Calibri" panose="020F0502020204030204" pitchFamily="34" charset="0"/>
                <a:cs typeface="Times New Roman" panose="02020603050405020304" pitchFamily="18" charset="0"/>
              </a:rPr>
              <a:t>log</a:t>
            </a: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n).</a:t>
            </a:r>
          </a:p>
        </p:txBody>
      </p:sp>
    </p:spTree>
    <p:extLst>
      <p:ext uri="{BB962C8B-B14F-4D97-AF65-F5344CB8AC3E}">
        <p14:creationId xmlns:p14="http://schemas.microsoft.com/office/powerpoint/2010/main" val="309775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541687" y="135450"/>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ru-RU" sz="1800" b="1" kern="100" dirty="0">
                <a:effectLst/>
                <a:latin typeface="Montserrat Medium" panose="00000600000000000000" pitchFamily="50" charset="-52"/>
                <a:ea typeface="Calibri" panose="020F0502020204030204" pitchFamily="34" charset="0"/>
                <a:cs typeface="Times New Roman" panose="02020603050405020304" pitchFamily="18" charset="0"/>
              </a:rPr>
              <a:t>Заключение</a:t>
            </a: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541687" y="667909"/>
            <a:ext cx="8458200" cy="441964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indent="180000">
              <a:lnSpc>
                <a:spcPct val="12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Значение временной сложности в программировании</a:t>
            </a:r>
          </a:p>
          <a:p>
            <a:pPr indent="180000">
              <a:lnSpc>
                <a:spcPct val="12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Понимание временной сложности через призму Big O имеет огромное значение для разработчиков. </a:t>
            </a:r>
            <a:r>
              <a:rPr lang="ru-RU" sz="1400" kern="100" dirty="0">
                <a:effectLst/>
                <a:latin typeface="Montserrat SemiBold" panose="00000700000000000000" pitchFamily="50" charset="-52"/>
                <a:ea typeface="Calibri" panose="020F0502020204030204" pitchFamily="34" charset="0"/>
                <a:cs typeface="Times New Roman" panose="02020603050405020304" pitchFamily="18" charset="0"/>
              </a:rPr>
              <a:t>Оно позволяет:</a:t>
            </a:r>
          </a:p>
          <a:p>
            <a:pPr indent="180000">
              <a:lnSpc>
                <a:spcPct val="12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1. Выбирать наиболее подходящие алгоритмы: В зависимости от задачи и размера данных, разные алгоритмы могут быть более или менее эффективными. </a:t>
            </a:r>
            <a:b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b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Знание временной сложности помогает в выборе оптимального алгоритма.</a:t>
            </a:r>
          </a:p>
          <a:p>
            <a:pPr indent="180000">
              <a:lnSpc>
                <a:spcPct val="12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2. Понимание производительности: Предсказывая, как изменится время выполнения с увеличением данных, разработчики могут оптимизировать программы, </a:t>
            </a:r>
            <a:b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b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чтобы они работали быстрее и эффективнее.</a:t>
            </a:r>
          </a:p>
          <a:p>
            <a:pPr indent="180000">
              <a:lnSpc>
                <a:spcPct val="12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3. Написание более эффективного кода: Осознанное применение принципов Big O</a:t>
            </a:r>
            <a:b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b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в процессе разработки приводит к созданию более оптимизированного </a:t>
            </a:r>
            <a:b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b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и масштабируемого кода.</a:t>
            </a:r>
          </a:p>
          <a:p>
            <a:pPr indent="180000">
              <a:lnSpc>
                <a:spcPct val="12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4. Улучшение навыков решения проблем: Понимание сложности алгоритмов развивает аналитические способности и улучшает подход к решению сложных задач.</a:t>
            </a:r>
          </a:p>
        </p:txBody>
      </p:sp>
    </p:spTree>
    <p:extLst>
      <p:ext uri="{BB962C8B-B14F-4D97-AF65-F5344CB8AC3E}">
        <p14:creationId xmlns:p14="http://schemas.microsoft.com/office/powerpoint/2010/main" val="151490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541687" y="615510"/>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ru-RU" sz="1800" b="1" kern="100" dirty="0">
                <a:effectLst/>
                <a:latin typeface="Montserrat Medium" panose="00000600000000000000" pitchFamily="50" charset="-52"/>
                <a:ea typeface="Calibri" panose="020F0502020204030204" pitchFamily="34" charset="0"/>
                <a:cs typeface="Times New Roman" panose="02020603050405020304" pitchFamily="18" charset="0"/>
              </a:rPr>
              <a:t>Источники:</a:t>
            </a: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541687" y="1350918"/>
            <a:ext cx="7927943" cy="244166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marL="285750" indent="-285750">
              <a:lnSpc>
                <a:spcPct val="150000"/>
              </a:lnSpc>
              <a:spcAft>
                <a:spcPts val="800"/>
              </a:spcAft>
              <a:buFont typeface="Wingdings" panose="05000000000000000000" pitchFamily="2" charset="2"/>
              <a:buChar char="§"/>
            </a:pPr>
            <a:r>
              <a:rPr lang="ru-RU" sz="1600" u="none" strike="noStrike" kern="100" dirty="0">
                <a:solidFill>
                  <a:srgbClr val="0563C1"/>
                </a:solidFill>
                <a:effectLst/>
                <a:latin typeface="Montserrat" panose="00000500000000000000" pitchFamily="50" charset="-52"/>
                <a:ea typeface="Calibri" panose="020F0502020204030204" pitchFamily="34" charset="0"/>
                <a:cs typeface="Times New Roman" panose="02020603050405020304" pitchFamily="18" charset="0"/>
                <a:hlinkClick r:id="rId3"/>
              </a:rPr>
              <a:t>https://habr.com/ru/articles/782608/</a:t>
            </a:r>
            <a:endParaRPr lang="ru-RU" sz="1600" kern="100" dirty="0">
              <a:effectLst/>
              <a:latin typeface="Montserrat" panose="00000500000000000000" pitchFamily="50" charset="-52"/>
              <a:ea typeface="Calibri" panose="020F0502020204030204" pitchFamily="34"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
            </a:pPr>
            <a:r>
              <a:rPr lang="ru-RU" sz="1600" u="sng" kern="100" dirty="0">
                <a:solidFill>
                  <a:srgbClr val="0563C1"/>
                </a:solidFill>
                <a:effectLst/>
                <a:latin typeface="Montserrat" panose="00000500000000000000" pitchFamily="50" charset="-52"/>
                <a:ea typeface="Calibri" panose="020F0502020204030204" pitchFamily="34" charset="0"/>
                <a:cs typeface="Times New Roman" panose="02020603050405020304" pitchFamily="18" charset="0"/>
                <a:hlinkClick r:id="rId4"/>
              </a:rPr>
              <a:t>https://tproger.ru/translations/algorithms-and-data-structures</a:t>
            </a:r>
            <a:endParaRPr lang="ru-RU" sz="1600" kern="100" dirty="0">
              <a:effectLst/>
              <a:latin typeface="Montserrat" panose="00000500000000000000" pitchFamily="50" charset="-52"/>
              <a:ea typeface="Calibri" panose="020F0502020204030204" pitchFamily="34"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
            </a:pPr>
            <a:r>
              <a:rPr lang="ru-RU" sz="1600" u="sng" kern="100" dirty="0">
                <a:solidFill>
                  <a:srgbClr val="0563C1"/>
                </a:solidFill>
                <a:effectLst/>
                <a:latin typeface="Montserrat" panose="00000500000000000000" pitchFamily="50" charset="-52"/>
                <a:ea typeface="Calibri" panose="020F0502020204030204" pitchFamily="34" charset="0"/>
                <a:cs typeface="Times New Roman" panose="02020603050405020304" pitchFamily="18" charset="0"/>
                <a:hlinkClick r:id="rId5"/>
              </a:rPr>
              <a:t>https://habr.com/ru/articles/696184/#Collections%20Framework</a:t>
            </a:r>
            <a:endParaRPr lang="ru-RU" sz="1600" kern="100" dirty="0">
              <a:effectLst/>
              <a:latin typeface="Montserrat" panose="00000500000000000000" pitchFamily="50" charset="-52"/>
              <a:ea typeface="Calibri" panose="020F0502020204030204" pitchFamily="34"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
            </a:pPr>
            <a:r>
              <a:rPr lang="ru-RU" sz="1600" kern="100" dirty="0">
                <a:effectLst/>
                <a:latin typeface="Montserrat" panose="00000500000000000000" pitchFamily="50" charset="-52"/>
                <a:ea typeface="Calibri" panose="020F0502020204030204" pitchFamily="34" charset="0"/>
                <a:cs typeface="Times New Roman" panose="02020603050405020304" pitchFamily="18" charset="0"/>
              </a:rPr>
              <a:t>“</a:t>
            </a:r>
            <a:r>
              <a:rPr lang="ru-RU" sz="1600" kern="100" dirty="0" err="1">
                <a:effectLst/>
                <a:latin typeface="Montserrat" panose="00000500000000000000" pitchFamily="50" charset="-52"/>
                <a:ea typeface="Calibri" panose="020F0502020204030204" pitchFamily="34" charset="0"/>
                <a:cs typeface="Times New Roman" panose="02020603050405020304" pitchFamily="18" charset="0"/>
              </a:rPr>
              <a:t>Грокаем</a:t>
            </a:r>
            <a:r>
              <a:rPr lang="ru-RU" sz="1600" kern="100" dirty="0">
                <a:effectLst/>
                <a:latin typeface="Montserrat" panose="00000500000000000000" pitchFamily="50" charset="-52"/>
                <a:ea typeface="Calibri" panose="020F0502020204030204" pitchFamily="34" charset="0"/>
                <a:cs typeface="Times New Roman" panose="02020603050405020304" pitchFamily="18" charset="0"/>
              </a:rPr>
              <a:t> Алгоритмы. Иллюстрированное пособие для программистов и </a:t>
            </a:r>
            <a:r>
              <a:rPr lang="ru-RU" sz="1600" kern="100" dirty="0" err="1">
                <a:effectLst/>
                <a:latin typeface="Montserrat" panose="00000500000000000000" pitchFamily="50" charset="-52"/>
                <a:ea typeface="Calibri" panose="020F0502020204030204" pitchFamily="34" charset="0"/>
                <a:cs typeface="Times New Roman" panose="02020603050405020304" pitchFamily="18" charset="0"/>
              </a:rPr>
              <a:t>любопытствущих</a:t>
            </a:r>
            <a:r>
              <a:rPr lang="ru-RU" sz="1600" kern="100" dirty="0">
                <a:effectLst/>
                <a:latin typeface="Montserrat" panose="00000500000000000000" pitchFamily="50" charset="-52"/>
                <a:ea typeface="Calibri" panose="020F0502020204030204" pitchFamily="34" charset="0"/>
                <a:cs typeface="Times New Roman" panose="02020603050405020304" pitchFamily="18" charset="0"/>
              </a:rPr>
              <a:t>”  - </a:t>
            </a:r>
            <a:r>
              <a:rPr lang="ru-RU" sz="1600" kern="100" dirty="0" err="1">
                <a:effectLst/>
                <a:latin typeface="Montserrat" panose="00000500000000000000" pitchFamily="50" charset="-52"/>
                <a:ea typeface="Calibri" panose="020F0502020204030204" pitchFamily="34" charset="0"/>
                <a:cs typeface="Times New Roman" panose="02020603050405020304" pitchFamily="18" charset="0"/>
              </a:rPr>
              <a:t>Адитья</a:t>
            </a:r>
            <a:r>
              <a:rPr lang="ru-RU" sz="1600" kern="100" dirty="0">
                <a:effectLst/>
                <a:latin typeface="Montserrat" panose="00000500000000000000" pitchFamily="50" charset="-52"/>
                <a:ea typeface="Calibri" panose="020F0502020204030204" pitchFamily="34" charset="0"/>
                <a:cs typeface="Times New Roman" panose="02020603050405020304" pitchFamily="18" charset="0"/>
              </a:rPr>
              <a:t> </a:t>
            </a:r>
            <a:r>
              <a:rPr lang="ru-RU" sz="1600" kern="100" dirty="0" err="1">
                <a:effectLst/>
                <a:latin typeface="Montserrat" panose="00000500000000000000" pitchFamily="50" charset="-52"/>
                <a:ea typeface="Calibri" panose="020F0502020204030204" pitchFamily="34" charset="0"/>
                <a:cs typeface="Times New Roman" panose="02020603050405020304" pitchFamily="18" charset="0"/>
              </a:rPr>
              <a:t>Бхаргава</a:t>
            </a:r>
            <a:endParaRPr lang="ru-RU" sz="1600" kern="100" dirty="0">
              <a:effectLst/>
              <a:latin typeface="Montserrat" panose="00000500000000000000" pitchFamily="50" charset="-52"/>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131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628650" y="539500"/>
            <a:ext cx="7989570" cy="1472681"/>
          </a:xfrm>
          <a:prstGeom prst="rect">
            <a:avLst/>
          </a:prstGeom>
        </p:spPr>
        <p:txBody>
          <a:bodyPr spcFirstLastPara="1" wrap="square" lIns="91425" tIns="91425" rIns="91425" bIns="91425" anchor="t" anchorCtr="0">
            <a:spAutoFit/>
          </a:bodyPr>
          <a:lstStyle/>
          <a:p>
            <a:pPr indent="457200">
              <a:lnSpc>
                <a:spcPct val="107000"/>
              </a:lnSpc>
              <a:spcAft>
                <a:spcPts val="800"/>
              </a:spcAft>
            </a:pPr>
            <a:r>
              <a:rPr lang="ru-RU" sz="1800" kern="100" dirty="0">
                <a:effectLst/>
                <a:latin typeface="Montserrat SemiBold" panose="00000700000000000000" pitchFamily="50" charset="-52"/>
                <a:ea typeface="Calibri" panose="020F0502020204030204" pitchFamily="34" charset="0"/>
                <a:cs typeface="Times New Roman" panose="02020603050405020304" pitchFamily="18" charset="0"/>
              </a:rPr>
              <a:t>Big O</a:t>
            </a:r>
            <a:r>
              <a:rPr lang="ru-RU" sz="1800" kern="100" dirty="0">
                <a:effectLst/>
                <a:latin typeface="Montserrat" panose="00000500000000000000" pitchFamily="50" charset="-52"/>
                <a:ea typeface="Calibri" panose="020F0502020204030204" pitchFamily="34" charset="0"/>
                <a:cs typeface="Times New Roman" panose="02020603050405020304" pitchFamily="18" charset="0"/>
              </a:rPr>
              <a:t> - это термин из области анализа сложности алгоритмов и структур данных в информатике. Он используется для оценки верхней границы (наихудшего случая), временной сложности алгоритма.</a:t>
            </a:r>
          </a:p>
        </p:txBody>
      </p:sp>
      <p:sp>
        <p:nvSpPr>
          <p:cNvPr id="3" name="Подзаголовок 2">
            <a:extLst>
              <a:ext uri="{FF2B5EF4-FFF2-40B4-BE49-F238E27FC236}">
                <a16:creationId xmlns:a16="http://schemas.microsoft.com/office/drawing/2014/main" id="{B33A6CA9-931B-1532-55E0-8AA2CAE2659D}"/>
              </a:ext>
            </a:extLst>
          </p:cNvPr>
          <p:cNvSpPr>
            <a:spLocks noGrp="1"/>
          </p:cNvSpPr>
          <p:nvPr>
            <p:ph type="subTitle" idx="2"/>
          </p:nvPr>
        </p:nvSpPr>
        <p:spPr>
          <a:xfrm>
            <a:off x="720000" y="2162018"/>
            <a:ext cx="7704000" cy="2128116"/>
          </a:xfrm>
        </p:spPr>
        <p:txBody>
          <a:bodyPr wrap="square">
            <a:spAutoFit/>
          </a:bodyPr>
          <a:lstStyle/>
          <a:p>
            <a:pPr>
              <a:lnSpc>
                <a:spcPct val="107000"/>
              </a:lnSpc>
              <a:spcBef>
                <a:spcPts val="600"/>
              </a:spcBef>
              <a:spcAft>
                <a:spcPts val="1200"/>
              </a:spcAft>
              <a:buFontTx/>
              <a:buChar char="-"/>
            </a:pPr>
            <a:r>
              <a:rPr lang="ru-RU" sz="1800" kern="100" dirty="0">
                <a:effectLst/>
                <a:latin typeface="Montserrat" panose="00000500000000000000" pitchFamily="50" charset="-52"/>
                <a:ea typeface="Calibri" panose="020F0502020204030204" pitchFamily="34" charset="0"/>
                <a:cs typeface="Times New Roman" panose="02020603050405020304" pitchFamily="18" charset="0"/>
              </a:rPr>
              <a:t>Скорость алгоритма измеряется не в секундах, </a:t>
            </a:r>
            <a:br>
              <a:rPr lang="en-US" sz="1800" kern="100" dirty="0">
                <a:effectLst/>
                <a:latin typeface="Montserrat" panose="00000500000000000000" pitchFamily="50" charset="-52"/>
                <a:ea typeface="Calibri" panose="020F0502020204030204" pitchFamily="34" charset="0"/>
                <a:cs typeface="Times New Roman" panose="02020603050405020304" pitchFamily="18" charset="0"/>
              </a:rPr>
            </a:br>
            <a:r>
              <a:rPr lang="ru-RU" sz="1800" kern="100" dirty="0">
                <a:effectLst/>
                <a:latin typeface="Montserrat" panose="00000500000000000000" pitchFamily="50" charset="-52"/>
                <a:ea typeface="Calibri" panose="020F0502020204030204" pitchFamily="34" charset="0"/>
                <a:cs typeface="Times New Roman" panose="02020603050405020304" pitchFamily="18" charset="0"/>
              </a:rPr>
              <a:t>а в темпе роста количества операций</a:t>
            </a:r>
          </a:p>
          <a:p>
            <a:pPr>
              <a:lnSpc>
                <a:spcPct val="107000"/>
              </a:lnSpc>
              <a:spcBef>
                <a:spcPts val="600"/>
              </a:spcBef>
              <a:spcAft>
                <a:spcPts val="1200"/>
              </a:spcAft>
            </a:pPr>
            <a:r>
              <a:rPr lang="ru-RU" sz="1800" kern="100" dirty="0">
                <a:effectLst/>
                <a:latin typeface="Montserrat" panose="00000500000000000000" pitchFamily="50" charset="-52"/>
                <a:ea typeface="Calibri" panose="020F0502020204030204" pitchFamily="34" charset="0"/>
                <a:cs typeface="Times New Roman" panose="02020603050405020304" pitchFamily="18" charset="0"/>
              </a:rPr>
              <a:t>- </a:t>
            </a:r>
            <a:r>
              <a:rPr lang="en-US" sz="1800" kern="100" dirty="0">
                <a:effectLst/>
                <a:latin typeface="Montserrat" panose="00000500000000000000" pitchFamily="50" charset="-52"/>
                <a:ea typeface="Calibri" panose="020F0502020204030204" pitchFamily="34" charset="0"/>
                <a:cs typeface="Times New Roman" panose="02020603050405020304" pitchFamily="18" charset="0"/>
              </a:rPr>
              <a:t>	</a:t>
            </a:r>
            <a:r>
              <a:rPr lang="en-US" sz="1800" kern="100" dirty="0">
                <a:effectLst/>
                <a:latin typeface="Montserrat SemiBold" panose="00000700000000000000" pitchFamily="50" charset="-52"/>
                <a:ea typeface="Calibri" panose="020F0502020204030204" pitchFamily="34" charset="0"/>
                <a:cs typeface="Times New Roman" panose="02020603050405020304" pitchFamily="18" charset="0"/>
              </a:rPr>
              <a:t>Big O</a:t>
            </a:r>
            <a:r>
              <a:rPr lang="ru-RU" sz="1800" kern="100" dirty="0">
                <a:effectLst/>
                <a:latin typeface="Montserrat SemiBold" panose="00000700000000000000" pitchFamily="50" charset="-52"/>
                <a:ea typeface="Calibri" panose="020F0502020204030204" pitchFamily="34" charset="0"/>
                <a:cs typeface="Times New Roman" panose="02020603050405020304" pitchFamily="18" charset="0"/>
              </a:rPr>
              <a:t> </a:t>
            </a:r>
            <a:r>
              <a:rPr lang="ru-RU" sz="1800" kern="100" dirty="0">
                <a:effectLst/>
                <a:latin typeface="Montserrat" panose="00000500000000000000" pitchFamily="50" charset="-52"/>
                <a:ea typeface="Calibri" panose="020F0502020204030204" pitchFamily="34" charset="0"/>
                <a:cs typeface="Times New Roman" panose="02020603050405020304" pitchFamily="18" charset="0"/>
              </a:rPr>
              <a:t>описывает, насколько быстро возрастает время выполнения алгоритма с увеличением размера</a:t>
            </a:r>
            <a:br>
              <a:rPr lang="en-US" sz="1800" kern="100" dirty="0">
                <a:effectLst/>
                <a:latin typeface="Montserrat" panose="00000500000000000000" pitchFamily="50" charset="-52"/>
                <a:ea typeface="Calibri" panose="020F0502020204030204" pitchFamily="34" charset="0"/>
                <a:cs typeface="Times New Roman" panose="02020603050405020304" pitchFamily="18" charset="0"/>
              </a:rPr>
            </a:br>
            <a:r>
              <a:rPr lang="ru-RU" sz="1800" kern="100" dirty="0">
                <a:effectLst/>
                <a:latin typeface="Montserrat" panose="00000500000000000000" pitchFamily="50" charset="-52"/>
                <a:ea typeface="Calibri" panose="020F0502020204030204" pitchFamily="34" charset="0"/>
                <a:cs typeface="Times New Roman" panose="02020603050405020304" pitchFamily="18" charset="0"/>
              </a:rPr>
              <a:t>входных данных</a:t>
            </a:r>
            <a:endParaRPr lang="ru-RU" dirty="0">
              <a:latin typeface="Montserrat Medium" panose="00000600000000000000" pitchFamily="50" charset="-52"/>
            </a:endParaRPr>
          </a:p>
        </p:txBody>
      </p:sp>
      <p:sp>
        <p:nvSpPr>
          <p:cNvPr id="6" name="Google Shape;539;p22">
            <a:extLst>
              <a:ext uri="{FF2B5EF4-FFF2-40B4-BE49-F238E27FC236}">
                <a16:creationId xmlns:a16="http://schemas.microsoft.com/office/drawing/2014/main" id="{DA4EFB5F-BFAB-52EC-EDFD-097ED5FE00A2}"/>
              </a:ext>
            </a:extLst>
          </p:cNvPr>
          <p:cNvSpPr/>
          <p:nvPr/>
        </p:nvSpPr>
        <p:spPr>
          <a:xfrm>
            <a:off x="4472973" y="4209494"/>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0;p22">
            <a:extLst>
              <a:ext uri="{FF2B5EF4-FFF2-40B4-BE49-F238E27FC236}">
                <a16:creationId xmlns:a16="http://schemas.microsoft.com/office/drawing/2014/main" id="{0627F6B0-5DBF-0C0B-61F2-F0D79929DAC0}"/>
              </a:ext>
            </a:extLst>
          </p:cNvPr>
          <p:cNvSpPr/>
          <p:nvPr/>
        </p:nvSpPr>
        <p:spPr>
          <a:xfrm>
            <a:off x="4181716" y="4209494"/>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1;p22">
            <a:extLst>
              <a:ext uri="{FF2B5EF4-FFF2-40B4-BE49-F238E27FC236}">
                <a16:creationId xmlns:a16="http://schemas.microsoft.com/office/drawing/2014/main" id="{3A16AD32-383F-DCA8-994F-0D8E90B11BCD}"/>
              </a:ext>
            </a:extLst>
          </p:cNvPr>
          <p:cNvSpPr/>
          <p:nvPr/>
        </p:nvSpPr>
        <p:spPr>
          <a:xfrm>
            <a:off x="3890459" y="4209494"/>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42;p22">
            <a:extLst>
              <a:ext uri="{FF2B5EF4-FFF2-40B4-BE49-F238E27FC236}">
                <a16:creationId xmlns:a16="http://schemas.microsoft.com/office/drawing/2014/main" id="{374A96C7-5C7B-7949-7D1F-ABAAA9F32CF6}"/>
              </a:ext>
            </a:extLst>
          </p:cNvPr>
          <p:cNvSpPr/>
          <p:nvPr/>
        </p:nvSpPr>
        <p:spPr>
          <a:xfrm>
            <a:off x="3600035" y="4209494"/>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39"/>
          <p:cNvSpPr txBox="1">
            <a:spLocks noGrp="1"/>
          </p:cNvSpPr>
          <p:nvPr>
            <p:ph type="title"/>
          </p:nvPr>
        </p:nvSpPr>
        <p:spPr>
          <a:xfrm>
            <a:off x="190698" y="1280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2000" dirty="0">
                <a:latin typeface="Montserrat Medium" panose="00000600000000000000" pitchFamily="50" charset="-52"/>
              </a:rPr>
              <a:t>Что мы считаем?</a:t>
            </a:r>
            <a:endParaRPr lang="en-US" sz="2000" dirty="0">
              <a:latin typeface="Montserrat Medium" panose="00000600000000000000" pitchFamily="50" charset="-52"/>
            </a:endParaRPr>
          </a:p>
        </p:txBody>
      </p:sp>
      <p:sp>
        <p:nvSpPr>
          <p:cNvPr id="960" name="Google Shape;960;p39"/>
          <p:cNvSpPr txBox="1">
            <a:spLocks noGrp="1"/>
          </p:cNvSpPr>
          <p:nvPr>
            <p:ph type="subTitle" idx="3"/>
          </p:nvPr>
        </p:nvSpPr>
        <p:spPr>
          <a:xfrm>
            <a:off x="485506" y="3928909"/>
            <a:ext cx="2633846" cy="600164"/>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ru-RU" sz="1300" dirty="0">
                <a:latin typeface="Montserrat" panose="00000500000000000000" pitchFamily="50" charset="-52"/>
              </a:rPr>
              <a:t>количество итераций цикла определяет количество элементарных операций.</a:t>
            </a:r>
            <a:endParaRPr sz="1300" dirty="0">
              <a:latin typeface="Montserrat" panose="00000500000000000000" pitchFamily="50" charset="-52"/>
            </a:endParaRPr>
          </a:p>
        </p:txBody>
      </p:sp>
      <p:sp>
        <p:nvSpPr>
          <p:cNvPr id="961" name="Google Shape;961;p39"/>
          <p:cNvSpPr txBox="1">
            <a:spLocks noGrp="1"/>
          </p:cNvSpPr>
          <p:nvPr>
            <p:ph type="subTitle" idx="1"/>
          </p:nvPr>
        </p:nvSpPr>
        <p:spPr>
          <a:xfrm>
            <a:off x="485506" y="2723047"/>
            <a:ext cx="2416200" cy="40011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ru-RU" sz="1300" dirty="0">
                <a:latin typeface="Montserrat" panose="00000500000000000000" pitchFamily="50" charset="-52"/>
              </a:rPr>
              <a:t>это элементарная операция.</a:t>
            </a:r>
            <a:endParaRPr lang="en-US" sz="1300" dirty="0">
              <a:latin typeface="Montserrat" panose="00000500000000000000" pitchFamily="50" charset="-52"/>
            </a:endParaRPr>
          </a:p>
        </p:txBody>
      </p:sp>
      <p:sp>
        <p:nvSpPr>
          <p:cNvPr id="962" name="Google Shape;962;p39"/>
          <p:cNvSpPr txBox="1">
            <a:spLocks noGrp="1"/>
          </p:cNvSpPr>
          <p:nvPr>
            <p:ph type="subTitle" idx="2"/>
          </p:nvPr>
        </p:nvSpPr>
        <p:spPr>
          <a:xfrm>
            <a:off x="3221011" y="2522993"/>
            <a:ext cx="2416200" cy="600164"/>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ru-RU" sz="1300" dirty="0">
                <a:latin typeface="Montserrat" panose="00000500000000000000" pitchFamily="50" charset="-52"/>
              </a:rPr>
              <a:t>например, сложение, вычитание, умножение и деление.</a:t>
            </a:r>
            <a:endParaRPr lang="en-US" sz="1300" dirty="0">
              <a:latin typeface="Montserrat" panose="00000500000000000000" pitchFamily="50" charset="-52"/>
            </a:endParaRPr>
          </a:p>
        </p:txBody>
      </p:sp>
      <p:sp>
        <p:nvSpPr>
          <p:cNvPr id="963" name="Google Shape;963;p39"/>
          <p:cNvSpPr txBox="1">
            <a:spLocks noGrp="1"/>
          </p:cNvSpPr>
          <p:nvPr>
            <p:ph type="subTitle" idx="4"/>
          </p:nvPr>
        </p:nvSpPr>
        <p:spPr>
          <a:xfrm>
            <a:off x="3179640" y="3928909"/>
            <a:ext cx="2665937" cy="600164"/>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ru-RU" sz="1300" dirty="0">
                <a:latin typeface="Montserrat" panose="00000500000000000000" pitchFamily="50" charset="-52"/>
              </a:rPr>
              <a:t>каждый рекурсивный вызов также включает набор элементарных операций.</a:t>
            </a:r>
            <a:endParaRPr sz="1300" dirty="0">
              <a:latin typeface="Montserrat" panose="00000500000000000000" pitchFamily="50" charset="-52"/>
            </a:endParaRPr>
          </a:p>
        </p:txBody>
      </p:sp>
      <p:sp>
        <p:nvSpPr>
          <p:cNvPr id="964" name="Google Shape;964;p39"/>
          <p:cNvSpPr txBox="1">
            <a:spLocks noGrp="1"/>
          </p:cNvSpPr>
          <p:nvPr>
            <p:ph type="subTitle" idx="5"/>
          </p:nvPr>
        </p:nvSpPr>
        <p:spPr>
          <a:xfrm>
            <a:off x="6072861" y="2522993"/>
            <a:ext cx="2416200" cy="600164"/>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ru-RU" sz="1300" dirty="0">
                <a:latin typeface="Montserrat" panose="00000500000000000000" pitchFamily="50" charset="-52"/>
              </a:rPr>
              <a:t>операции сравнения значений переменных или элементов массива.</a:t>
            </a:r>
            <a:endParaRPr lang="en-US" sz="1300" dirty="0">
              <a:latin typeface="Montserrat" panose="00000500000000000000" pitchFamily="50" charset="-52"/>
            </a:endParaRPr>
          </a:p>
        </p:txBody>
      </p:sp>
      <p:sp>
        <p:nvSpPr>
          <p:cNvPr id="966" name="Google Shape;966;p39"/>
          <p:cNvSpPr txBox="1">
            <a:spLocks noGrp="1"/>
          </p:cNvSpPr>
          <p:nvPr>
            <p:ph type="title" idx="7"/>
          </p:nvPr>
        </p:nvSpPr>
        <p:spPr>
          <a:xfrm>
            <a:off x="485506" y="2016303"/>
            <a:ext cx="592367" cy="381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Montserrat Medium" panose="00000600000000000000" pitchFamily="50" charset="-52"/>
              </a:rPr>
              <a:t>01</a:t>
            </a:r>
            <a:endParaRPr sz="2400" dirty="0">
              <a:latin typeface="Montserrat Medium" panose="00000600000000000000" pitchFamily="50" charset="-52"/>
            </a:endParaRPr>
          </a:p>
        </p:txBody>
      </p:sp>
      <p:sp>
        <p:nvSpPr>
          <p:cNvPr id="967" name="Google Shape;967;p39"/>
          <p:cNvSpPr txBox="1">
            <a:spLocks noGrp="1"/>
          </p:cNvSpPr>
          <p:nvPr>
            <p:ph type="title" idx="8"/>
          </p:nvPr>
        </p:nvSpPr>
        <p:spPr>
          <a:xfrm>
            <a:off x="485506" y="3435393"/>
            <a:ext cx="592367" cy="381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Montserrat Medium" panose="00000600000000000000" pitchFamily="50" charset="-52"/>
              </a:rPr>
              <a:t>04</a:t>
            </a:r>
            <a:endParaRPr sz="2400">
              <a:latin typeface="Montserrat Medium" panose="00000600000000000000" pitchFamily="50" charset="-52"/>
            </a:endParaRPr>
          </a:p>
        </p:txBody>
      </p:sp>
      <p:sp>
        <p:nvSpPr>
          <p:cNvPr id="968" name="Google Shape;968;p39"/>
          <p:cNvSpPr txBox="1">
            <a:spLocks noGrp="1"/>
          </p:cNvSpPr>
          <p:nvPr>
            <p:ph type="title" idx="9"/>
          </p:nvPr>
        </p:nvSpPr>
        <p:spPr>
          <a:xfrm>
            <a:off x="3179641" y="2016303"/>
            <a:ext cx="592367" cy="381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Montserrat Medium" panose="00000600000000000000" pitchFamily="50" charset="-52"/>
              </a:rPr>
              <a:t>02</a:t>
            </a:r>
            <a:endParaRPr sz="2400" dirty="0">
              <a:latin typeface="Montserrat Medium" panose="00000600000000000000" pitchFamily="50" charset="-52"/>
            </a:endParaRPr>
          </a:p>
        </p:txBody>
      </p:sp>
      <p:sp>
        <p:nvSpPr>
          <p:cNvPr id="969" name="Google Shape;969;p39"/>
          <p:cNvSpPr txBox="1">
            <a:spLocks noGrp="1"/>
          </p:cNvSpPr>
          <p:nvPr>
            <p:ph type="title" idx="13"/>
          </p:nvPr>
        </p:nvSpPr>
        <p:spPr>
          <a:xfrm>
            <a:off x="3179641" y="3435393"/>
            <a:ext cx="592367" cy="381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Montserrat Medium" panose="00000600000000000000" pitchFamily="50" charset="-52"/>
              </a:rPr>
              <a:t>05</a:t>
            </a:r>
            <a:endParaRPr sz="2400" dirty="0">
              <a:latin typeface="Montserrat Medium" panose="00000600000000000000" pitchFamily="50" charset="-52"/>
            </a:endParaRPr>
          </a:p>
        </p:txBody>
      </p:sp>
      <p:sp>
        <p:nvSpPr>
          <p:cNvPr id="970" name="Google Shape;970;p39"/>
          <p:cNvSpPr txBox="1">
            <a:spLocks noGrp="1"/>
          </p:cNvSpPr>
          <p:nvPr>
            <p:ph type="title" idx="14"/>
          </p:nvPr>
        </p:nvSpPr>
        <p:spPr>
          <a:xfrm>
            <a:off x="6065979" y="2016303"/>
            <a:ext cx="592367" cy="381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Montserrat Medium" panose="00000600000000000000" pitchFamily="50" charset="-52"/>
              </a:rPr>
              <a:t>03</a:t>
            </a:r>
            <a:endParaRPr sz="2400">
              <a:latin typeface="Montserrat Medium" panose="00000600000000000000" pitchFamily="50" charset="-52"/>
            </a:endParaRPr>
          </a:p>
        </p:txBody>
      </p:sp>
      <p:sp>
        <p:nvSpPr>
          <p:cNvPr id="972" name="Google Shape;972;p39"/>
          <p:cNvSpPr txBox="1">
            <a:spLocks noGrp="1"/>
          </p:cNvSpPr>
          <p:nvPr>
            <p:ph type="subTitle" idx="16"/>
          </p:nvPr>
        </p:nvSpPr>
        <p:spPr>
          <a:xfrm>
            <a:off x="1205993" y="2005216"/>
            <a:ext cx="2136321" cy="646331"/>
          </a:xfrm>
          <a:prstGeom prst="rect">
            <a:avLst/>
          </a:prstGeom>
        </p:spPr>
        <p:txBody>
          <a:bodyPr spcFirstLastPara="1" wrap="square" lIns="0" tIns="0" rIns="0" bIns="0" anchor="b" anchorCtr="0">
            <a:spAutoFit/>
          </a:bodyPr>
          <a:lstStyle/>
          <a:p>
            <a:pPr marL="0" lvl="0" indent="0" algn="l" rtl="0">
              <a:spcBef>
                <a:spcPts val="0"/>
              </a:spcBef>
              <a:spcAft>
                <a:spcPts val="0"/>
              </a:spcAft>
              <a:buNone/>
            </a:pPr>
            <a:r>
              <a:rPr lang="ru-RU" sz="1400" dirty="0">
                <a:latin typeface="Montserrat Medium" panose="00000600000000000000" pitchFamily="50" charset="-52"/>
              </a:rPr>
              <a:t>Присваивание</a:t>
            </a:r>
            <a:endParaRPr lang="en-US" sz="1400" dirty="0">
              <a:latin typeface="Montserrat Medium" panose="00000600000000000000" pitchFamily="50" charset="-52"/>
            </a:endParaRPr>
          </a:p>
          <a:p>
            <a:pPr marL="0" lvl="0" indent="0" algn="l" rtl="0">
              <a:spcBef>
                <a:spcPts val="0"/>
              </a:spcBef>
              <a:spcAft>
                <a:spcPts val="0"/>
              </a:spcAft>
              <a:buNone/>
            </a:pPr>
            <a:r>
              <a:rPr lang="ru-RU" sz="1400" dirty="0">
                <a:latin typeface="Montserrat Medium" panose="00000600000000000000" pitchFamily="50" charset="-52"/>
              </a:rPr>
              <a:t>значений переменным </a:t>
            </a:r>
            <a:endParaRPr lang="en-US" sz="1400" dirty="0">
              <a:latin typeface="Montserrat Medium" panose="00000600000000000000" pitchFamily="50" charset="-52"/>
            </a:endParaRPr>
          </a:p>
        </p:txBody>
      </p:sp>
      <p:sp>
        <p:nvSpPr>
          <p:cNvPr id="973" name="Google Shape;973;p39"/>
          <p:cNvSpPr txBox="1">
            <a:spLocks noGrp="1"/>
          </p:cNvSpPr>
          <p:nvPr>
            <p:ph type="subTitle" idx="17"/>
          </p:nvPr>
        </p:nvSpPr>
        <p:spPr>
          <a:xfrm>
            <a:off x="3932162" y="2005216"/>
            <a:ext cx="2416200" cy="430887"/>
          </a:xfrm>
          <a:prstGeom prst="rect">
            <a:avLst/>
          </a:prstGeom>
        </p:spPr>
        <p:txBody>
          <a:bodyPr spcFirstLastPara="1" wrap="square" lIns="0" tIns="0" rIns="0" bIns="0" anchor="b" anchorCtr="0">
            <a:spAutoFit/>
          </a:bodyPr>
          <a:lstStyle/>
          <a:p>
            <a:pPr marL="0" lvl="0" indent="0" algn="l" rtl="0">
              <a:spcBef>
                <a:spcPts val="0"/>
              </a:spcBef>
              <a:spcAft>
                <a:spcPts val="0"/>
              </a:spcAft>
              <a:buNone/>
            </a:pPr>
            <a:r>
              <a:rPr lang="ru-RU" sz="1400" dirty="0">
                <a:latin typeface="Montserrat Medium" panose="00000600000000000000" pitchFamily="50" charset="-52"/>
              </a:rPr>
              <a:t>Арифметические операции </a:t>
            </a:r>
            <a:endParaRPr lang="en-US" sz="1400" dirty="0">
              <a:latin typeface="Montserrat Medium" panose="00000600000000000000" pitchFamily="50" charset="-52"/>
            </a:endParaRPr>
          </a:p>
        </p:txBody>
      </p:sp>
      <p:sp>
        <p:nvSpPr>
          <p:cNvPr id="974" name="Google Shape;974;p39"/>
          <p:cNvSpPr txBox="1">
            <a:spLocks noGrp="1"/>
          </p:cNvSpPr>
          <p:nvPr>
            <p:ph type="subTitle" idx="18"/>
          </p:nvPr>
        </p:nvSpPr>
        <p:spPr>
          <a:xfrm>
            <a:off x="6761834" y="2101092"/>
            <a:ext cx="1337142" cy="215444"/>
          </a:xfrm>
          <a:prstGeom prst="rect">
            <a:avLst/>
          </a:prstGeom>
        </p:spPr>
        <p:txBody>
          <a:bodyPr spcFirstLastPara="1" wrap="square" lIns="0" tIns="0" rIns="0" bIns="0" anchor="b" anchorCtr="0">
            <a:spAutoFit/>
          </a:bodyPr>
          <a:lstStyle/>
          <a:p>
            <a:pPr marL="0" lvl="0" indent="0" algn="l" rtl="0">
              <a:spcBef>
                <a:spcPts val="0"/>
              </a:spcBef>
              <a:spcAft>
                <a:spcPts val="0"/>
              </a:spcAft>
              <a:buNone/>
            </a:pPr>
            <a:r>
              <a:rPr lang="ru-RU" sz="1400" dirty="0">
                <a:latin typeface="Montserrat Medium" panose="00000600000000000000" pitchFamily="50" charset="-52"/>
              </a:rPr>
              <a:t>Сравнения </a:t>
            </a:r>
            <a:endParaRPr lang="en-US" sz="1400" dirty="0">
              <a:latin typeface="Montserrat Medium" panose="00000600000000000000" pitchFamily="50" charset="-52"/>
            </a:endParaRPr>
          </a:p>
        </p:txBody>
      </p:sp>
      <p:sp>
        <p:nvSpPr>
          <p:cNvPr id="975" name="Google Shape;975;p39"/>
          <p:cNvSpPr txBox="1">
            <a:spLocks noGrp="1"/>
          </p:cNvSpPr>
          <p:nvPr>
            <p:ph type="subTitle" idx="19"/>
          </p:nvPr>
        </p:nvSpPr>
        <p:spPr>
          <a:xfrm>
            <a:off x="1205993" y="3488419"/>
            <a:ext cx="1053888" cy="215444"/>
          </a:xfrm>
          <a:prstGeom prst="rect">
            <a:avLst/>
          </a:prstGeom>
        </p:spPr>
        <p:txBody>
          <a:bodyPr spcFirstLastPara="1" wrap="square" lIns="0" tIns="0" rIns="0" bIns="0" anchor="b" anchorCtr="0">
            <a:spAutoFit/>
          </a:bodyPr>
          <a:lstStyle/>
          <a:p>
            <a:pPr marL="0" lvl="0" indent="0" algn="l" rtl="0">
              <a:spcBef>
                <a:spcPts val="0"/>
              </a:spcBef>
              <a:spcAft>
                <a:spcPts val="0"/>
              </a:spcAft>
              <a:buNone/>
            </a:pPr>
            <a:r>
              <a:rPr lang="ru-RU" sz="1400" dirty="0">
                <a:latin typeface="Montserrat Medium" panose="00000600000000000000" pitchFamily="50" charset="-52"/>
              </a:rPr>
              <a:t>Циклы</a:t>
            </a:r>
            <a:endParaRPr sz="1400" dirty="0">
              <a:latin typeface="Montserrat Medium" panose="00000600000000000000" pitchFamily="50" charset="-52"/>
            </a:endParaRPr>
          </a:p>
        </p:txBody>
      </p:sp>
      <p:sp>
        <p:nvSpPr>
          <p:cNvPr id="976" name="Google Shape;976;p39"/>
          <p:cNvSpPr txBox="1">
            <a:spLocks noGrp="1"/>
          </p:cNvSpPr>
          <p:nvPr>
            <p:ph type="subTitle" idx="20"/>
          </p:nvPr>
        </p:nvSpPr>
        <p:spPr>
          <a:xfrm>
            <a:off x="3932162" y="3386192"/>
            <a:ext cx="1775385" cy="430887"/>
          </a:xfrm>
          <a:prstGeom prst="rect">
            <a:avLst/>
          </a:prstGeom>
        </p:spPr>
        <p:txBody>
          <a:bodyPr spcFirstLastPara="1" wrap="square" lIns="0" tIns="0" rIns="0" bIns="0" anchor="b" anchorCtr="0">
            <a:spAutoFit/>
          </a:bodyPr>
          <a:lstStyle/>
          <a:p>
            <a:pPr marL="0" lvl="0" indent="0" algn="l" rtl="0">
              <a:spcBef>
                <a:spcPts val="0"/>
              </a:spcBef>
              <a:spcAft>
                <a:spcPts val="0"/>
              </a:spcAft>
              <a:buNone/>
            </a:pPr>
            <a:r>
              <a:rPr lang="ru-RU" sz="1400" dirty="0">
                <a:latin typeface="Montserrat Medium" panose="00000600000000000000" pitchFamily="50" charset="-52"/>
              </a:rPr>
              <a:t>Рекурсивные</a:t>
            </a:r>
            <a:endParaRPr lang="en-US" sz="1400" dirty="0">
              <a:latin typeface="Montserrat Medium" panose="00000600000000000000" pitchFamily="50" charset="-52"/>
            </a:endParaRPr>
          </a:p>
          <a:p>
            <a:pPr marL="0" lvl="0" indent="0" algn="l" rtl="0">
              <a:spcBef>
                <a:spcPts val="0"/>
              </a:spcBef>
              <a:spcAft>
                <a:spcPts val="0"/>
              </a:spcAft>
              <a:buNone/>
            </a:pPr>
            <a:r>
              <a:rPr lang="ru-RU" sz="1400" dirty="0">
                <a:latin typeface="Montserrat Medium" panose="00000600000000000000" pitchFamily="50" charset="-52"/>
              </a:rPr>
              <a:t>вызовы </a:t>
            </a:r>
            <a:endParaRPr sz="1400" dirty="0">
              <a:latin typeface="Montserrat Medium" panose="00000600000000000000" pitchFamily="50" charset="-52"/>
            </a:endParaRPr>
          </a:p>
        </p:txBody>
      </p:sp>
      <p:sp>
        <p:nvSpPr>
          <p:cNvPr id="2" name="Google Shape;1038;p42">
            <a:extLst>
              <a:ext uri="{FF2B5EF4-FFF2-40B4-BE49-F238E27FC236}">
                <a16:creationId xmlns:a16="http://schemas.microsoft.com/office/drawing/2014/main" id="{44202849-5A50-651E-5094-B701F114E2E3}"/>
              </a:ext>
            </a:extLst>
          </p:cNvPr>
          <p:cNvSpPr txBox="1">
            <a:spLocks/>
          </p:cNvSpPr>
          <p:nvPr/>
        </p:nvSpPr>
        <p:spPr>
          <a:xfrm>
            <a:off x="190698" y="506794"/>
            <a:ext cx="8762604" cy="155013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a:lnSpc>
                <a:spcPct val="120000"/>
              </a:lnSpc>
              <a:spcAft>
                <a:spcPts val="800"/>
              </a:spcAft>
            </a:pPr>
            <a:r>
              <a:rPr lang="ru-RU" sz="1300" kern="100" dirty="0">
                <a:effectLst/>
                <a:latin typeface="Montserrat" panose="00000500000000000000" pitchFamily="50" charset="-52"/>
                <a:ea typeface="Calibri" panose="020F0502020204030204" pitchFamily="34" charset="0"/>
                <a:cs typeface="Times New Roman" panose="02020603050405020304" pitchFamily="18" charset="0"/>
              </a:rPr>
              <a:t>При определении Big O мы обычно сосредотачиваемся на подсчете количества элементарных операций, которые выполняются в алгоритме в зависимости от размера входных данных. Элементарная операция - это простейшее действие, которое выполняется за постоянное время. Количество таких операций определяет временную сложность алгоритма. </a:t>
            </a:r>
            <a:endParaRPr lang="en-US" sz="1300" kern="100" dirty="0">
              <a:effectLst/>
              <a:latin typeface="Montserrat" panose="00000500000000000000" pitchFamily="50" charset="-52"/>
              <a:ea typeface="Calibri" panose="020F0502020204030204" pitchFamily="34" charset="0"/>
              <a:cs typeface="Times New Roman" panose="02020603050405020304" pitchFamily="18" charset="0"/>
            </a:endParaRPr>
          </a:p>
          <a:p>
            <a:pPr>
              <a:spcAft>
                <a:spcPts val="800"/>
              </a:spcAft>
            </a:pPr>
            <a:r>
              <a:rPr lang="ru-RU" sz="1300" kern="100" dirty="0">
                <a:effectLst/>
                <a:latin typeface="Montserrat SemiBold" panose="00000700000000000000" pitchFamily="50" charset="-52"/>
                <a:ea typeface="Calibri" panose="020F0502020204030204" pitchFamily="34" charset="0"/>
                <a:cs typeface="Times New Roman" panose="02020603050405020304" pitchFamily="18" charset="0"/>
              </a:rPr>
              <a:t>Например:</a:t>
            </a:r>
          </a:p>
        </p:txBody>
      </p:sp>
      <p:sp>
        <p:nvSpPr>
          <p:cNvPr id="7" name="Google Shape;968;p39">
            <a:extLst>
              <a:ext uri="{FF2B5EF4-FFF2-40B4-BE49-F238E27FC236}">
                <a16:creationId xmlns:a16="http://schemas.microsoft.com/office/drawing/2014/main" id="{CE79CFF4-0FB3-267A-E7E5-DC2E14FBD8CD}"/>
              </a:ext>
            </a:extLst>
          </p:cNvPr>
          <p:cNvSpPr txBox="1">
            <a:spLocks/>
          </p:cNvSpPr>
          <p:nvPr/>
        </p:nvSpPr>
        <p:spPr>
          <a:xfrm>
            <a:off x="6024650" y="3470047"/>
            <a:ext cx="2665937" cy="1384964"/>
          </a:xfrm>
          <a:prstGeom prst="rect">
            <a:avLst/>
          </a:prstGeom>
          <a:solidFill>
            <a:srgbClr val="21DFD8">
              <a:alpha val="21520"/>
            </a:srgbClr>
          </a:solid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ru-RU" sz="1300" dirty="0">
                <a:latin typeface="Montserrat" panose="00000500000000000000" pitchFamily="50" charset="-52"/>
              </a:rPr>
              <a:t>При определении Big O</a:t>
            </a:r>
            <a:endParaRPr lang="en-US" sz="1300" dirty="0">
              <a:latin typeface="Montserrat" panose="00000500000000000000" pitchFamily="50" charset="-52"/>
            </a:endParaRPr>
          </a:p>
          <a:p>
            <a:r>
              <a:rPr lang="ru-RU" sz="1300" dirty="0">
                <a:latin typeface="Montserrat" panose="00000500000000000000" pitchFamily="50" charset="-52"/>
              </a:rPr>
              <a:t>мы анализируем, как количество этих элементарных операций меняется с увеличением размера входных данных.</a:t>
            </a:r>
            <a:endParaRPr lang="en" sz="1300" dirty="0">
              <a:latin typeface="Montserrat" panose="00000500000000000000" pitchFamily="50" charset="-5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B33A6CA9-931B-1532-55E0-8AA2CAE2659D}"/>
              </a:ext>
            </a:extLst>
          </p:cNvPr>
          <p:cNvSpPr>
            <a:spLocks noGrp="1"/>
          </p:cNvSpPr>
          <p:nvPr>
            <p:ph type="subTitle" idx="2"/>
          </p:nvPr>
        </p:nvSpPr>
        <p:spPr>
          <a:xfrm>
            <a:off x="604705" y="1273821"/>
            <a:ext cx="2847155" cy="1333668"/>
          </a:xfrm>
        </p:spPr>
        <p:txBody>
          <a:bodyPr wrap="square">
            <a:spAutoFit/>
          </a:bodyPr>
          <a:lstStyle/>
          <a:p>
            <a:pPr>
              <a:spcAft>
                <a:spcPts val="800"/>
              </a:spcAft>
            </a:pP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Примеры:</a:t>
            </a:r>
          </a:p>
          <a:p>
            <a:pPr>
              <a:spcAft>
                <a:spcPts val="800"/>
              </a:spcAft>
            </a:pPr>
            <a:r>
              <a:rPr lang="en-US" sz="1200" b="1" kern="100" dirty="0">
                <a:effectLst/>
                <a:latin typeface="Montserrat Medium" panose="00000600000000000000" pitchFamily="50" charset="-52"/>
                <a:ea typeface="Calibri" panose="020F0502020204030204" pitchFamily="34" charset="0"/>
                <a:cs typeface="Times New Roman" panose="02020603050405020304" pitchFamily="18" charset="0"/>
              </a:rPr>
              <a:t>O</a:t>
            </a:r>
            <a:r>
              <a:rPr lang="ru-RU" sz="1200" b="1" kern="100" dirty="0">
                <a:effectLst/>
                <a:latin typeface="Montserrat Medium" panose="00000600000000000000" pitchFamily="50" charset="-52"/>
                <a:ea typeface="Calibri" panose="020F0502020204030204" pitchFamily="34" charset="0"/>
                <a:cs typeface="Times New Roman" panose="02020603050405020304" pitchFamily="18" charset="0"/>
              </a:rPr>
              <a:t>(3</a:t>
            </a:r>
            <a:r>
              <a:rPr lang="en-US" sz="1200" b="1" kern="100" dirty="0">
                <a:effectLst/>
                <a:latin typeface="Montserrat Medium" panose="00000600000000000000" pitchFamily="50" charset="-52"/>
                <a:ea typeface="Calibri" panose="020F0502020204030204" pitchFamily="34" charset="0"/>
                <a:cs typeface="Times New Roman" panose="02020603050405020304" pitchFamily="18" charset="0"/>
              </a:rPr>
              <a:t>n</a:t>
            </a:r>
            <a:r>
              <a:rPr lang="ru-RU" sz="1200" b="1" kern="100" dirty="0">
                <a:effectLst/>
                <a:latin typeface="Montserrat Medium" panose="00000600000000000000" pitchFamily="50" charset="-52"/>
                <a:ea typeface="Calibri" panose="020F0502020204030204" pitchFamily="34" charset="0"/>
                <a:cs typeface="Times New Roman" panose="02020603050405020304" pitchFamily="18" charset="0"/>
              </a:rPr>
              <a:t>) = </a:t>
            </a:r>
            <a:r>
              <a:rPr lang="en-US" sz="1200" b="1" kern="100" dirty="0">
                <a:effectLst/>
                <a:latin typeface="Montserrat Medium" panose="00000600000000000000" pitchFamily="50" charset="-52"/>
                <a:ea typeface="Calibri" panose="020F0502020204030204" pitchFamily="34" charset="0"/>
                <a:cs typeface="Times New Roman" panose="02020603050405020304" pitchFamily="18" charset="0"/>
              </a:rPr>
              <a:t>O</a:t>
            </a:r>
            <a:r>
              <a:rPr lang="ru-RU" sz="1200" b="1" kern="100" dirty="0">
                <a:effectLst/>
                <a:latin typeface="Montserrat Medium" panose="00000600000000000000" pitchFamily="50" charset="-52"/>
                <a:ea typeface="Calibri" panose="020F0502020204030204" pitchFamily="34" charset="0"/>
                <a:cs typeface="Times New Roman" panose="02020603050405020304" pitchFamily="18" charset="0"/>
              </a:rPr>
              <a:t>(</a:t>
            </a:r>
            <a:r>
              <a:rPr lang="en-US" sz="1200" b="1" kern="100" dirty="0">
                <a:effectLst/>
                <a:latin typeface="Montserrat Medium" panose="00000600000000000000" pitchFamily="50" charset="-52"/>
                <a:ea typeface="Calibri" panose="020F0502020204030204" pitchFamily="34" charset="0"/>
                <a:cs typeface="Times New Roman" panose="02020603050405020304" pitchFamily="18" charset="0"/>
              </a:rPr>
              <a:t>n</a:t>
            </a:r>
            <a:r>
              <a:rPr lang="ru-RU" sz="1200" b="1" kern="100" dirty="0">
                <a:effectLst/>
                <a:latin typeface="Montserrat Medium" panose="00000600000000000000" pitchFamily="50" charset="-52"/>
                <a:ea typeface="Calibri" panose="020F0502020204030204" pitchFamily="34" charset="0"/>
                <a:cs typeface="Times New Roman" panose="02020603050405020304" pitchFamily="18" charset="0"/>
              </a:rPr>
              <a:t>)</a:t>
            </a:r>
            <a:endParaRPr lang="ru-RU" sz="1200" kern="100" dirty="0">
              <a:effectLst/>
              <a:latin typeface="Montserrat Medium" panose="00000600000000000000" pitchFamily="50" charset="-52"/>
              <a:ea typeface="Calibri" panose="020F0502020204030204" pitchFamily="34" charset="0"/>
              <a:cs typeface="Times New Roman" panose="02020603050405020304" pitchFamily="18" charset="0"/>
            </a:endParaRPr>
          </a:p>
          <a:p>
            <a:pPr>
              <a:spcAft>
                <a:spcPts val="800"/>
              </a:spcAft>
            </a:pPr>
            <a:r>
              <a:rPr lang="en-US" sz="1200" b="1" kern="100" dirty="0">
                <a:effectLst/>
                <a:latin typeface="Montserrat Medium" panose="00000600000000000000" pitchFamily="50" charset="-52"/>
                <a:ea typeface="Calibri" panose="020F0502020204030204" pitchFamily="34" charset="0"/>
                <a:cs typeface="Times New Roman" panose="02020603050405020304" pitchFamily="18" charset="0"/>
              </a:rPr>
              <a:t>O(10000 n^2) = O(n^2)</a:t>
            </a:r>
            <a:endParaRPr lang="ru-RU" sz="1200" kern="100" dirty="0">
              <a:effectLst/>
              <a:latin typeface="Montserrat Medium" panose="00000600000000000000" pitchFamily="50" charset="-52"/>
              <a:ea typeface="Calibri" panose="020F0502020204030204" pitchFamily="34" charset="0"/>
              <a:cs typeface="Times New Roman" panose="02020603050405020304" pitchFamily="18" charset="0"/>
            </a:endParaRPr>
          </a:p>
          <a:p>
            <a:pPr>
              <a:spcAft>
                <a:spcPts val="800"/>
              </a:spcAft>
            </a:pPr>
            <a:r>
              <a:rPr lang="en-US" sz="1200" b="1" kern="100" dirty="0">
                <a:effectLst/>
                <a:latin typeface="Montserrat Medium" panose="00000600000000000000" pitchFamily="50" charset="-52"/>
                <a:ea typeface="Calibri" panose="020F0502020204030204" pitchFamily="34" charset="0"/>
                <a:cs typeface="Times New Roman" panose="02020603050405020304" pitchFamily="18" charset="0"/>
              </a:rPr>
              <a:t>O(2n * log n) = O(n * log n)</a:t>
            </a:r>
            <a:endParaRPr lang="ru-RU" sz="1200" kern="100" dirty="0">
              <a:effectLst/>
              <a:latin typeface="Montserrat Medium" panose="00000600000000000000" pitchFamily="50" charset="-52"/>
              <a:ea typeface="Calibri" panose="020F0502020204030204" pitchFamily="34" charset="0"/>
              <a:cs typeface="Times New Roman" panose="02020603050405020304" pitchFamily="18" charset="0"/>
            </a:endParaRPr>
          </a:p>
        </p:txBody>
      </p:sp>
      <p:sp>
        <p:nvSpPr>
          <p:cNvPr id="1038" name="Google Shape;1038;p42"/>
          <p:cNvSpPr txBox="1">
            <a:spLocks noGrp="1"/>
          </p:cNvSpPr>
          <p:nvPr>
            <p:ph type="title"/>
          </p:nvPr>
        </p:nvSpPr>
        <p:spPr>
          <a:xfrm>
            <a:off x="567775" y="568344"/>
            <a:ext cx="8008450" cy="896625"/>
          </a:xfrm>
          <a:prstGeom prst="rect">
            <a:avLst/>
          </a:prstGeom>
        </p:spPr>
        <p:txBody>
          <a:bodyPr spcFirstLastPara="1" wrap="square" lIns="91425" tIns="91425" rIns="91425" bIns="91425" anchor="t" anchorCtr="0">
            <a:spAutoFit/>
          </a:bodyPr>
          <a:lstStyle/>
          <a:p>
            <a:pPr indent="180000">
              <a:lnSpc>
                <a:spcPct val="110000"/>
              </a:lnSpc>
              <a:spcAft>
                <a:spcPts val="800"/>
              </a:spcAft>
            </a:pP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1) Константы откидываются. Рассматривается только та часть формулы, которая зависит от размера входных данных. Проще говоря, это само число n, его степени, логарифмы, факториалы и экспоненты, где число находится в степени n.</a:t>
            </a:r>
          </a:p>
        </p:txBody>
      </p:sp>
      <p:sp>
        <p:nvSpPr>
          <p:cNvPr id="2" name="Google Shape;959;p39">
            <a:extLst>
              <a:ext uri="{FF2B5EF4-FFF2-40B4-BE49-F238E27FC236}">
                <a16:creationId xmlns:a16="http://schemas.microsoft.com/office/drawing/2014/main" id="{0F0D39A0-3DE1-7FFD-8AA5-DCDEB5CBB696}"/>
              </a:ext>
            </a:extLst>
          </p:cNvPr>
          <p:cNvSpPr txBox="1">
            <a:spLocks/>
          </p:cNvSpPr>
          <p:nvPr/>
        </p:nvSpPr>
        <p:spPr>
          <a:xfrm>
            <a:off x="533598" y="11723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r>
              <a:rPr lang="ru-RU" sz="2000" dirty="0">
                <a:latin typeface="Montserrat Medium" panose="00000600000000000000" pitchFamily="50" charset="-52"/>
              </a:rPr>
              <a:t>Вычисление </a:t>
            </a:r>
            <a:r>
              <a:rPr lang="en-US" sz="2000" dirty="0">
                <a:latin typeface="Montserrat Medium" panose="00000600000000000000" pitchFamily="50" charset="-52"/>
              </a:rPr>
              <a:t>Big O:</a:t>
            </a:r>
          </a:p>
        </p:txBody>
      </p:sp>
      <p:sp>
        <p:nvSpPr>
          <p:cNvPr id="4" name="Google Shape;1038;p42">
            <a:extLst>
              <a:ext uri="{FF2B5EF4-FFF2-40B4-BE49-F238E27FC236}">
                <a16:creationId xmlns:a16="http://schemas.microsoft.com/office/drawing/2014/main" id="{04F11A3F-6E5B-D665-C78D-A7D01757D801}"/>
              </a:ext>
            </a:extLst>
          </p:cNvPr>
          <p:cNvSpPr txBox="1">
            <a:spLocks/>
          </p:cNvSpPr>
          <p:nvPr/>
        </p:nvSpPr>
        <p:spPr>
          <a:xfrm>
            <a:off x="527769" y="2602199"/>
            <a:ext cx="8203755" cy="69349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indent="180000">
              <a:lnSpc>
                <a:spcPct val="110000"/>
              </a:lnSpc>
              <a:spcAft>
                <a:spcPts val="800"/>
              </a:spcAft>
            </a:pPr>
            <a:r>
              <a:rPr lang="ru-RU" sz="1200" kern="100" dirty="0">
                <a:latin typeface="Montserrat" panose="00000500000000000000" pitchFamily="50" charset="-52"/>
                <a:ea typeface="Calibri" panose="020F0502020204030204" pitchFamily="34" charset="0"/>
                <a:cs typeface="Times New Roman" panose="02020603050405020304" pitchFamily="18" charset="0"/>
              </a:rPr>
              <a:t>2) Если в O есть сумма, нас интересует самое быстрорастущее слагаемое. </a:t>
            </a:r>
            <a:br>
              <a:rPr lang="en-US" sz="1200" kern="100" dirty="0">
                <a:latin typeface="Montserrat" panose="00000500000000000000" pitchFamily="50" charset="-52"/>
                <a:ea typeface="Calibri" panose="020F0502020204030204" pitchFamily="34" charset="0"/>
                <a:cs typeface="Times New Roman" panose="02020603050405020304" pitchFamily="18" charset="0"/>
              </a:rPr>
            </a:br>
            <a:r>
              <a:rPr lang="ru-RU" sz="1200" kern="100" dirty="0">
                <a:latin typeface="Montserrat" panose="00000500000000000000" pitchFamily="50" charset="-52"/>
                <a:ea typeface="Calibri" panose="020F0502020204030204" pitchFamily="34" charset="0"/>
                <a:cs typeface="Times New Roman" panose="02020603050405020304" pitchFamily="18" charset="0"/>
              </a:rPr>
              <a:t>Это называется асимптотической оценкой сложности.</a:t>
            </a:r>
          </a:p>
        </p:txBody>
      </p:sp>
      <p:sp>
        <p:nvSpPr>
          <p:cNvPr id="5" name="Подзаголовок 2">
            <a:extLst>
              <a:ext uri="{FF2B5EF4-FFF2-40B4-BE49-F238E27FC236}">
                <a16:creationId xmlns:a16="http://schemas.microsoft.com/office/drawing/2014/main" id="{315FC146-FDC0-A618-2D99-E1C684C0035F}"/>
              </a:ext>
            </a:extLst>
          </p:cNvPr>
          <p:cNvSpPr txBox="1">
            <a:spLocks/>
          </p:cNvSpPr>
          <p:nvPr/>
        </p:nvSpPr>
        <p:spPr>
          <a:xfrm>
            <a:off x="567775" y="3230177"/>
            <a:ext cx="3150818" cy="16209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a:spcAft>
                <a:spcPts val="800"/>
              </a:spcAft>
            </a:pPr>
            <a:r>
              <a:rPr lang="pt-BR" sz="1200" kern="100" dirty="0">
                <a:latin typeface="Montserrat" panose="00000500000000000000" pitchFamily="50" charset="-52"/>
                <a:ea typeface="Calibri" panose="020F0502020204030204" pitchFamily="34" charset="0"/>
                <a:cs typeface="Times New Roman" panose="02020603050405020304" pitchFamily="18" charset="0"/>
              </a:rPr>
              <a:t>Примеры:</a:t>
            </a:r>
          </a:p>
          <a:p>
            <a:pPr>
              <a:spcAft>
                <a:spcPts val="800"/>
              </a:spcAft>
            </a:pPr>
            <a:r>
              <a:rPr lang="pt-BR" sz="1200" kern="100" dirty="0">
                <a:latin typeface="Montserrat SemiBold" panose="00000700000000000000" pitchFamily="50" charset="-52"/>
                <a:ea typeface="Calibri" panose="020F0502020204030204" pitchFamily="34" charset="0"/>
                <a:cs typeface="Times New Roman" panose="02020603050405020304" pitchFamily="18" charset="0"/>
              </a:rPr>
              <a:t>O(n^2 + n) = O(n^2)</a:t>
            </a:r>
          </a:p>
          <a:p>
            <a:pPr>
              <a:spcAft>
                <a:spcPts val="800"/>
              </a:spcAft>
            </a:pPr>
            <a:r>
              <a:rPr lang="pt-BR" sz="1200" kern="100" dirty="0">
                <a:latin typeface="Montserrat SemiBold" panose="00000700000000000000" pitchFamily="50" charset="-52"/>
                <a:ea typeface="Calibri" panose="020F0502020204030204" pitchFamily="34" charset="0"/>
                <a:cs typeface="Times New Roman" panose="02020603050405020304" pitchFamily="18" charset="0"/>
              </a:rPr>
              <a:t>O(n^3 + 100n * log n) = O(n^3)</a:t>
            </a:r>
          </a:p>
          <a:p>
            <a:pPr>
              <a:spcAft>
                <a:spcPts val="800"/>
              </a:spcAft>
            </a:pPr>
            <a:r>
              <a:rPr lang="pt-BR" sz="1200" kern="100" dirty="0">
                <a:latin typeface="Montserrat SemiBold" panose="00000700000000000000" pitchFamily="50" charset="-52"/>
                <a:ea typeface="Calibri" panose="020F0502020204030204" pitchFamily="34" charset="0"/>
                <a:cs typeface="Times New Roman" panose="02020603050405020304" pitchFamily="18" charset="0"/>
              </a:rPr>
              <a:t>O(n! + 999) = O(n!)</a:t>
            </a:r>
          </a:p>
          <a:p>
            <a:pPr>
              <a:spcAft>
                <a:spcPts val="800"/>
              </a:spcAft>
            </a:pPr>
            <a:r>
              <a:rPr lang="pt-BR" sz="1200" kern="100" dirty="0">
                <a:latin typeface="Montserrat SemiBold" panose="00000700000000000000" pitchFamily="50" charset="-52"/>
                <a:ea typeface="Calibri" panose="020F0502020204030204" pitchFamily="34" charset="0"/>
                <a:cs typeface="Times New Roman" panose="02020603050405020304" pitchFamily="18" charset="0"/>
              </a:rPr>
              <a:t>O(1,1^n + n^100) = O(1,1^n)</a:t>
            </a:r>
          </a:p>
        </p:txBody>
      </p:sp>
      <p:sp>
        <p:nvSpPr>
          <p:cNvPr id="6" name="Google Shape;539;p22">
            <a:extLst>
              <a:ext uri="{FF2B5EF4-FFF2-40B4-BE49-F238E27FC236}">
                <a16:creationId xmlns:a16="http://schemas.microsoft.com/office/drawing/2014/main" id="{266FC100-363D-9DA1-9DC1-B2473D57676B}"/>
              </a:ext>
            </a:extLst>
          </p:cNvPr>
          <p:cNvSpPr/>
          <p:nvPr/>
        </p:nvSpPr>
        <p:spPr>
          <a:xfrm>
            <a:off x="8424000" y="4772412"/>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0;p22">
            <a:extLst>
              <a:ext uri="{FF2B5EF4-FFF2-40B4-BE49-F238E27FC236}">
                <a16:creationId xmlns:a16="http://schemas.microsoft.com/office/drawing/2014/main" id="{545194EF-A87E-4BF6-F2BA-FEB128405D2F}"/>
              </a:ext>
            </a:extLst>
          </p:cNvPr>
          <p:cNvSpPr/>
          <p:nvPr/>
        </p:nvSpPr>
        <p:spPr>
          <a:xfrm>
            <a:off x="8132743" y="4772412"/>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1;p22">
            <a:extLst>
              <a:ext uri="{FF2B5EF4-FFF2-40B4-BE49-F238E27FC236}">
                <a16:creationId xmlns:a16="http://schemas.microsoft.com/office/drawing/2014/main" id="{4D0C81DD-3AD0-9E17-8A55-FD470F69ED7A}"/>
              </a:ext>
            </a:extLst>
          </p:cNvPr>
          <p:cNvSpPr/>
          <p:nvPr/>
        </p:nvSpPr>
        <p:spPr>
          <a:xfrm>
            <a:off x="7841486" y="4772412"/>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42;p22">
            <a:extLst>
              <a:ext uri="{FF2B5EF4-FFF2-40B4-BE49-F238E27FC236}">
                <a16:creationId xmlns:a16="http://schemas.microsoft.com/office/drawing/2014/main" id="{59AC22C7-F44D-B9E5-AE07-F9D579E85D62}"/>
              </a:ext>
            </a:extLst>
          </p:cNvPr>
          <p:cNvSpPr/>
          <p:nvPr/>
        </p:nvSpPr>
        <p:spPr>
          <a:xfrm>
            <a:off x="7551062" y="4772412"/>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968;p39">
            <a:extLst>
              <a:ext uri="{FF2B5EF4-FFF2-40B4-BE49-F238E27FC236}">
                <a16:creationId xmlns:a16="http://schemas.microsoft.com/office/drawing/2014/main" id="{C6DEAD22-C83E-208B-84A5-86E1B70CA33B}"/>
              </a:ext>
            </a:extLst>
          </p:cNvPr>
          <p:cNvSpPr txBox="1">
            <a:spLocks/>
          </p:cNvSpPr>
          <p:nvPr/>
        </p:nvSpPr>
        <p:spPr>
          <a:xfrm>
            <a:off x="4189175" y="3421988"/>
            <a:ext cx="4333852" cy="1107965"/>
          </a:xfrm>
          <a:prstGeom prst="rect">
            <a:avLst/>
          </a:prstGeom>
          <a:solidFill>
            <a:srgbClr val="21DFD8">
              <a:alpha val="21520"/>
            </a:srgbClr>
          </a:solid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ru-RU" sz="1200" dirty="0">
                <a:latin typeface="Montserrat" panose="00000500000000000000" pitchFamily="50" charset="-52"/>
              </a:rPr>
              <a:t>При этом если алгоритм имеет несколько неизвестных влияющих на сложность, </a:t>
            </a:r>
          </a:p>
          <a:p>
            <a:r>
              <a:rPr lang="ru-RU" sz="1200" dirty="0">
                <a:latin typeface="Montserrat" panose="00000500000000000000" pitchFamily="50" charset="-52"/>
              </a:rPr>
              <a:t>например, O(N+M) – «M» мы не можем отбросить, потому что мы о нем ничего не знаем и оно может быть так же равно бесконечности (быть больше N).</a:t>
            </a:r>
          </a:p>
        </p:txBody>
      </p:sp>
    </p:spTree>
    <p:extLst>
      <p:ext uri="{BB962C8B-B14F-4D97-AF65-F5344CB8AC3E}">
        <p14:creationId xmlns:p14="http://schemas.microsoft.com/office/powerpoint/2010/main" val="309360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114300" y="229687"/>
            <a:ext cx="7989570" cy="583591"/>
          </a:xfrm>
          <a:prstGeom prst="rect">
            <a:avLst/>
          </a:prstGeom>
        </p:spPr>
        <p:txBody>
          <a:bodyPr spcFirstLastPara="1" wrap="square" lIns="91425" tIns="91425" rIns="91425" bIns="91425" anchor="t" anchorCtr="0">
            <a:spAutoFit/>
          </a:bodyPr>
          <a:lstStyle/>
          <a:p>
            <a:pPr indent="457200">
              <a:lnSpc>
                <a:spcPct val="107000"/>
              </a:lnSpc>
              <a:spcAft>
                <a:spcPts val="800"/>
              </a:spcAft>
            </a:pPr>
            <a:r>
              <a:rPr lang="ru-RU" sz="1800" kern="100" dirty="0">
                <a:effectLst/>
                <a:latin typeface="Montserrat SemiBold" panose="00000700000000000000" pitchFamily="50" charset="-52"/>
                <a:ea typeface="Calibri" panose="020F0502020204030204" pitchFamily="34" charset="0"/>
                <a:cs typeface="Times New Roman" panose="02020603050405020304" pitchFamily="18" charset="0"/>
              </a:rPr>
              <a:t>Основные классы сложности применяемые при анализе</a:t>
            </a:r>
            <a:endParaRPr lang="ru-RU" sz="1800" kern="100" dirty="0">
              <a:effectLst/>
              <a:latin typeface="Montserrat" panose="00000500000000000000" pitchFamily="50" charset="-52"/>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B33A6CA9-931B-1532-55E0-8AA2CAE2659D}"/>
              </a:ext>
            </a:extLst>
          </p:cNvPr>
          <p:cNvSpPr>
            <a:spLocks noGrp="1"/>
          </p:cNvSpPr>
          <p:nvPr>
            <p:ph type="subTitle" idx="2"/>
          </p:nvPr>
        </p:nvSpPr>
        <p:spPr>
          <a:xfrm>
            <a:off x="329717" y="721836"/>
            <a:ext cx="2878114" cy="3477845"/>
          </a:xfrm>
        </p:spPr>
        <p:txBody>
          <a:bodyPr wrap="square">
            <a:spAutoFit/>
          </a:bodyPr>
          <a:lstStyle/>
          <a:p>
            <a:pPr marL="0" indent="0">
              <a:lnSpc>
                <a:spcPct val="150000"/>
              </a:lnSpc>
              <a:spcBef>
                <a:spcPts val="600"/>
              </a:spcBef>
              <a:spcAft>
                <a:spcPts val="600"/>
              </a:spcAft>
              <a:buFontTx/>
              <a:buChar char="-"/>
            </a:pP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O(1) константный рост</a:t>
            </a:r>
          </a:p>
          <a:p>
            <a:pPr marL="0" indent="0">
              <a:lnSpc>
                <a:spcPct val="150000"/>
              </a:lnSpc>
              <a:spcBef>
                <a:spcPts val="600"/>
              </a:spcBef>
              <a:spcAft>
                <a:spcPts val="600"/>
              </a:spcAft>
              <a:buFontTx/>
              <a:buChar char="-"/>
            </a:pP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O(n) линейный рост</a:t>
            </a:r>
          </a:p>
          <a:p>
            <a:pPr marL="0" indent="0">
              <a:lnSpc>
                <a:spcPct val="150000"/>
              </a:lnSpc>
              <a:spcBef>
                <a:spcPts val="600"/>
              </a:spcBef>
              <a:spcAft>
                <a:spcPts val="600"/>
              </a:spcAft>
              <a:buFontTx/>
              <a:buChar char="-"/>
            </a:pP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O(</a:t>
            </a:r>
            <a:r>
              <a:rPr lang="ru-RU" sz="1200" kern="100" dirty="0" err="1">
                <a:effectLst/>
                <a:latin typeface="Montserrat" panose="00000500000000000000" pitchFamily="50" charset="-52"/>
                <a:ea typeface="Calibri" panose="020F0502020204030204" pitchFamily="34" charset="0"/>
                <a:cs typeface="Times New Roman" panose="02020603050405020304" pitchFamily="18" charset="0"/>
              </a:rPr>
              <a:t>log</a:t>
            </a: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(n)) логарифмический рост</a:t>
            </a:r>
          </a:p>
          <a:p>
            <a:pPr marL="0" indent="0">
              <a:lnSpc>
                <a:spcPct val="150000"/>
              </a:lnSpc>
              <a:spcBef>
                <a:spcPts val="600"/>
              </a:spcBef>
              <a:spcAft>
                <a:spcPts val="600"/>
              </a:spcAft>
              <a:buFontTx/>
              <a:buChar char="-"/>
            </a:pP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O(n*</a:t>
            </a:r>
            <a:r>
              <a:rPr lang="ru-RU" sz="1200" kern="100" dirty="0" err="1">
                <a:effectLst/>
                <a:latin typeface="Montserrat" panose="00000500000000000000" pitchFamily="50" charset="-52"/>
                <a:ea typeface="Calibri" panose="020F0502020204030204" pitchFamily="34" charset="0"/>
                <a:cs typeface="Times New Roman" panose="02020603050405020304" pitchFamily="18" charset="0"/>
              </a:rPr>
              <a:t>log</a:t>
            </a: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(n)) квазилинейный рост (линейно - логарифмический)</a:t>
            </a:r>
          </a:p>
          <a:p>
            <a:pPr marL="0" indent="0">
              <a:lnSpc>
                <a:spcPct val="150000"/>
              </a:lnSpc>
              <a:spcBef>
                <a:spcPts val="600"/>
              </a:spcBef>
              <a:spcAft>
                <a:spcPts val="600"/>
              </a:spcAft>
              <a:buFontTx/>
              <a:buChar char="-"/>
            </a:pP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O(</a:t>
            </a:r>
            <a:r>
              <a:rPr lang="ru-RU" sz="1200" kern="100" dirty="0" err="1">
                <a:effectLst/>
                <a:latin typeface="Montserrat" panose="00000500000000000000" pitchFamily="50" charset="-52"/>
                <a:ea typeface="Calibri" panose="020F0502020204030204" pitchFamily="34" charset="0"/>
                <a:cs typeface="Times New Roman" panose="02020603050405020304" pitchFamily="18" charset="0"/>
              </a:rPr>
              <a:t>n^m</a:t>
            </a: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 полиномиальный рост</a:t>
            </a:r>
          </a:p>
          <a:p>
            <a:pPr marL="0" indent="0">
              <a:lnSpc>
                <a:spcPct val="150000"/>
              </a:lnSpc>
              <a:spcBef>
                <a:spcPts val="600"/>
              </a:spcBef>
              <a:spcAft>
                <a:spcPts val="600"/>
              </a:spcAft>
              <a:buFontTx/>
              <a:buChar char="-"/>
            </a:pP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O(2^n) экспоненциальный рост</a:t>
            </a:r>
          </a:p>
          <a:p>
            <a:pPr marL="0" indent="0">
              <a:lnSpc>
                <a:spcPct val="150000"/>
              </a:lnSpc>
              <a:spcBef>
                <a:spcPts val="600"/>
              </a:spcBef>
              <a:spcAft>
                <a:spcPts val="600"/>
              </a:spcAft>
              <a:buFontTx/>
              <a:buChar char="-"/>
            </a:pPr>
            <a:r>
              <a:rPr lang="ru-RU" sz="1200" kern="100" dirty="0">
                <a:effectLst/>
                <a:latin typeface="Montserrat" panose="00000500000000000000" pitchFamily="50" charset="-52"/>
                <a:ea typeface="Calibri" panose="020F0502020204030204" pitchFamily="34" charset="0"/>
                <a:cs typeface="Times New Roman" panose="02020603050405020304" pitchFamily="18" charset="0"/>
              </a:rPr>
              <a:t>O(n!): Факториальный рост</a:t>
            </a:r>
          </a:p>
        </p:txBody>
      </p:sp>
      <p:sp>
        <p:nvSpPr>
          <p:cNvPr id="6" name="Google Shape;539;p22">
            <a:extLst>
              <a:ext uri="{FF2B5EF4-FFF2-40B4-BE49-F238E27FC236}">
                <a16:creationId xmlns:a16="http://schemas.microsoft.com/office/drawing/2014/main" id="{DA4EFB5F-BFAB-52EC-EDFD-097ED5FE00A2}"/>
              </a:ext>
            </a:extLst>
          </p:cNvPr>
          <p:cNvSpPr/>
          <p:nvPr/>
        </p:nvSpPr>
        <p:spPr>
          <a:xfrm>
            <a:off x="1104460" y="4764870"/>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0;p22">
            <a:extLst>
              <a:ext uri="{FF2B5EF4-FFF2-40B4-BE49-F238E27FC236}">
                <a16:creationId xmlns:a16="http://schemas.microsoft.com/office/drawing/2014/main" id="{0627F6B0-5DBF-0C0B-61F2-F0D79929DAC0}"/>
              </a:ext>
            </a:extLst>
          </p:cNvPr>
          <p:cNvSpPr/>
          <p:nvPr/>
        </p:nvSpPr>
        <p:spPr>
          <a:xfrm>
            <a:off x="813203" y="4764870"/>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1;p22">
            <a:extLst>
              <a:ext uri="{FF2B5EF4-FFF2-40B4-BE49-F238E27FC236}">
                <a16:creationId xmlns:a16="http://schemas.microsoft.com/office/drawing/2014/main" id="{3A16AD32-383F-DCA8-994F-0D8E90B11BCD}"/>
              </a:ext>
            </a:extLst>
          </p:cNvPr>
          <p:cNvSpPr/>
          <p:nvPr/>
        </p:nvSpPr>
        <p:spPr>
          <a:xfrm>
            <a:off x="521946" y="4764870"/>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42;p22">
            <a:extLst>
              <a:ext uri="{FF2B5EF4-FFF2-40B4-BE49-F238E27FC236}">
                <a16:creationId xmlns:a16="http://schemas.microsoft.com/office/drawing/2014/main" id="{374A96C7-5C7B-7949-7D1F-ABAAA9F32CF6}"/>
              </a:ext>
            </a:extLst>
          </p:cNvPr>
          <p:cNvSpPr/>
          <p:nvPr/>
        </p:nvSpPr>
        <p:spPr>
          <a:xfrm>
            <a:off x="231522" y="4764870"/>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Рисунок 1">
            <a:extLst>
              <a:ext uri="{FF2B5EF4-FFF2-40B4-BE49-F238E27FC236}">
                <a16:creationId xmlns:a16="http://schemas.microsoft.com/office/drawing/2014/main" id="{0DB3371B-DF13-E1A3-881A-D352DFCF27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7831" y="881857"/>
            <a:ext cx="5795256" cy="4076193"/>
          </a:xfrm>
          <a:prstGeom prst="rect">
            <a:avLst/>
          </a:prstGeom>
          <a:noFill/>
          <a:ln>
            <a:noFill/>
          </a:ln>
        </p:spPr>
      </p:pic>
    </p:spTree>
    <p:extLst>
      <p:ext uri="{BB962C8B-B14F-4D97-AF65-F5344CB8AC3E}">
        <p14:creationId xmlns:p14="http://schemas.microsoft.com/office/powerpoint/2010/main" val="277914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1600110" y="409770"/>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ru-RU" sz="1800" kern="100" dirty="0">
                <a:effectLst/>
                <a:latin typeface="Montserrat Medium" panose="00000600000000000000" pitchFamily="50" charset="-52"/>
                <a:ea typeface="Calibri" panose="020F0502020204030204" pitchFamily="34" charset="0"/>
                <a:cs typeface="Times New Roman" panose="02020603050405020304" pitchFamily="18" charset="0"/>
              </a:rPr>
              <a:t>O(1) - постоянная сложность</a:t>
            </a:r>
          </a:p>
        </p:txBody>
      </p:sp>
      <p:sp>
        <p:nvSpPr>
          <p:cNvPr id="5" name="Google Shape;968;p39">
            <a:extLst>
              <a:ext uri="{FF2B5EF4-FFF2-40B4-BE49-F238E27FC236}">
                <a16:creationId xmlns:a16="http://schemas.microsoft.com/office/drawing/2014/main" id="{58B1C9EA-BBAB-D367-55A6-5D34C9BEB1E0}"/>
              </a:ext>
            </a:extLst>
          </p:cNvPr>
          <p:cNvSpPr txBox="1">
            <a:spLocks/>
          </p:cNvSpPr>
          <p:nvPr/>
        </p:nvSpPr>
        <p:spPr>
          <a:xfrm>
            <a:off x="763334" y="388359"/>
            <a:ext cx="668327" cy="615523"/>
          </a:xfrm>
          <a:prstGeom prst="rect">
            <a:avLst/>
          </a:prstGeom>
          <a:solidFill>
            <a:srgbClr val="21DFD8">
              <a:alpha val="21520"/>
            </a:srgbClr>
          </a:solidFill>
          <a:ln>
            <a:noFill/>
          </a:ln>
        </p:spPr>
        <p:txBody>
          <a:bodyPr spcFirstLastPara="1" wrap="square" lIns="91425" tIns="91425" rIns="0"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ru-RU" sz="2800" dirty="0">
                <a:latin typeface="Montserrat SemiBold" panose="00000700000000000000" pitchFamily="50" charset="-52"/>
              </a:rPr>
              <a:t>01</a:t>
            </a: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797624" y="1078898"/>
            <a:ext cx="7583259" cy="190305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a:lnSpc>
                <a:spcPct val="15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Порядок роста O(1) означает, что вычислительная сложность алгоритма не зависит от размера входных данных. Следует помнить, однако, что единица в формуле не значит, что алгоритм выполняется за одну операцию или требует очень мало времени. Он может потребовать и микросекунду, и год. Важно то, что это время не зависит от входных данных.</a:t>
            </a:r>
            <a:endParaRPr lang="ru-RU" sz="1400" kern="100" dirty="0">
              <a:effectLst/>
              <a:latin typeface="Montserrat SemiBold" panose="00000700000000000000" pitchFamily="50" charset="-52"/>
              <a:ea typeface="Calibri" panose="020F0502020204030204" pitchFamily="34" charset="0"/>
              <a:cs typeface="Times New Roman" panose="02020603050405020304" pitchFamily="18" charset="0"/>
            </a:endParaRPr>
          </a:p>
        </p:txBody>
      </p:sp>
      <p:sp>
        <p:nvSpPr>
          <p:cNvPr id="11" name="Подзаголовок 2">
            <a:extLst>
              <a:ext uri="{FF2B5EF4-FFF2-40B4-BE49-F238E27FC236}">
                <a16:creationId xmlns:a16="http://schemas.microsoft.com/office/drawing/2014/main" id="{74D8D569-90CF-6985-4579-6CD21254D964}"/>
              </a:ext>
            </a:extLst>
          </p:cNvPr>
          <p:cNvSpPr txBox="1">
            <a:spLocks/>
          </p:cNvSpPr>
          <p:nvPr/>
        </p:nvSpPr>
        <p:spPr>
          <a:xfrm>
            <a:off x="763334" y="3071736"/>
            <a:ext cx="5271706" cy="1780457"/>
          </a:xfrm>
          <a:prstGeom prst="rect">
            <a:avLst/>
          </a:prstGeom>
          <a:solidFill>
            <a:schemeClr val="tx1">
              <a:alpha val="80000"/>
            </a:schemeClr>
          </a:solid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a:lnSpc>
                <a:spcPct val="107000"/>
              </a:lnSpc>
              <a:spcAft>
                <a:spcPts val="800"/>
              </a:spcAft>
            </a:pP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n = </a:t>
            </a:r>
            <a:r>
              <a:rPr lang="en-US" sz="1800" kern="100" dirty="0">
                <a:solidFill>
                  <a:srgbClr val="36ACAA"/>
                </a:solidFill>
                <a:effectLst/>
                <a:latin typeface="Consolas" panose="020B0609020204030204" pitchFamily="49" charset="0"/>
                <a:ea typeface="Calibri" panose="020F0502020204030204" pitchFamily="34" charset="0"/>
                <a:cs typeface="Times New Roman" panose="02020603050405020304" pitchFamily="18" charset="0"/>
              </a:rPr>
              <a:t>1000</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n++;</a:t>
            </a:r>
            <a:endParaRPr lang="ru-RU"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System.out.</a:t>
            </a:r>
            <a:r>
              <a:rPr lang="en-US" sz="1800" kern="100" dirty="0" err="1">
                <a:solidFill>
                  <a:srgbClr val="D73A49"/>
                </a:solidFill>
                <a:effectLst/>
                <a:latin typeface="Consolas" panose="020B0609020204030204" pitchFamily="49" charset="0"/>
                <a:ea typeface="Calibri" panose="020F0502020204030204" pitchFamily="34" charset="0"/>
                <a:cs typeface="Times New Roman" panose="02020603050405020304" pitchFamily="18" charset="0"/>
              </a:rPr>
              <a:t>println</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(n);</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Не зависит от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55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1600110" y="409770"/>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en-US" sz="1800" kern="100" dirty="0">
                <a:effectLst/>
                <a:latin typeface="Montserrat Medium" panose="00000600000000000000" pitchFamily="50" charset="-52"/>
                <a:ea typeface="Calibri" panose="020F0502020204030204" pitchFamily="34" charset="0"/>
                <a:cs typeface="Times New Roman" panose="02020603050405020304" pitchFamily="18" charset="0"/>
              </a:rPr>
              <a:t>O(n) - </a:t>
            </a:r>
            <a:r>
              <a:rPr lang="ru-RU" sz="1800" kern="100" dirty="0">
                <a:effectLst/>
                <a:latin typeface="Montserrat Medium" panose="00000600000000000000" pitchFamily="50" charset="-52"/>
                <a:ea typeface="Calibri" panose="020F0502020204030204" pitchFamily="34" charset="0"/>
                <a:cs typeface="Times New Roman" panose="02020603050405020304" pitchFamily="18" charset="0"/>
              </a:rPr>
              <a:t>линейная сложность</a:t>
            </a:r>
          </a:p>
        </p:txBody>
      </p:sp>
      <p:sp>
        <p:nvSpPr>
          <p:cNvPr id="5" name="Google Shape;968;p39">
            <a:extLst>
              <a:ext uri="{FF2B5EF4-FFF2-40B4-BE49-F238E27FC236}">
                <a16:creationId xmlns:a16="http://schemas.microsoft.com/office/drawing/2014/main" id="{58B1C9EA-BBAB-D367-55A6-5D34C9BEB1E0}"/>
              </a:ext>
            </a:extLst>
          </p:cNvPr>
          <p:cNvSpPr txBox="1">
            <a:spLocks/>
          </p:cNvSpPr>
          <p:nvPr/>
        </p:nvSpPr>
        <p:spPr>
          <a:xfrm>
            <a:off x="763334" y="388359"/>
            <a:ext cx="668327" cy="615523"/>
          </a:xfrm>
          <a:prstGeom prst="rect">
            <a:avLst/>
          </a:prstGeom>
          <a:solidFill>
            <a:srgbClr val="21DFD8">
              <a:alpha val="21520"/>
            </a:srgbClr>
          </a:solidFill>
          <a:ln>
            <a:noFill/>
          </a:ln>
        </p:spPr>
        <p:txBody>
          <a:bodyPr spcFirstLastPara="1" wrap="square" lIns="91425" tIns="91425" rIns="0"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ru-RU" sz="2800" dirty="0">
                <a:latin typeface="Montserrat SemiBold" panose="00000700000000000000" pitchFamily="50" charset="-52"/>
              </a:rPr>
              <a:t>02</a:t>
            </a: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797624" y="1033178"/>
            <a:ext cx="7583259" cy="207028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a:lnSpc>
                <a:spcPct val="13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Порядок роста O(n) означает, что сложность алгоритма линейно растет с увеличением входного массива. Если линейный алгоритм обрабатывает один элемент пять миллисекунд, то мы можем ожидать, что тысячу элементов он обработает за пять секунд.</a:t>
            </a:r>
          </a:p>
          <a:p>
            <a:pPr>
              <a:lnSpc>
                <a:spcPct val="13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Такие алгоритмы легко узнать по наличию цикла по каждому элементу входного массива.</a:t>
            </a:r>
          </a:p>
        </p:txBody>
      </p:sp>
      <p:sp>
        <p:nvSpPr>
          <p:cNvPr id="11" name="Подзаголовок 2">
            <a:extLst>
              <a:ext uri="{FF2B5EF4-FFF2-40B4-BE49-F238E27FC236}">
                <a16:creationId xmlns:a16="http://schemas.microsoft.com/office/drawing/2014/main" id="{74D8D569-90CF-6985-4579-6CD21254D964}"/>
              </a:ext>
            </a:extLst>
          </p:cNvPr>
          <p:cNvSpPr txBox="1">
            <a:spLocks/>
          </p:cNvSpPr>
          <p:nvPr/>
        </p:nvSpPr>
        <p:spPr>
          <a:xfrm>
            <a:off x="763334" y="3071736"/>
            <a:ext cx="5271706" cy="1813543"/>
          </a:xfrm>
          <a:prstGeom prst="rect">
            <a:avLst/>
          </a:prstGeom>
          <a:solidFill>
            <a:schemeClr val="tx1">
              <a:alpha val="80000"/>
            </a:schemeClr>
          </a:solid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a:lnSpc>
                <a:spcPct val="107000"/>
              </a:lnSpc>
              <a:spcAft>
                <a:spcPts val="800"/>
              </a:spcAft>
            </a:pP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sum</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 = 0;</a:t>
            </a:r>
            <a:endParaRPr lang="ru-RU" sz="1800" kern="100" dirty="0">
              <a:solidFill>
                <a:srgbClr val="00009F"/>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for</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kern="1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kern="1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 </a:t>
            </a:r>
            <a:r>
              <a:rPr lang="en-US" sz="1800" kern="100" dirty="0">
                <a:solidFill>
                  <a:srgbClr val="36ACAA"/>
                </a:solidFill>
                <a:effectLst/>
                <a:latin typeface="Consolas" panose="020B0609020204030204" pitchFamily="49" charset="0"/>
                <a:ea typeface="Calibri" panose="020F0502020204030204" pitchFamily="34" charset="0"/>
                <a:cs typeface="Times New Roman" panose="02020603050405020304" pitchFamily="18" charset="0"/>
              </a:rPr>
              <a:t>0</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kern="1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&lt; n; </a:t>
            </a:r>
            <a:r>
              <a:rPr lang="en-US" sz="1800" kern="1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kern="1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sum += </a:t>
            </a:r>
            <a:r>
              <a:rPr lang="en-US" sz="18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b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b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System.out.</a:t>
            </a:r>
            <a:r>
              <a:rPr lang="en-US" sz="1800" dirty="0" err="1">
                <a:solidFill>
                  <a:srgbClr val="D73A49"/>
                </a:solidFill>
                <a:effectLst/>
                <a:latin typeface="Consolas" panose="020B0609020204030204" pitchFamily="49" charset="0"/>
                <a:ea typeface="Calibri" panose="020F0502020204030204" pitchFamily="34" charset="0"/>
                <a:cs typeface="Times New Roman" panose="02020603050405020304" pitchFamily="18" charset="0"/>
              </a:rPr>
              <a:t>println</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86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1600110" y="409770"/>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ru-RU" sz="1800" kern="100" dirty="0">
                <a:effectLst/>
                <a:latin typeface="Montserrat Medium" panose="00000600000000000000" pitchFamily="50" charset="-52"/>
                <a:ea typeface="Calibri" panose="020F0502020204030204" pitchFamily="34" charset="0"/>
                <a:cs typeface="Times New Roman" panose="02020603050405020304" pitchFamily="18" charset="0"/>
              </a:rPr>
              <a:t>O(</a:t>
            </a:r>
            <a:r>
              <a:rPr lang="ru-RU" sz="1800" kern="100" dirty="0" err="1">
                <a:effectLst/>
                <a:latin typeface="Montserrat Medium" panose="00000600000000000000" pitchFamily="50" charset="-52"/>
                <a:ea typeface="Calibri" panose="020F0502020204030204" pitchFamily="34" charset="0"/>
                <a:cs typeface="Times New Roman" panose="02020603050405020304" pitchFamily="18" charset="0"/>
              </a:rPr>
              <a:t>log</a:t>
            </a:r>
            <a:r>
              <a:rPr lang="ru-RU" sz="1800" kern="100" dirty="0">
                <a:effectLst/>
                <a:latin typeface="Montserrat Medium" panose="00000600000000000000" pitchFamily="50" charset="-52"/>
                <a:ea typeface="Calibri" panose="020F0502020204030204" pitchFamily="34" charset="0"/>
                <a:cs typeface="Times New Roman" panose="02020603050405020304" pitchFamily="18" charset="0"/>
              </a:rPr>
              <a:t> n) - логарифмическая сложность</a:t>
            </a:r>
          </a:p>
        </p:txBody>
      </p:sp>
      <p:sp>
        <p:nvSpPr>
          <p:cNvPr id="5" name="Google Shape;968;p39">
            <a:extLst>
              <a:ext uri="{FF2B5EF4-FFF2-40B4-BE49-F238E27FC236}">
                <a16:creationId xmlns:a16="http://schemas.microsoft.com/office/drawing/2014/main" id="{58B1C9EA-BBAB-D367-55A6-5D34C9BEB1E0}"/>
              </a:ext>
            </a:extLst>
          </p:cNvPr>
          <p:cNvSpPr txBox="1">
            <a:spLocks/>
          </p:cNvSpPr>
          <p:nvPr/>
        </p:nvSpPr>
        <p:spPr>
          <a:xfrm>
            <a:off x="763334" y="388359"/>
            <a:ext cx="668327" cy="615523"/>
          </a:xfrm>
          <a:prstGeom prst="rect">
            <a:avLst/>
          </a:prstGeom>
          <a:solidFill>
            <a:srgbClr val="21DFD8">
              <a:alpha val="21520"/>
            </a:srgbClr>
          </a:solidFill>
          <a:ln>
            <a:noFill/>
          </a:ln>
        </p:spPr>
        <p:txBody>
          <a:bodyPr spcFirstLastPara="1" wrap="square" lIns="91425" tIns="91425" rIns="0"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ru-RU" sz="2800" dirty="0">
                <a:latin typeface="Montserrat SemiBold" panose="00000700000000000000" pitchFamily="50" charset="-52"/>
              </a:rPr>
              <a:t>03</a:t>
            </a: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690277" y="1261778"/>
            <a:ext cx="7583259" cy="125672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a:lnSpc>
                <a:spcPct val="15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Порядок роста O( </a:t>
            </a:r>
            <a:r>
              <a:rPr lang="ru-RU" sz="1400" kern="100" dirty="0" err="1">
                <a:effectLst/>
                <a:latin typeface="Montserrat" panose="00000500000000000000" pitchFamily="50" charset="-52"/>
                <a:ea typeface="Calibri" panose="020F0502020204030204" pitchFamily="34" charset="0"/>
                <a:cs typeface="Times New Roman" panose="02020603050405020304" pitchFamily="18" charset="0"/>
              </a:rPr>
              <a:t>log</a:t>
            </a: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n) означает, что время выполнения алгоритма растет логарифмически с увеличением размера входного массива (по умолчанию используется логарифм по основанию 2).</a:t>
            </a:r>
          </a:p>
        </p:txBody>
      </p:sp>
      <p:sp>
        <p:nvSpPr>
          <p:cNvPr id="11" name="Подзаголовок 2">
            <a:extLst>
              <a:ext uri="{FF2B5EF4-FFF2-40B4-BE49-F238E27FC236}">
                <a16:creationId xmlns:a16="http://schemas.microsoft.com/office/drawing/2014/main" id="{74D8D569-90CF-6985-4579-6CD21254D964}"/>
              </a:ext>
            </a:extLst>
          </p:cNvPr>
          <p:cNvSpPr txBox="1">
            <a:spLocks/>
          </p:cNvSpPr>
          <p:nvPr/>
        </p:nvSpPr>
        <p:spPr>
          <a:xfrm>
            <a:off x="564547" y="2652027"/>
            <a:ext cx="8014906" cy="1176317"/>
          </a:xfrm>
          <a:prstGeom prst="rect">
            <a:avLst/>
          </a:prstGeom>
          <a:solidFill>
            <a:schemeClr val="tx1">
              <a:alpha val="80000"/>
            </a:schemeClr>
          </a:solid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a:lnSpc>
                <a:spcPct val="107000"/>
              </a:lnSpc>
              <a:spcAft>
                <a:spcPts val="800"/>
              </a:spcAft>
            </a:pPr>
            <a:r>
              <a:rPr lang="en-US" sz="18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for</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 </a:t>
            </a:r>
            <a:r>
              <a:rPr lang="en-US" sz="1800" dirty="0">
                <a:solidFill>
                  <a:srgbClr val="36ACAA"/>
                </a:solidFill>
                <a:effectLst/>
                <a:latin typeface="Consolas" panose="020B0609020204030204" pitchFamily="49" charset="0"/>
                <a:ea typeface="Calibri" panose="020F0502020204030204" pitchFamily="34" charset="0"/>
                <a:cs typeface="Times New Roman" panose="02020603050405020304" pitchFamily="18" charset="0"/>
              </a:rPr>
              <a:t>1</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&lt; n; </a:t>
            </a:r>
            <a:r>
              <a:rPr lang="en-US" sz="18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 </a:t>
            </a:r>
            <a:r>
              <a:rPr lang="en-US" sz="18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 </a:t>
            </a:r>
            <a:r>
              <a:rPr lang="en-US" sz="1800" dirty="0">
                <a:solidFill>
                  <a:srgbClr val="36ACAA"/>
                </a:solidFill>
                <a:effectLst/>
                <a:latin typeface="Consolas" panose="020B0609020204030204" pitchFamily="49" charset="0"/>
                <a:ea typeface="Calibri" panose="020F0502020204030204" pitchFamily="34" charset="0"/>
                <a:cs typeface="Times New Roman" panose="02020603050405020304" pitchFamily="18" charset="0"/>
              </a:rPr>
              <a:t>2</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b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b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System.out.</a:t>
            </a:r>
            <a:r>
              <a:rPr lang="en-US" sz="1800" dirty="0" err="1">
                <a:solidFill>
                  <a:srgbClr val="D73A49"/>
                </a:solidFill>
                <a:effectLst/>
                <a:latin typeface="Consolas" panose="020B0609020204030204" pitchFamily="49" charset="0"/>
                <a:ea typeface="Calibri" panose="020F0502020204030204" pitchFamily="34" charset="0"/>
                <a:cs typeface="Times New Roman" panose="02020603050405020304" pitchFamily="18" charset="0"/>
              </a:rPr>
              <a:t>println</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E3116C"/>
                </a:solidFill>
                <a:effectLst/>
                <a:latin typeface="Consolas" panose="020B0609020204030204" pitchFamily="49" charset="0"/>
                <a:ea typeface="Calibri" panose="020F0502020204030204" pitchFamily="34" charset="0"/>
                <a:cs typeface="Times New Roman" panose="02020603050405020304" pitchFamily="18" charset="0"/>
              </a:rPr>
              <a:t>"Hey - I'm busy looking at: "</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 </a:t>
            </a:r>
            <a:r>
              <a:rPr lang="en-US" sz="18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b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br>
            <a:r>
              <a:rPr lang="en-US" sz="18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79BE8ED-5AB3-047A-0AF4-1658ADC756D5}"/>
              </a:ext>
            </a:extLst>
          </p:cNvPr>
          <p:cNvSpPr txBox="1"/>
          <p:nvPr/>
        </p:nvSpPr>
        <p:spPr>
          <a:xfrm>
            <a:off x="763334" y="4188059"/>
            <a:ext cx="4652010" cy="46487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800"/>
              </a:spcAft>
              <a:buClr>
                <a:srgbClr val="000000"/>
              </a:buClr>
              <a:buSzTx/>
              <a:buFont typeface="Arial"/>
              <a:buNone/>
              <a:tabLst/>
              <a:defRPr/>
            </a:pPr>
            <a:r>
              <a:rPr kumimoji="0" lang="ru-RU"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sym typeface="Arial"/>
              </a:rPr>
              <a:t>Алгоритмы: Бинарный поиск</a:t>
            </a:r>
          </a:p>
        </p:txBody>
      </p:sp>
    </p:spTree>
    <p:extLst>
      <p:ext uri="{BB962C8B-B14F-4D97-AF65-F5344CB8AC3E}">
        <p14:creationId xmlns:p14="http://schemas.microsoft.com/office/powerpoint/2010/main" val="123247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1600110" y="409770"/>
            <a:ext cx="7704000" cy="572700"/>
          </a:xfrm>
          <a:prstGeom prst="rect">
            <a:avLst/>
          </a:prstGeom>
        </p:spPr>
        <p:txBody>
          <a:bodyPr spcFirstLastPara="1" wrap="square" lIns="91425" tIns="91425" rIns="91425" bIns="0" anchor="ctr" anchorCtr="0">
            <a:noAutofit/>
          </a:bodyPr>
          <a:lstStyle/>
          <a:p>
            <a:pPr>
              <a:lnSpc>
                <a:spcPct val="107000"/>
              </a:lnSpc>
              <a:spcAft>
                <a:spcPts val="800"/>
              </a:spcAft>
            </a:pPr>
            <a:r>
              <a:rPr lang="ru-RU" sz="1800" b="1" kern="100" dirty="0">
                <a:effectLst/>
                <a:latin typeface="Montserrat Medium" panose="00000600000000000000" pitchFamily="50" charset="-52"/>
                <a:ea typeface="Calibri" panose="020F0502020204030204" pitchFamily="34" charset="0"/>
                <a:cs typeface="Times New Roman" panose="02020603050405020304" pitchFamily="18" charset="0"/>
              </a:rPr>
              <a:t>O(n · </a:t>
            </a:r>
            <a:r>
              <a:rPr lang="ru-RU" sz="1800" b="1" kern="100" dirty="0" err="1">
                <a:effectLst/>
                <a:latin typeface="Montserrat Medium" panose="00000600000000000000" pitchFamily="50" charset="-52"/>
                <a:ea typeface="Calibri" panose="020F0502020204030204" pitchFamily="34" charset="0"/>
                <a:cs typeface="Times New Roman" panose="02020603050405020304" pitchFamily="18" charset="0"/>
              </a:rPr>
              <a:t>log</a:t>
            </a:r>
            <a:r>
              <a:rPr lang="ru-RU" sz="1800" b="1" kern="100" dirty="0">
                <a:effectLst/>
                <a:latin typeface="Montserrat Medium" panose="00000600000000000000" pitchFamily="50" charset="-52"/>
                <a:ea typeface="Calibri" panose="020F0502020204030204" pitchFamily="34" charset="0"/>
                <a:cs typeface="Times New Roman" panose="02020603050405020304" pitchFamily="18" charset="0"/>
              </a:rPr>
              <a:t> n) линейно – логарифмическая сложность </a:t>
            </a:r>
          </a:p>
        </p:txBody>
      </p:sp>
      <p:sp>
        <p:nvSpPr>
          <p:cNvPr id="5" name="Google Shape;968;p39">
            <a:extLst>
              <a:ext uri="{FF2B5EF4-FFF2-40B4-BE49-F238E27FC236}">
                <a16:creationId xmlns:a16="http://schemas.microsoft.com/office/drawing/2014/main" id="{58B1C9EA-BBAB-D367-55A6-5D34C9BEB1E0}"/>
              </a:ext>
            </a:extLst>
          </p:cNvPr>
          <p:cNvSpPr txBox="1">
            <a:spLocks/>
          </p:cNvSpPr>
          <p:nvPr/>
        </p:nvSpPr>
        <p:spPr>
          <a:xfrm>
            <a:off x="763334" y="388359"/>
            <a:ext cx="668327" cy="615523"/>
          </a:xfrm>
          <a:prstGeom prst="rect">
            <a:avLst/>
          </a:prstGeom>
          <a:solidFill>
            <a:srgbClr val="21DFD8">
              <a:alpha val="21520"/>
            </a:srgbClr>
          </a:solidFill>
          <a:ln>
            <a:noFill/>
          </a:ln>
        </p:spPr>
        <p:txBody>
          <a:bodyPr spcFirstLastPara="1" wrap="square" lIns="91425" tIns="91425" rIns="0"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ru-RU" sz="2800" dirty="0">
                <a:latin typeface="Montserrat SemiBold" panose="00000700000000000000" pitchFamily="50" charset="-52"/>
              </a:rPr>
              <a:t>04</a:t>
            </a:r>
          </a:p>
        </p:txBody>
      </p:sp>
      <p:sp>
        <p:nvSpPr>
          <p:cNvPr id="6" name="Google Shape;1038;p42">
            <a:extLst>
              <a:ext uri="{FF2B5EF4-FFF2-40B4-BE49-F238E27FC236}">
                <a16:creationId xmlns:a16="http://schemas.microsoft.com/office/drawing/2014/main" id="{CC101FF6-2FCA-C907-B8F5-3E7F31CA6902}"/>
              </a:ext>
            </a:extLst>
          </p:cNvPr>
          <p:cNvSpPr txBox="1">
            <a:spLocks/>
          </p:cNvSpPr>
          <p:nvPr/>
        </p:nvSpPr>
        <p:spPr>
          <a:xfrm>
            <a:off x="763334" y="1136048"/>
            <a:ext cx="7487342" cy="93355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lbert Sans ExtraBold"/>
              <a:buNone/>
              <a:defRPr sz="2700" b="0" i="0" u="none" strike="noStrike" cap="none">
                <a:solidFill>
                  <a:schemeClr val="dk1"/>
                </a:solidFill>
                <a:latin typeface="Albert Sans ExtraBold"/>
                <a:ea typeface="Albert Sans ExtraBold"/>
                <a:cs typeface="Albert Sans ExtraBold"/>
                <a:sym typeface="Albert Sans ExtraBold"/>
              </a:defRPr>
            </a:lvl1pPr>
            <a:lvl2pPr marR="0" lvl="1"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2700"/>
              <a:buFont typeface="Albert Sans"/>
              <a:buNone/>
              <a:defRPr sz="2700" b="0" i="0" u="none" strike="noStrike" cap="none">
                <a:solidFill>
                  <a:schemeClr val="dk1"/>
                </a:solidFill>
                <a:latin typeface="Albert Sans"/>
                <a:ea typeface="Albert Sans"/>
                <a:cs typeface="Albert Sans"/>
                <a:sym typeface="Albert Sans"/>
              </a:defRPr>
            </a:lvl9pPr>
          </a:lstStyle>
          <a:p>
            <a:pPr>
              <a:lnSpc>
                <a:spcPct val="150000"/>
              </a:lnSpc>
              <a:spcAft>
                <a:spcPts val="800"/>
              </a:spcAft>
            </a:pP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Линейно-логарифмический алгоритм имеет порядок роста O(</a:t>
            </a:r>
            <a:r>
              <a:rPr lang="ru-RU" sz="1400" kern="100" dirty="0" err="1">
                <a:effectLst/>
                <a:latin typeface="Montserrat" panose="00000500000000000000" pitchFamily="50" charset="-52"/>
                <a:ea typeface="Calibri" panose="020F0502020204030204" pitchFamily="34" charset="0"/>
                <a:cs typeface="Times New Roman" panose="02020603050405020304" pitchFamily="18" charset="0"/>
              </a:rPr>
              <a:t>n·log</a:t>
            </a:r>
            <a:r>
              <a:rPr lang="ru-RU" sz="1400" kern="100" dirty="0">
                <a:effectLst/>
                <a:latin typeface="Montserrat" panose="00000500000000000000" pitchFamily="50" charset="-52"/>
                <a:ea typeface="Calibri" panose="020F0502020204030204" pitchFamily="34" charset="0"/>
                <a:cs typeface="Times New Roman" panose="02020603050405020304" pitchFamily="18" charset="0"/>
              </a:rPr>
              <a:t> n). Некоторые алгоритмы типа «разделяй и властвуй» попадают в эту категорию.</a:t>
            </a:r>
          </a:p>
        </p:txBody>
      </p:sp>
      <p:sp>
        <p:nvSpPr>
          <p:cNvPr id="2" name="TextBox 1">
            <a:extLst>
              <a:ext uri="{FF2B5EF4-FFF2-40B4-BE49-F238E27FC236}">
                <a16:creationId xmlns:a16="http://schemas.microsoft.com/office/drawing/2014/main" id="{6161D3A9-833C-25CA-AFA5-CFC04E001E86}"/>
              </a:ext>
            </a:extLst>
          </p:cNvPr>
          <p:cNvSpPr txBox="1"/>
          <p:nvPr/>
        </p:nvSpPr>
        <p:spPr>
          <a:xfrm>
            <a:off x="763334" y="4007452"/>
            <a:ext cx="4652010" cy="46487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800"/>
              </a:spcAft>
              <a:buClr>
                <a:srgbClr val="000000"/>
              </a:buClr>
              <a:buSzTx/>
              <a:buFont typeface="Arial"/>
              <a:buNone/>
              <a:tabLst/>
              <a:defRPr/>
            </a:pPr>
            <a:r>
              <a:rPr kumimoji="0" lang="ru-RU"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sym typeface="Arial"/>
              </a:rPr>
              <a:t>Алгоритмы: сортировка слиянием</a:t>
            </a:r>
          </a:p>
        </p:txBody>
      </p:sp>
      <p:sp>
        <p:nvSpPr>
          <p:cNvPr id="11" name="Подзаголовок 2">
            <a:extLst>
              <a:ext uri="{FF2B5EF4-FFF2-40B4-BE49-F238E27FC236}">
                <a16:creationId xmlns:a16="http://schemas.microsoft.com/office/drawing/2014/main" id="{74D8D569-90CF-6985-4579-6CD21254D964}"/>
              </a:ext>
            </a:extLst>
          </p:cNvPr>
          <p:cNvSpPr txBox="1">
            <a:spLocks/>
          </p:cNvSpPr>
          <p:nvPr/>
        </p:nvSpPr>
        <p:spPr>
          <a:xfrm>
            <a:off x="114300" y="2363650"/>
            <a:ext cx="8915400" cy="1419941"/>
          </a:xfrm>
          <a:prstGeom prst="rect">
            <a:avLst/>
          </a:prstGeom>
          <a:solidFill>
            <a:schemeClr val="tx1">
              <a:alpha val="80000"/>
            </a:schemeClr>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a:lnSpc>
                <a:spcPct val="107000"/>
              </a:lnSpc>
              <a:spcAft>
                <a:spcPts val="800"/>
              </a:spcAft>
            </a:pPr>
            <a:r>
              <a:rPr lang="en-US" sz="16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for</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36ACAA"/>
                </a:solidFill>
                <a:effectLst/>
                <a:latin typeface="Consolas" panose="020B0609020204030204" pitchFamily="49" charset="0"/>
                <a:ea typeface="Calibri" panose="020F0502020204030204" pitchFamily="34" charset="0"/>
                <a:cs typeface="Times New Roman" panose="02020603050405020304" pitchFamily="18" charset="0"/>
              </a:rPr>
              <a:t>1</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&lt;= n; </a:t>
            </a:r>
            <a:r>
              <a:rPr lang="en-US" sz="16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b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for</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9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j = </a:t>
            </a:r>
            <a:r>
              <a:rPr lang="en-US" sz="1600" dirty="0">
                <a:solidFill>
                  <a:srgbClr val="36ACAA"/>
                </a:solidFill>
                <a:effectLst/>
                <a:latin typeface="Consolas" panose="020B0609020204030204" pitchFamily="49" charset="0"/>
                <a:ea typeface="Calibri" panose="020F0502020204030204" pitchFamily="34" charset="0"/>
                <a:cs typeface="Times New Roman" panose="02020603050405020304" pitchFamily="18" charset="0"/>
              </a:rPr>
              <a:t>1</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j &lt; n; j = j * </a:t>
            </a:r>
            <a:r>
              <a:rPr lang="en-US" sz="1600" dirty="0">
                <a:solidFill>
                  <a:srgbClr val="36ACAA"/>
                </a:solidFill>
                <a:effectLst/>
                <a:latin typeface="Consolas" panose="020B0609020204030204" pitchFamily="49" charset="0"/>
                <a:ea typeface="Calibri" panose="020F0502020204030204" pitchFamily="34" charset="0"/>
                <a:cs typeface="Times New Roman" panose="02020603050405020304" pitchFamily="18" charset="0"/>
              </a:rPr>
              <a:t>2</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b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System.out.</a:t>
            </a:r>
            <a:r>
              <a:rPr lang="en-US" sz="1600" dirty="0" err="1">
                <a:solidFill>
                  <a:srgbClr val="D73A49"/>
                </a:solidFill>
                <a:effectLst/>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E3116C"/>
                </a:solidFill>
                <a:effectLst/>
                <a:latin typeface="Consolas" panose="020B0609020204030204" pitchFamily="49" charset="0"/>
                <a:ea typeface="Calibri" panose="020F0502020204030204" pitchFamily="34" charset="0"/>
                <a:cs typeface="Times New Roman" panose="02020603050405020304" pitchFamily="18" charset="0"/>
              </a:rPr>
              <a:t>"Hey - I'm busy looking at: "</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E3116C"/>
                </a:solidFill>
                <a:effectLst/>
                <a:latin typeface="Consolas" panose="020B0609020204030204" pitchFamily="49" charset="0"/>
                <a:ea typeface="Calibri" panose="020F0502020204030204" pitchFamily="34" charset="0"/>
                <a:cs typeface="Times New Roman" panose="02020603050405020304" pitchFamily="18" charset="0"/>
              </a:rPr>
              <a:t>" and "</a:t>
            </a: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 j);</a:t>
            </a:r>
            <a:b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    }</a:t>
            </a:r>
            <a:b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393A34"/>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7222941"/>
      </p:ext>
    </p:extLst>
  </p:cSld>
  <p:clrMapOvr>
    <a:masterClrMapping/>
  </p:clrMapOvr>
</p:sld>
</file>

<file path=ppt/theme/theme1.xml><?xml version="1.0" encoding="utf-8"?>
<a:theme xmlns:a="http://schemas.openxmlformats.org/drawingml/2006/main" name="Motherboard and Microprocessor by Slidesgo">
  <a:themeElements>
    <a:clrScheme name="Simple Light">
      <a:dk1>
        <a:srgbClr val="FFFFFF"/>
      </a:dk1>
      <a:lt1>
        <a:srgbClr val="011027"/>
      </a:lt1>
      <a:dk2>
        <a:srgbClr val="21DFD8"/>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1527</Words>
  <Application>Microsoft Office PowerPoint</Application>
  <PresentationFormat>Экран (16:9)</PresentationFormat>
  <Paragraphs>151</Paragraphs>
  <Slides>16</Slides>
  <Notes>15</Notes>
  <HiddenSlides>0</HiddenSlides>
  <MMClips>0</MMClips>
  <ScaleCrop>false</ScaleCrop>
  <HeadingPairs>
    <vt:vector size="6" baseType="variant">
      <vt:variant>
        <vt:lpstr>Использованные шрифты</vt:lpstr>
      </vt:variant>
      <vt:variant>
        <vt:i4>13</vt:i4>
      </vt:variant>
      <vt:variant>
        <vt:lpstr>Тема</vt:lpstr>
      </vt:variant>
      <vt:variant>
        <vt:i4>1</vt:i4>
      </vt:variant>
      <vt:variant>
        <vt:lpstr>Заголовки слайдов</vt:lpstr>
      </vt:variant>
      <vt:variant>
        <vt:i4>16</vt:i4>
      </vt:variant>
    </vt:vector>
  </HeadingPairs>
  <TitlesOfParts>
    <vt:vector size="30" baseType="lpstr">
      <vt:lpstr>Montserrat Light</vt:lpstr>
      <vt:lpstr>Albert Sans ExtraBold</vt:lpstr>
      <vt:lpstr>Consolas</vt:lpstr>
      <vt:lpstr>Albert Sans Black</vt:lpstr>
      <vt:lpstr>Montserrat</vt:lpstr>
      <vt:lpstr>Arial</vt:lpstr>
      <vt:lpstr>Calibri</vt:lpstr>
      <vt:lpstr>Bebas Neue</vt:lpstr>
      <vt:lpstr>Albert Sans Light</vt:lpstr>
      <vt:lpstr>Montserrat SemiBold</vt:lpstr>
      <vt:lpstr>Albert Sans</vt:lpstr>
      <vt:lpstr>Montserrat Medium</vt:lpstr>
      <vt:lpstr>Wingdings</vt:lpstr>
      <vt:lpstr>Motherboard and Microprocessor by Slidesgo</vt:lpstr>
      <vt:lpstr>Big</vt:lpstr>
      <vt:lpstr>Big O - это термин из области анализа сложности алгоритмов и структур данных в информатике. Он используется для оценки верхней границы (наихудшего случая), временной сложности алгоритма.</vt:lpstr>
      <vt:lpstr>Что мы считаем?</vt:lpstr>
      <vt:lpstr>1) Константы откидываются. Рассматривается только та часть формулы, которая зависит от размера входных данных. Проще говоря, это само число n, его степени, логарифмы, факториалы и экспоненты, где число находится в степени n.</vt:lpstr>
      <vt:lpstr>Основные классы сложности применяемые при анализе</vt:lpstr>
      <vt:lpstr>O(1) - постоянная сложность</vt:lpstr>
      <vt:lpstr>O(n) - линейная сложность</vt:lpstr>
      <vt:lpstr>O(log n) - логарифмическая сложность</vt:lpstr>
      <vt:lpstr>O(n · log n) линейно – логарифмическая сложность </vt:lpstr>
      <vt:lpstr>O(n^2) – квадратичная сложность (полиномиальная)</vt:lpstr>
      <vt:lpstr>O(2^n) экспоненциальная сложность</vt:lpstr>
      <vt:lpstr>O(n!): Факториальная сложность</vt:lpstr>
      <vt:lpstr>Презентация PowerPoint</vt:lpstr>
      <vt:lpstr>Big O для Java Collections</vt:lpstr>
      <vt:lpstr>Заключение</vt:lpstr>
      <vt:lpstr>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dc:title>
  <cp:lastModifiedBy>Владислав Сорокин</cp:lastModifiedBy>
  <cp:revision>9</cp:revision>
  <dcterms:modified xsi:type="dcterms:W3CDTF">2024-03-28T16:50:28Z</dcterms:modified>
</cp:coreProperties>
</file>