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4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546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132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51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5540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87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490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3240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54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171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7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06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026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22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0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644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0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873005-4EC7-4FC9-AC6D-ED2DF33B5DFC}" type="datetimeFigureOut">
              <a:rPr lang="x-none" smtClean="0"/>
              <a:t>04.04.2024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F096FAE-C4CF-4878-9B31-654D8291E81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544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todo.ru/posts/pogruzhenie-v-grasp-osnovyi-printsipov-proektirovaniya-sistem/" TargetMode="External"/><Relationship Id="rId3" Type="http://schemas.openxmlformats.org/officeDocument/2006/relationships/hyperlink" Target="https://habr.com/ru/articles/92570/" TargetMode="External"/><Relationship Id="rId7" Type="http://schemas.openxmlformats.org/officeDocument/2006/relationships/hyperlink" Target="https://habr.com/ru/companies/otus/articles/521476/" TargetMode="External"/><Relationship Id="rId2" Type="http://schemas.openxmlformats.org/officeDocument/2006/relationships/hyperlink" Target="https://www.kobzarev.com/programming/grasp/#sozdatel-cre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ies/otus/articles/507600/" TargetMode="External"/><Relationship Id="rId5" Type="http://schemas.openxmlformats.org/officeDocument/2006/relationships/hyperlink" Target="https://dzen.ru/a/ZZZkSOs1ch7Ldv7T" TargetMode="External"/><Relationship Id="rId10" Type="http://schemas.openxmlformats.org/officeDocument/2006/relationships/hyperlink" Target="https://libcats.org/book/720894" TargetMode="External"/><Relationship Id="rId4" Type="http://schemas.openxmlformats.org/officeDocument/2006/relationships/hyperlink" Target="https://ru.wikipedia.org/wiki/GRASP" TargetMode="External"/><Relationship Id="rId9" Type="http://schemas.openxmlformats.org/officeDocument/2006/relationships/hyperlink" Target="https://ru.wikipedia.org/wiki/Data_Access_Objec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DF86ED5-AF15-CD7A-474D-46C86AF0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GRASP</a:t>
            </a:r>
            <a:endParaRPr lang="x-none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967D025-5197-C075-0E44-0AB9DAD30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шаблоны проектирования</a:t>
            </a:r>
            <a:endParaRPr lang="x-non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A579FF7-C474-9D10-A111-8296502F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AB4308-D002-3F10-F410-6533B664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388077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Шаблон </a:t>
            </a:r>
            <a:r>
              <a:rPr lang="ru-RU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сontroller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призван решить проблему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отделения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интерфейса от логики в приложении.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не что иное, как хорошо известный контроллер из MVC(</a:t>
            </a:r>
            <a:r>
              <a:rPr lang="en-US" i="0" dirty="0">
                <a:solidFill>
                  <a:schemeClr val="tx1"/>
                </a:solidFill>
                <a:effectLst/>
                <a:latin typeface="Manrope"/>
              </a:rPr>
              <a:t>Model-View-Controller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парадигмы.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Контролер н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 выполняет работу самостоятельно, а делегирует её компетентным исполнителям. Он 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отвечает за обработку запросов и решает, кому должен делегировать запросы на выполнение.</a:t>
            </a:r>
            <a:endParaRPr lang="x-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397285-9518-212B-E803-F32D6FD9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 (</a:t>
            </a:r>
            <a:r>
              <a:rPr lang="en-US" sz="3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Model-View-Controller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x-none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MVC">
            <a:extLst>
              <a:ext uri="{FF2B5EF4-FFF2-40B4-BE49-F238E27FC236}">
                <a16:creationId xmlns="" xmlns:a16="http://schemas.microsoft.com/office/drawing/2014/main" id="{F039AFE4-54B2-08F1-B19B-98177B33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9" y="1173624"/>
            <a:ext cx="5257825" cy="49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9AE9D3-70EC-D151-0F8C-3696AC157601}"/>
              </a:ext>
            </a:extLst>
          </p:cNvPr>
          <p:cNvSpPr txBox="1"/>
          <p:nvPr/>
        </p:nvSpPr>
        <p:spPr>
          <a:xfrm>
            <a:off x="5987845" y="983226"/>
            <a:ext cx="586002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обрабатывает действия пользователя и затем обновляет Model или View. Если пользователь взаимодействует с приложением (нажимает кнопки на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клавиатуре, передвигает курсор мыши), контроллер получает уведомление об этих действиях и решает, что с ними делать.</a:t>
            </a:r>
          </a:p>
          <a:p>
            <a:pPr algn="just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системе необходимо обрабатывать входящие системные события (пользователи нажимают на кнопки, срабатывают таймеры и так далее). Это можно сделать в отдельном объекте (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), а не «разбросать» по всему коду.</a:t>
            </a:r>
            <a:endParaRPr lang="x-non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C0CA77C-D1C9-30F5-53FF-2A76D9DA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1110452" cy="844242"/>
          </a:xfrm>
        </p:spPr>
        <p:txBody>
          <a:bodyPr>
            <a:noAutofit/>
          </a:bodyPr>
          <a:lstStyle/>
          <a:p>
            <a:r>
              <a:rPr lang="ru-RU" sz="20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Предположим, у нас есть система управления библиотекой, и нам нужен контроллер для обработки операций, связанных с книгами.</a:t>
            </a:r>
            <a:endParaRPr lang="x-non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0A0FE345-7B50-A8E5-C47A-3725EB57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332885"/>
            <a:ext cx="54197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C0F516-DF4A-7A1D-756F-10D27E9F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Слабое зацепление (связанность) или </a:t>
            </a:r>
            <a:r>
              <a:rPr lang="ru-RU" sz="3200" b="0" i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ru-RU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  <a:endParaRPr lang="x-none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9F5352C-1B0D-319C-B0B9-4FB2D670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47"/>
            <a:ext cx="10515600" cy="40410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Зацепление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— мера того, насколько взаимозависимы разные подпрограммы или модули.</a:t>
            </a:r>
          </a:p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Если объекты в приложении сильно связанны, то любое их изменение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приводит к изменениям во всех связанных объектах, а это неудобно и порождает множество проблем.</a:t>
            </a:r>
          </a:p>
          <a:p>
            <a:pPr marL="0" indent="0" algn="just">
              <a:buNone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Слабая связанность как раз говорит о том, что необходимо, чтобы код был слабо связан и зависел только от абстракций. </a:t>
            </a:r>
          </a:p>
        </p:txBody>
      </p:sp>
    </p:spTree>
    <p:extLst>
      <p:ext uri="{BB962C8B-B14F-4D97-AF65-F5344CB8AC3E}">
        <p14:creationId xmlns:p14="http://schemas.microsoft.com/office/powerpoint/2010/main" val="15577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14DE0D2-18BB-E5A0-634E-2954335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4879105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Слабая связанность так же встречается в </a:t>
            </a:r>
            <a:r>
              <a:rPr lang="ru-RU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 принципах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как «п</a:t>
            </a:r>
            <a:r>
              <a:rPr lang="ru-RU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ринцип инверсии зависимостей»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Когда мы уходим от конкретных реализаций и абстрагируемся на уровнях интерфейсов (которые легко подменять нужными нам реализациями), тогда код не завязан на определенные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реализации, прост для понимания логики модулей, их модификации, автономного тестирования, а также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переиспользования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7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56F396-C6E3-8ED2-6F95-4C51D8FE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ru-RU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36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Высокая связность (</a:t>
            </a:r>
            <a:r>
              <a:rPr lang="en-US" sz="36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Cohesion)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D4D054-AF24-D993-D500-A8347D35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475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Связность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— мера силы взаимосвязанности элементов внутри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модуля (класса)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Высокая связность класса / модуля означает, что его элементы тесно связаны и сфокусированы на общей задаче.</a:t>
            </a:r>
          </a:p>
          <a:p>
            <a:pPr marL="0" indent="0" algn="just">
              <a:buNone/>
            </a:pPr>
            <a:endParaRPr lang="ru-R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Низкая связность класса / модуля означает, что он не сфокусирован на одной цели, его элементы предназначены для слишком многих несвязанных обязанностей. Такой модуль трудно понять, использовать и поддерживать.</a:t>
            </a:r>
          </a:p>
        </p:txBody>
      </p:sp>
    </p:spTree>
    <p:extLst>
      <p:ext uri="{BB962C8B-B14F-4D97-AF65-F5344CB8AC3E}">
        <p14:creationId xmlns:p14="http://schemas.microsoft.com/office/powerpoint/2010/main" val="37489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DA297CC-1EE9-0DD4-1AE8-83A418BC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2"/>
            <a:ext cx="10515600" cy="38050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сути,  высокая связность очень тесно связана с  «принципом единственной ответственности» (</a:t>
            </a: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ru-RU" sz="24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4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ысокая связность получается в результате соблюдения SRP.</a:t>
            </a:r>
          </a:p>
          <a:p>
            <a:pPr marL="0" indent="0" algn="just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Высокая связность говорит о том, что класс должен стараться выполнять как можно меньше не специфичных для него задач, и иметь вполне определенную область применения.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Группировка методов и полей в классе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их отношению к сотруднику.</a:t>
            </a:r>
          </a:p>
        </p:txBody>
      </p:sp>
      <p:pic>
        <p:nvPicPr>
          <p:cNvPr id="6146" name="Picture 2" descr="GRASP (General Responsibility Assignment Software Patterns) представляет собой набор принципов, которые могут быть полезными при проектировании объектно-ориентированных систем.-5">
            <a:extLst>
              <a:ext uri="{FF2B5EF4-FFF2-40B4-BE49-F238E27FC236}">
                <a16:creationId xmlns="" xmlns:a16="http://schemas.microsoft.com/office/drawing/2014/main" id="{0CB95460-785B-7734-B842-A22B3D2F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53" y="4181210"/>
            <a:ext cx="6214294" cy="248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9CF59A-35A7-FE12-5ADB-BF994D33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/>
          </a:bodyPr>
          <a:lstStyle/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Полиморфизм (</a:t>
            </a:r>
            <a:r>
              <a:rPr lang="en-US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Polymorphism)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F20A9B6-DA6A-A407-9FDD-69CA662F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3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Принцип Полиморфизма в контексте GRASP фокусируется на использовании полиморфизма для обработки вариаций поведения.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Вместо использования условных операторов (например,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для обработки различных поведений, полиморфизм позволяет объектам различных классов отвечать на одни и те же запросы разными способами. Это достигается за счет наследования и реализации интерфейсов или абстрактных классов.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Применение полиморфизма улучшает гибкость и расширяемость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кода, делая его более модульным и удобным для поддержки.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Принцип полиморфизма позволяет системе легко адаптироваться к изменениям и расширяться с новыми типами поведений без необходимости изменения существующего кода.</a:t>
            </a:r>
          </a:p>
        </p:txBody>
      </p:sp>
    </p:spTree>
    <p:extLst>
      <p:ext uri="{BB962C8B-B14F-4D97-AF65-F5344CB8AC3E}">
        <p14:creationId xmlns:p14="http://schemas.microsoft.com/office/powerpoint/2010/main" val="12218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E6D604C-ABCF-15AB-4BB3-7D761C62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090"/>
            <a:ext cx="10515600" cy="5478873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Рассмотрим систему уведомлений, где у нас есть несколько типов уведомлений, каждый из которых обрабатывается по-разному. Мы можем использовать полиморфизм для определения общего метода отправки уведомлений, позволяя каждому типу уведомления иметь свою уникальную реализацию.</a:t>
            </a:r>
            <a:endParaRPr lang="x-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CAD5565-CE3D-D672-49F8-93F71901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47" y="352769"/>
            <a:ext cx="9520906" cy="61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9F4E8E1-B208-9D95-DC60-3B12124D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206477"/>
            <a:ext cx="11484078" cy="63221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Объектно-ориентированный анализ и проектирование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(ООАП) это следующий шаг после ООП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он включает в себя и программирование, и разработку модели.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 того как начать программирование классов, их свойств и методов, необходимо дать ответы на такие вопросы: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сколько и какие классы нужны;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какие свойства и методы необходимы;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какая должна быть связь между классами.</a:t>
            </a:r>
          </a:p>
          <a:p>
            <a:pPr marL="0" indent="0" algn="l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Эти вопросы связаны больше не с программированием, а с общим анализом требований к будущей системе и с анализом предметной области.</a:t>
            </a:r>
          </a:p>
          <a:p>
            <a:pPr marL="0" indent="0" algn="l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Объектно-ориентированный анализ и проектирование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(Object-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Oriented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 / Design) – методология разработки систем, в основу которой положена ОО концепция представления </a:t>
            </a:r>
            <a:r>
              <a:rPr lang="ru-RU" sz="24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моделей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предметной области в форме классов, обладающих структурными свойствами, поведением и </a:t>
            </a:r>
            <a:r>
              <a:rPr lang="ru-RU" sz="24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ответственностью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86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91AA85D-31D7-C504-3749-F2120C1B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Чистая выдумка (</a:t>
            </a:r>
            <a:r>
              <a:rPr lang="en-US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Pure Fabrication)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6AAE90-E6D8-CE3F-C9A2-D5E379F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9"/>
            <a:ext cx="10515600" cy="447367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Принцип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«чистой выдумки»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или Pure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Fabrication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является ключевой концепцией в GRASP и заключается в создании классов, которые не обязательно представляют сущности из реального мира или концепции из предметной области. </a:t>
            </a:r>
          </a:p>
          <a:p>
            <a:pPr marL="0" indent="0" algn="just">
              <a:buNone/>
            </a:pPr>
            <a:endParaRPr lang="ru-RU" sz="1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Цель этого принципа — уменьшить </a:t>
            </a:r>
            <a:r>
              <a:rPr lang="ru-RU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зацепление</a:t>
            </a:r>
            <a:r>
              <a:rPr lang="ru-RU" sz="2400" b="0" i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улучшить организацию кода, создавая классы, которые выполняют определенные функции, не связанные напрямую с бизнес-логикой приложения.</a:t>
            </a:r>
          </a:p>
          <a:p>
            <a:pPr marL="0" indent="0" algn="just">
              <a:buNone/>
            </a:pPr>
            <a:endParaRPr lang="ru-RU" sz="1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Такие классы часто используются для технических задач, таких как взаимодействие с базой данных,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логгирование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обработка ошибок и т.д.</a:t>
            </a:r>
            <a:endParaRPr lang="x-non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EFDDBF-6DCB-A4AC-8395-A12190A0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37460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 используя средства класса «А», внести его объекты в 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базу данных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ледуя Pure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Fabrication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принципу, мы создадим сервис или репозиторий, который будет доставать и сохранять такой объект в базу данных.</a:t>
            </a:r>
          </a:p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Ярким примером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Pure Fabrication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является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access object (DAO)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специальные классы для работы с базой данных.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558AA3-161E-ABF7-B144-17894C5B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3600" u="sng" dirty="0">
                <a:latin typeface="Arial" panose="020B0604020202020204" pitchFamily="34" charset="0"/>
                <a:cs typeface="Arial" panose="020B0604020202020204" pitchFamily="34" charset="0"/>
              </a:rPr>
              <a:t>. Перенаправление </a:t>
            </a:r>
            <a:r>
              <a:rPr lang="ru-RU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Indirection)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3F4FD27-A653-BA44-146F-BA4F6125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141"/>
            <a:ext cx="10515600" cy="44268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Суть применения шаблона </a:t>
            </a:r>
            <a:r>
              <a:rPr lang="ru-RU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перенаправление</a:t>
            </a:r>
            <a:r>
              <a:rPr lang="ru-RU" sz="24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состоит в том,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чтобы определить ответственность объекта и избежать сильного зацепления между объектами, даже если один класс нуждается в функционале (сервисах), который предоставляет другой класс, возложив ответственность на промежуточный объект, чтобы он осуществлял связь между другими компонентами или службами и они не были напрямую связаны.	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Шаблон </a:t>
            </a:r>
            <a:r>
              <a:rPr lang="ru-RU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перенаправление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реализует низкое зацепление между классами, путем назначения обязанностей по их взаимодействию дополнительному объекту — посреднику.</a:t>
            </a:r>
          </a:p>
        </p:txBody>
      </p:sp>
    </p:spTree>
    <p:extLst>
      <p:ext uri="{BB962C8B-B14F-4D97-AF65-F5344CB8AC3E}">
        <p14:creationId xmlns:p14="http://schemas.microsoft.com/office/powerpoint/2010/main" val="346404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C3A7969-B00A-EA13-B916-03628A84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272955"/>
            <a:ext cx="11543071" cy="619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6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архитектуре </a:t>
            </a:r>
            <a:r>
              <a:rPr lang="en-US" sz="2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Model-View-Controller</a:t>
            </a:r>
            <a:r>
              <a:rPr lang="ru-RU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контроллер (</a:t>
            </a:r>
            <a:r>
              <a:rPr lang="ru-RU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ослабляет зацепление данных (</a:t>
            </a:r>
            <a:r>
              <a:rPr lang="ru-RU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с их представлением (</a:t>
            </a:r>
            <a:r>
              <a:rPr lang="ru-RU" sz="2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UI логике на самом деле нужен не контроллер, а модель, доменная логика. Но мы не хотим, чтобы UI логика была сильно связанна с моделью, и возможно в UI мы хотим получать данные и работать с разной предметной логикой. А связывать UI слой с бизнес логикой было бы глупо, потому что получим сложный для изменений и поддержки код. Выход – вводим контроллер как посредника между View и Model.</a:t>
            </a:r>
            <a:endParaRPr lang="x-non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65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31D8DDB-EE8D-DB3C-B197-60AA3ED6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7246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u="sng" dirty="0">
                <a:latin typeface="Arial" panose="020B0604020202020204" pitchFamily="34" charset="0"/>
                <a:cs typeface="Arial" panose="020B0604020202020204" pitchFamily="34" charset="0"/>
              </a:rPr>
              <a:t>Другие примеры реализации шаблона перенаправление:</a:t>
            </a:r>
          </a:p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Адаптер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структурный паттерн проектирования, который позволяет объектам с несовместимыми интерфейсами работать вместе.</a:t>
            </a:r>
          </a:p>
          <a:p>
            <a:pPr marL="0" indent="0" algn="just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 объект-переводчик, который трансформирует интерфейс или данные одного объекта в такой вид, чтобы он стал понятен другому объекту.</a:t>
            </a:r>
          </a:p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Фасад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структурный паттерн проектирования, который предоставляет простой интерфейс к сложной системе классов, библиотеке или фреймворку.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Фасад может иметь урезанный интерфейс, не имеющий 100% функциональности, которой можно достичь, используя сложную подсистему напрямую, но он предоставляет тот функционал, который нужен клиенту, и скрывает все остальные.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2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E01FF4-EC97-EEA7-769B-97F412FC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33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Устойчивость к изменениям (</a:t>
            </a:r>
            <a:r>
              <a:rPr lang="ru-RU" sz="3300" b="0" i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33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300" b="0" i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r>
              <a:rPr lang="ru-RU" sz="33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x-none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31595E8-7455-5DC1-25BF-781D0CF0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63"/>
            <a:ext cx="10515600" cy="46776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Проблема модификации системы наиболее актуальна в условиях динамически изменяющихся требований. Необходимо выделить точки, которые наиболее часто будут подвержены </a:t>
            </a:r>
            <a:r>
              <a:rPr lang="ru-RU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изменению/модификации (</a:t>
            </a:r>
            <a:r>
              <a:rPr lang="ru-RU" sz="24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точки неустойчивости системы</a:t>
            </a:r>
            <a:r>
              <a:rPr lang="ru-RU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Сущность шаблона «устойчивость к изменениям» заключается в устранении таких точек путем определения их в качестве абстракций (интерфейсов или абстрактных классов) и реализации для них различных вариантов поведения.</a:t>
            </a:r>
          </a:p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Данный принцип косвенно связан с остальными принципами GRASP.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1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975E9E0-B36A-4183-DDBE-28CE6196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103"/>
            <a:ext cx="10515600" cy="5596860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Примеры:</a:t>
            </a:r>
          </a:p>
          <a:p>
            <a:pPr marL="0" indent="0" algn="just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1. Рассмотрим ситуацию расширения спектра услуг транспортной компании. Представим, что судоходная компания начала заниматься пассажирскими перевозками. Для этого, реализуем точку устойчивости системы — перевозимую сущность (</a:t>
            </a:r>
            <a:r>
              <a:rPr lang="ru-RU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2. Допустим, у нас есть система, в которой могут использоваться различные способы оплаты. Вместо прямой реализации каждого способа оплаты в классе обработки заказов, мы используем абстракцию — интерфейс оплаты. Это позволяет легко добавлять новые способы оплаты без изменения класса обработки заказов.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CBB304-4D2B-F083-6175-5B0741B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78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Ссылки: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E0CD2F0-4F05-B0D9-B73D-1AEEB61B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509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https://www.kobzarev.com/programming/grasp/#sozdatel-creator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https://habr.com/ru/articles/92570/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https://ru.wikipedia.org/wiki/GRASP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https://dzen.ru/a/ZZZkSOs1ch7Ldv7T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https://habr.com/ru/companies/otus/articles/507600/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https://habr.com/ru/companies/otus/articles/521476/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https://www.yourtodo.ru/posts/pogruzhenie-v-grasp-osnovyi-printsipov-proektirovaniya-sistem/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https://ru.wikipedia.org/wiki/Data_Access_Object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https://libcats.org/book/720894</a:t>
            </a:r>
            <a:endParaRPr lang="ru-RU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C170B6-3217-0B66-ECDD-E83E2A7E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72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GRASP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Responsibility Assignment Software Patterns)</a:t>
            </a:r>
            <a:r>
              <a:rPr lang="ru-RU" sz="28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общие шаблоны распределения ответственностей.</a:t>
            </a:r>
            <a:endParaRPr lang="x-none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5ABA9C3-25A3-F534-E16F-6DA545C1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72"/>
            <a:ext cx="10822858" cy="47034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GRASP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о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писывает 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шаблоны, используемые в объектно-ориентированном проектировании для решения общих задач по назначению ответственностей классам и объектам.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Особенность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GRAS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паттернов в том, что они не имеют выраженной структуры, четкой области применения и конкретной решаемой проблемы, а лишь представляют собой обобщенные подходы/рекомендации/принципы, используемые при проектировании дизайна системы.</a:t>
            </a:r>
          </a:p>
          <a:p>
            <a:pPr marL="0" indent="0" algn="just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Существует девять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GRA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SP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шаблонов, изначально описанных в книге  Крейга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Лармана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 «Применение UML и шаблонов проектирования».</a:t>
            </a:r>
            <a:endParaRPr lang="x-none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240CD3F-B08A-2B8B-1C90-E8852B21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60" y="0"/>
            <a:ext cx="8554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266BFD-54BC-550F-8291-FDCB1D52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3600" u="sng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эксперт</a:t>
            </a: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 (Information Expert)</a:t>
            </a:r>
            <a:endParaRPr lang="x-non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C4CA6CC-3CCC-F90B-A456-7C0332F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Ответственность </a:t>
            </a:r>
            <a:r>
              <a:rPr lang="ru-RU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 выполнение задачи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должна быть назначена тому классу, который владеет максимумом необходимой информации для исполнения — информационному эксперту.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шаблона информационный эксперт повышает связность модулей и не противоречит свойству инкапсуляции.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шаблон — самый очевидный и важный из девяти. Если его не учесть — получится «спагетти-код», в котором трудно разобраться.</a:t>
            </a:r>
            <a:endParaRPr lang="x-non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A23C0E42-8B79-1B3B-4997-6BA01562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75" y="1405879"/>
            <a:ext cx="6685934" cy="545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1D6C608-6F71-3E60-6476-0770257A5E29}"/>
              </a:ext>
            </a:extLst>
          </p:cNvPr>
          <p:cNvSpPr txBox="1"/>
          <p:nvPr/>
        </p:nvSpPr>
        <p:spPr>
          <a:xfrm>
            <a:off x="491613" y="216310"/>
            <a:ext cx="11218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Рассмотрим систему управления заказами. У класса </a:t>
            </a:r>
            <a:r>
              <a:rPr lang="ru-RU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может быть метод </a:t>
            </a:r>
            <a:r>
              <a:rPr lang="ru-RU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calculateTotal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так как этот класс содержит информацию о продуктах и их ценах, и легко может выполнить расчет общей стоимости заказа.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09EA8C-531A-6BE8-BE06-27EC0F53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3529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информационного эксперта:</a:t>
            </a:r>
            <a:endParaRPr lang="x-non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7476468-02BE-126E-6B3D-97185F09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2"/>
            <a:ext cx="10515600" cy="27038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Повышает: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Инкапсуляцию</a:t>
            </a:r>
            <a:r>
              <a:rPr lang="ru-RU" b="0" i="0" dirty="0">
                <a:effectLst/>
                <a:latin typeface="Arial" panose="020B0604020202020204" pitchFamily="34" charset="0"/>
              </a:rPr>
              <a:t>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Простоту восприятия;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Готовность компонентов к повторному использованию;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Снижает: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</a:rPr>
              <a:t>степень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зацепления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связанность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).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98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A1944B-D4E6-FE4E-E6F5-33BB1450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436"/>
          </a:xfrm>
        </p:spPr>
        <p:txBody>
          <a:bodyPr>
            <a:normAutofit fontScale="90000"/>
          </a:bodyPr>
          <a:lstStyle/>
          <a:p>
            <a:r>
              <a:rPr lang="ru-RU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4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Создатель (</a:t>
            </a:r>
            <a:r>
              <a:rPr lang="en-US" sz="4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Creator)</a:t>
            </a:r>
            <a:endParaRPr lang="x-none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5311A48-0FC5-379E-E137-7018229C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342500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Суть ответственности такого объекта в том, что он создает другие объекты.</a:t>
            </a:r>
          </a:p>
          <a:p>
            <a:pPr marL="0" indent="0">
              <a:buNone/>
            </a:pP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u="sng" dirty="0">
                <a:latin typeface="Arial" panose="020B0604020202020204" pitchFamily="34" charset="0"/>
                <a:cs typeface="Arial" panose="020B0604020202020204" pitchFamily="34" charset="0"/>
              </a:rPr>
              <a:t>Условия, которые должны выполняться, когда мы наделяем объект ответственностью создателя:</a:t>
            </a:r>
          </a:p>
          <a:p>
            <a:pPr marL="0" indent="0" algn="l">
              <a:buNone/>
            </a:pP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Создатель содержит или агрегирует создаваемые объекты;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Создатель использует создаваемые объекты;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Создатель знает, как проинициализировать создаваемый объект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Создатель записывает создаваемые объекты;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Создатель имеет данные инициализации для создаваемого объекта.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554AE70-6FE3-DF09-75BB-DABFEDBF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1"/>
            <a:ext cx="10515600" cy="28611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сказать, что шаблон «</a:t>
            </a:r>
            <a:r>
              <a:rPr lang="ru-RU" sz="24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Creator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 — это интерпретация шаблона «</a:t>
            </a:r>
            <a:r>
              <a:rPr lang="ru-RU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Expert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в контексте создания объектов.</a:t>
            </a:r>
          </a:p>
          <a:p>
            <a:pPr marL="0" indent="0" algn="just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u="sng" dirty="0">
                <a:solidFill>
                  <a:schemeClr val="tx1"/>
                </a:solidFill>
                <a:latin typeface="Arial" panose="020B0604020202020204" pitchFamily="34" charset="0"/>
              </a:rPr>
              <a:t>Пример: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</a:rPr>
              <a:t> Если объект A должен создавать объект B, то A считается создателем B. Например, класс </a:t>
            </a:r>
            <a:r>
              <a:rPr lang="ru-RU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Order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</a:rPr>
              <a:t> может создавать экземпляры класса Product если он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имеет данные для инициализации создаваемого объекта.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A5EFDCC8-2A04-0B71-0215-0B8E8AF9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32" y="3485996"/>
            <a:ext cx="9202393" cy="29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5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752</TotalTime>
  <Words>390</Words>
  <Application>Microsoft Office PowerPoint</Application>
  <PresentationFormat>Широкоэкранный</PresentationFormat>
  <Paragraphs>121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Manrope</vt:lpstr>
      <vt:lpstr>Сетка</vt:lpstr>
      <vt:lpstr>GRASP</vt:lpstr>
      <vt:lpstr>Презентация PowerPoint</vt:lpstr>
      <vt:lpstr>GRASP (General Responsibility Assignment Software Patterns) - общие шаблоны распределения ответственностей.</vt:lpstr>
      <vt:lpstr>Презентация PowerPoint</vt:lpstr>
      <vt:lpstr>1. Информационный эксперт (Information Expert)</vt:lpstr>
      <vt:lpstr>Презентация PowerPoint</vt:lpstr>
      <vt:lpstr>Особенности информационного эксперта:</vt:lpstr>
      <vt:lpstr>2. Создатель (Creator)</vt:lpstr>
      <vt:lpstr>Презентация PowerPoint</vt:lpstr>
      <vt:lpstr>3. Controller</vt:lpstr>
      <vt:lpstr>MVC (Model-View-Controller)</vt:lpstr>
      <vt:lpstr>Пример: Предположим, у нас есть система управления библиотекой, и нам нужен контроллер для обработки операций, связанных с книгами.</vt:lpstr>
      <vt:lpstr>4. Слабое зацепление (связанность) или Low Coupling</vt:lpstr>
      <vt:lpstr>Презентация PowerPoint</vt:lpstr>
      <vt:lpstr>5. Высокая связность (High Cohesion)</vt:lpstr>
      <vt:lpstr>Презентация PowerPoint</vt:lpstr>
      <vt:lpstr>6. Полиморфизм (Polymorphism)</vt:lpstr>
      <vt:lpstr>Презентация PowerPoint</vt:lpstr>
      <vt:lpstr>Презентация PowerPoint</vt:lpstr>
      <vt:lpstr>7. Чистая выдумка (Pure Fabrication)</vt:lpstr>
      <vt:lpstr>Презентация PowerPoint</vt:lpstr>
      <vt:lpstr>8. Перенаправление (Indirection)</vt:lpstr>
      <vt:lpstr>Презентация PowerPoint</vt:lpstr>
      <vt:lpstr>Презентация PowerPoint</vt:lpstr>
      <vt:lpstr>9. Устойчивость к изменениям (Protected Variations)</vt:lpstr>
      <vt:lpstr>Презентация PowerPoint</vt:lpstr>
      <vt:lpstr>Ссылки: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Кравченко</dc:creator>
  <cp:lastModifiedBy>Engineer</cp:lastModifiedBy>
  <cp:revision>20</cp:revision>
  <dcterms:created xsi:type="dcterms:W3CDTF">2024-03-23T12:35:22Z</dcterms:created>
  <dcterms:modified xsi:type="dcterms:W3CDTF">2024-04-04T13:56:20Z</dcterms:modified>
</cp:coreProperties>
</file>