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Light"/>
      <p:regular r:id="rId16"/>
      <p:bold r:id="rId17"/>
      <p:italic r:id="rId18"/>
      <p:boldItalic r:id="rId19"/>
    </p:embeddedFont>
    <p:embeddedFont>
      <p:font typeface="Raleway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PW1GmhpyVeVOf1Ya20hIvOjeE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7E49C1-629D-40B7-9BE5-9D7349F5E5CC}">
  <a:tblStyle styleId="{567E49C1-629D-40B7-9BE5-9D7349F5E5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regular.fntdata"/><Relationship Id="rId11" Type="http://schemas.openxmlformats.org/officeDocument/2006/relationships/slide" Target="slides/slide6.xml"/><Relationship Id="rId22" Type="http://schemas.openxmlformats.org/officeDocument/2006/relationships/font" Target="fonts/RalewayMedium-italic.fntdata"/><Relationship Id="rId10" Type="http://schemas.openxmlformats.org/officeDocument/2006/relationships/slide" Target="slides/slide5.xml"/><Relationship Id="rId21" Type="http://schemas.openxmlformats.org/officeDocument/2006/relationships/font" Target="fonts/RalewayMedium-bold.fntdata"/><Relationship Id="rId13" Type="http://schemas.openxmlformats.org/officeDocument/2006/relationships/font" Target="fonts/Raleway-bold.fntdata"/><Relationship Id="rId24" Type="http://customschemas.google.com/relationships/presentationmetadata" Target="metadata"/><Relationship Id="rId12" Type="http://schemas.openxmlformats.org/officeDocument/2006/relationships/font" Target="fonts/Raleway-regular.fntdata"/><Relationship Id="rId23" Type="http://schemas.openxmlformats.org/officeDocument/2006/relationships/font" Target="fonts/Raleway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Light-bold.fntdata"/><Relationship Id="rId16" Type="http://schemas.openxmlformats.org/officeDocument/2006/relationships/font" Target="fonts/Raleway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49f3b1b3e_1_0:notes"/>
          <p:cNvSpPr/>
          <p:nvPr>
            <p:ph idx="2" type="sldImg"/>
          </p:nvPr>
        </p:nvSpPr>
        <p:spPr>
          <a:xfrm>
            <a:off x="0" y="0"/>
            <a:ext cx="1500000" cy="15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a49f3b1b3e_1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a49f3b1b3e_1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49f3b1b3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1a49f3b1b3e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9f3b1b3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a49f3b1b3e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9f3b1b3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1a49f3b1b3e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e313e2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a4e313e23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об'є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'єкти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wnload.oracle.com/otn-pub/jcp/jdbc-4_1-mrel-spec/jdbc4.1-fr-spec.pdf?AuthParam=1603564922_8160882ea938a7e9457f8d33e38acf73" TargetMode="External"/><Relationship Id="rId4" Type="http://schemas.openxmlformats.org/officeDocument/2006/relationships/hyperlink" Target="https://proselyte.net/tutorials/jdbc/statements/" TargetMode="External"/><Relationship Id="rId5" Type="http://schemas.openxmlformats.org/officeDocument/2006/relationships/hyperlink" Target="https://www.youtube.com/watch?v=qbM3JIpIvR0" TargetMode="External"/><Relationship Id="rId6" Type="http://schemas.openxmlformats.org/officeDocument/2006/relationships/hyperlink" Target="https://blog.skillfactory.ru/glossary/jdbc/" TargetMode="External"/><Relationship Id="rId7" Type="http://schemas.openxmlformats.org/officeDocument/2006/relationships/hyperlink" Target="https://habr.com/ru/post/326614/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g1a49f3b1b3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977900"/>
            <a:ext cx="1772212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g1a49f3b1b3e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900" y="0"/>
            <a:ext cx="6386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g1a49f3b1b3e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6100" y="1358900"/>
            <a:ext cx="52959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a49f3b1b3e_1_0"/>
          <p:cNvSpPr/>
          <p:nvPr/>
        </p:nvSpPr>
        <p:spPr>
          <a:xfrm>
            <a:off x="774700" y="2635250"/>
            <a:ext cx="75756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ru-RU" sz="5500">
                <a:solidFill>
                  <a:srgbClr val="002F4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JDBC</a:t>
            </a:r>
            <a:endParaRPr sz="5500">
              <a:solidFill>
                <a:srgbClr val="002F4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sz="5500">
              <a:solidFill>
                <a:srgbClr val="002F4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0" name="Google Shape;90;g1a49f3b1b3e_1_0"/>
          <p:cNvSpPr/>
          <p:nvPr/>
        </p:nvSpPr>
        <p:spPr>
          <a:xfrm>
            <a:off x="774700" y="5949950"/>
            <a:ext cx="136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2F4F"/>
                </a:solidFill>
                <a:latin typeface="Raleway"/>
                <a:ea typeface="Raleway"/>
                <a:cs typeface="Raleway"/>
                <a:sym typeface="Raleway"/>
              </a:rPr>
              <a:t>astondevs.ru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9f3b1b3e_1_16"/>
          <p:cNvSpPr txBox="1"/>
          <p:nvPr/>
        </p:nvSpPr>
        <p:spPr>
          <a:xfrm>
            <a:off x="215350" y="1298500"/>
            <a:ext cx="8531100" cy="57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314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JDBC — это платформенно независимый промышленный стандарт взаимодействия Java-приложений с реляционными базами данных. Впервые был включен в состав JDK 1.1 в 1997 году. JDBC управляет:</a:t>
            </a:r>
            <a:endParaRPr sz="1800">
              <a:solidFill>
                <a:srgbClr val="2C314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подключением к базе данных;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выдачей запросов и команд;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обработкой данных, полученных из базы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Пакет JDBC состоит из двух главных компонентов: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API (программного интерфейса), который поддерживает связь между Java-приложением и менеджером JDBC;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Драйвера JDBC, который поддерживает связь между менеджером JDBC и драйвером базы данных.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Соединение с базой устанавливается по особому URL. При этом разработчику не нужно знать специфику конкретной базы — API выступает в качестве посредника между базой и приложением. Это упрощает как процесс создания приложения, так и переход на базу данных другого типа.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g1a49f3b1b3e_1_16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JDBC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a49f3b1b3e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1975" y="1378250"/>
            <a:ext cx="3140750" cy="4715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g1a49f3b1b3e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49f3b1b3e_1_34"/>
          <p:cNvSpPr txBox="1"/>
          <p:nvPr/>
        </p:nvSpPr>
        <p:spPr>
          <a:xfrm>
            <a:off x="365750" y="1646375"/>
            <a:ext cx="6144300" cy="4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Этапы подключения к базе данных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Установка базы данных на сервер или выбор облачного сервиса, к которому нужно получить доступ.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Подключение библиотеки JDBC.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Проверка факта нахождения необходимого драйвера JDBC в classpath.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Установление соединения с базой данных с помощью библиотеки JDBC.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Использование установленного соединения для выполнения команд SQL.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AutoNum type="arabicPeriod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Закрытие соединения после окончания сеанса.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g1a49f3b1b3e_1_34"/>
          <p:cNvSpPr/>
          <p:nvPr/>
        </p:nvSpPr>
        <p:spPr>
          <a:xfrm>
            <a:off x="365750" y="508000"/>
            <a:ext cx="8877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Этапы подключения к БД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1a49f3b1b3e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175" y="1715950"/>
            <a:ext cx="4966226" cy="3816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g1a49f3b1b3e_1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9f3b1b3e_1_42"/>
          <p:cNvSpPr txBox="1"/>
          <p:nvPr/>
        </p:nvSpPr>
        <p:spPr>
          <a:xfrm>
            <a:off x="282300" y="1397900"/>
            <a:ext cx="11627400" cy="6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Менеджер драйверов (Driver Manager)</a:t>
            </a:r>
            <a:b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Этот элемент управляет списком драйверов БД. Каждой запрос на соединение требует соответствующего драйвера. Первое совпадение даёт нам соединение.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Драйвер (Driver)</a:t>
            </a:r>
            <a:b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Этот элемент отвечает за связь с БД. Работать с ним нам приходится крайне редко. Вместо этого мы чаще используем объекты DriverManager, которые управляют объектами этого типа.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Соединение (Connection)</a:t>
            </a:r>
            <a:b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Этот интерфейс обеспечивает нас методами для работы с БД. Все взаимодействия с БД происходят исключительно через Connection.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Выражение (Statement)</a:t>
            </a:r>
            <a:b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Для подтверждения SQL-запросов мы используем объекты, созданные с использованием этого интерфейса.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Результат (ResultSet)</a:t>
            </a:r>
            <a:b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Экземпляры этого элемента содержат данные, которые были получены в результате выполнения SQL – запроса. Он работает как итератор и “пробегает” по полученным данным.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Исключения (SQL Exception)</a:t>
            </a:r>
            <a:b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ru-RU" sz="17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Этот класс обрабатывает все ошибки, которые могут возникнуть при работе с БД.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C314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g1a49f3b1b3e_1_42"/>
          <p:cNvSpPr/>
          <p:nvPr/>
        </p:nvSpPr>
        <p:spPr>
          <a:xfrm>
            <a:off x="365750" y="508000"/>
            <a:ext cx="8877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Элементы JDBC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3" name="Google Shape;113;g1a49f3b1b3e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ga4e313e236_0_18"/>
          <p:cNvGraphicFramePr/>
          <p:nvPr/>
        </p:nvGraphicFramePr>
        <p:xfrm>
          <a:off x="365750" y="129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{567E49C1-629D-40B7-9BE5-9D7349F5E5CC}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Statement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PreparedStatement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CallableStatement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Он используется для выполнения обычных SQL-запросов.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Он используется для выполнения параметризованных или динамических SQL-запросов.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Он используется для вызова хранимых процедур.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Предпочтительно, когда конкретный SQL-запрос должен выполняться только один раз.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Предпочтительно, когда конкретный запрос должен выполняться несколько раз.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Предпочтительно, когда должны выполняться хранимые процедуры.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Вы не можете передавать параметры в SQL-запрос с помощью этого интерфейса.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Вы можете передать параметры в SQL-запрос во время выполнения, используя этот интерфейс.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помощью этого интерфейса вы можете передавать 3 типа параметров. Это - IN, OUT и IN OUT.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Этот интерфейс в основном используется для операторов DDL, таких как CREATE, ALTER, DROP и т. Д.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Он используется для любого типа SQL-запросов, которые должны выполняться несколько раз.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Он используется для выполнения хранимых процедур и функций.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Производительность этого интерфейса очень низкая.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Производительность этого интерфейса лучше, чем у интерфейса Statement (когда он используется для многократного выполнения одного и того же запроса).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Производительность этого интерфейса высока.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ga4e313e236_0_18"/>
          <p:cNvSpPr/>
          <p:nvPr/>
        </p:nvSpPr>
        <p:spPr>
          <a:xfrm>
            <a:off x="365750" y="508000"/>
            <a:ext cx="8877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Statements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0" name="Google Shape;120;ga4e313e23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365750" y="18769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Raleway"/>
              <a:buChar char="•"/>
            </a:pPr>
            <a:r>
              <a:rPr lang="ru-RU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https://download.oracle.com/otn-pub/jcp/jdbc-4_1-mrel-spec/jdbc4.1-fr-spec.pdf?AuthParam=1603564922_8160882ea938a7e9457f8d33e38acf73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•"/>
            </a:pPr>
            <a:r>
              <a:rPr lang="ru-RU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https://proselyte.net/tutorials/jdbc/statements/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•"/>
            </a:pPr>
            <a:r>
              <a:rPr lang="ru-RU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https://www.youtube.com/watch?v=qbM3JIpIvR0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•"/>
            </a:pPr>
            <a:r>
              <a:rPr lang="ru-RU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https://blog.skillfactory.ru/glossary/jdbc/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•"/>
            </a:pPr>
            <a:r>
              <a:rPr lang="ru-RU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https://habr.com/ru/post/326614/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365750" y="508000"/>
            <a:ext cx="8877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Литература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7" name="Google Shape;12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2020-09-05T16:41:53Z</dcterms:created>
  <dc:creator>Yurii Shmorgun</dc:creator>
</cp:coreProperties>
</file>