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aleway" pitchFamily="2" charset="-52"/>
      <p:regular r:id="rId18"/>
      <p:bold r:id="rId19"/>
      <p:italic r:id="rId20"/>
      <p:boldItalic r:id="rId21"/>
    </p:embeddedFont>
    <p:embeddedFont>
      <p:font typeface="Raleway Light" pitchFamily="2" charset="-52"/>
      <p:regular r:id="rId22"/>
      <p:bold r:id="rId23"/>
      <p:italic r:id="rId24"/>
      <p:boldItalic r:id="rId25"/>
    </p:embeddedFont>
    <p:embeddedFont>
      <p:font typeface="Raleway Medium" pitchFamily="2" charset="-52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nOwLQYy+Uq26/Zrj+2L+GhWAi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Rybalko" userId="e69182bbdc908765" providerId="LiveId" clId="{595A6585-F6DE-48B4-B56A-0BA81528C72C}"/>
    <pc:docChg chg="undo custSel addSld modSld">
      <pc:chgData name="Ilia Rybalko" userId="e69182bbdc908765" providerId="LiveId" clId="{595A6585-F6DE-48B4-B56A-0BA81528C72C}" dt="2023-05-25T18:30:22.411" v="109" actId="20577"/>
      <pc:docMkLst>
        <pc:docMk/>
      </pc:docMkLst>
      <pc:sldChg chg="modSp add mod">
        <pc:chgData name="Ilia Rybalko" userId="e69182bbdc908765" providerId="LiveId" clId="{595A6585-F6DE-48B4-B56A-0BA81528C72C}" dt="2023-05-25T18:27:34.547" v="38" actId="12"/>
        <pc:sldMkLst>
          <pc:docMk/>
          <pc:sldMk cId="1284281598" sldId="263"/>
        </pc:sldMkLst>
        <pc:spChg chg="mod">
          <ac:chgData name="Ilia Rybalko" userId="e69182bbdc908765" providerId="LiveId" clId="{595A6585-F6DE-48B4-B56A-0BA81528C72C}" dt="2023-05-25T18:27:34.547" v="38" actId="12"/>
          <ac:spMkLst>
            <pc:docMk/>
            <pc:sldMk cId="1284281598" sldId="263"/>
            <ac:spMk id="127" creationId="{00000000-0000-0000-0000-000000000000}"/>
          </ac:spMkLst>
        </pc:spChg>
        <pc:spChg chg="mod">
          <ac:chgData name="Ilia Rybalko" userId="e69182bbdc908765" providerId="LiveId" clId="{595A6585-F6DE-48B4-B56A-0BA81528C72C}" dt="2023-05-25T18:26:01.373" v="11" actId="20577"/>
          <ac:spMkLst>
            <pc:docMk/>
            <pc:sldMk cId="1284281598" sldId="263"/>
            <ac:spMk id="128" creationId="{00000000-0000-0000-0000-000000000000}"/>
          </ac:spMkLst>
        </pc:spChg>
      </pc:sldChg>
      <pc:sldChg chg="modSp add mod">
        <pc:chgData name="Ilia Rybalko" userId="e69182bbdc908765" providerId="LiveId" clId="{595A6585-F6DE-48B4-B56A-0BA81528C72C}" dt="2023-05-25T18:27:38.402" v="40" actId="12"/>
        <pc:sldMkLst>
          <pc:docMk/>
          <pc:sldMk cId="901391556" sldId="264"/>
        </pc:sldMkLst>
        <pc:spChg chg="mod">
          <ac:chgData name="Ilia Rybalko" userId="e69182bbdc908765" providerId="LiveId" clId="{595A6585-F6DE-48B4-B56A-0BA81528C72C}" dt="2023-05-25T18:27:38.402" v="40" actId="12"/>
          <ac:spMkLst>
            <pc:docMk/>
            <pc:sldMk cId="901391556" sldId="264"/>
            <ac:spMk id="127" creationId="{00000000-0000-0000-0000-000000000000}"/>
          </ac:spMkLst>
        </pc:spChg>
        <pc:spChg chg="mod">
          <ac:chgData name="Ilia Rybalko" userId="e69182bbdc908765" providerId="LiveId" clId="{595A6585-F6DE-48B4-B56A-0BA81528C72C}" dt="2023-05-25T18:26:57.836" v="27" actId="20577"/>
          <ac:spMkLst>
            <pc:docMk/>
            <pc:sldMk cId="901391556" sldId="264"/>
            <ac:spMk id="128" creationId="{00000000-0000-0000-0000-000000000000}"/>
          </ac:spMkLst>
        </pc:spChg>
      </pc:sldChg>
      <pc:sldChg chg="modSp add mod">
        <pc:chgData name="Ilia Rybalko" userId="e69182bbdc908765" providerId="LiveId" clId="{595A6585-F6DE-48B4-B56A-0BA81528C72C}" dt="2023-05-25T18:28:21.771" v="62" actId="20577"/>
        <pc:sldMkLst>
          <pc:docMk/>
          <pc:sldMk cId="1889377621" sldId="265"/>
        </pc:sldMkLst>
        <pc:spChg chg="mod">
          <ac:chgData name="Ilia Rybalko" userId="e69182bbdc908765" providerId="LiveId" clId="{595A6585-F6DE-48B4-B56A-0BA81528C72C}" dt="2023-05-25T18:28:21.771" v="62" actId="20577"/>
          <ac:spMkLst>
            <pc:docMk/>
            <pc:sldMk cId="1889377621" sldId="265"/>
            <ac:spMk id="127" creationId="{00000000-0000-0000-0000-000000000000}"/>
          </ac:spMkLst>
        </pc:spChg>
        <pc:spChg chg="mod">
          <ac:chgData name="Ilia Rybalko" userId="e69182bbdc908765" providerId="LiveId" clId="{595A6585-F6DE-48B4-B56A-0BA81528C72C}" dt="2023-05-25T18:27:58.562" v="52" actId="20577"/>
          <ac:spMkLst>
            <pc:docMk/>
            <pc:sldMk cId="1889377621" sldId="265"/>
            <ac:spMk id="128" creationId="{00000000-0000-0000-0000-000000000000}"/>
          </ac:spMkLst>
        </pc:spChg>
      </pc:sldChg>
      <pc:sldChg chg="modSp add mod">
        <pc:chgData name="Ilia Rybalko" userId="e69182bbdc908765" providerId="LiveId" clId="{595A6585-F6DE-48B4-B56A-0BA81528C72C}" dt="2023-05-25T18:30:22.411" v="109" actId="20577"/>
        <pc:sldMkLst>
          <pc:docMk/>
          <pc:sldMk cId="1711253785" sldId="266"/>
        </pc:sldMkLst>
        <pc:spChg chg="mod">
          <ac:chgData name="Ilia Rybalko" userId="e69182bbdc908765" providerId="LiveId" clId="{595A6585-F6DE-48B4-B56A-0BA81528C72C}" dt="2023-05-25T18:30:22.411" v="109" actId="20577"/>
          <ac:spMkLst>
            <pc:docMk/>
            <pc:sldMk cId="1711253785" sldId="266"/>
            <ac:spMk id="127" creationId="{00000000-0000-0000-0000-000000000000}"/>
          </ac:spMkLst>
        </pc:spChg>
        <pc:spChg chg="mod">
          <ac:chgData name="Ilia Rybalko" userId="e69182bbdc908765" providerId="LiveId" clId="{595A6585-F6DE-48B4-B56A-0BA81528C72C}" dt="2023-05-25T18:30:10.623" v="69" actId="20577"/>
          <ac:spMkLst>
            <pc:docMk/>
            <pc:sldMk cId="1711253785" sldId="266"/>
            <ac:spMk id="1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6bcf81a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000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1a6bcf81a6e_0_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a6bcf81a6e_0_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252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6c0be46a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000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1a6c0be46a7_0_4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a6c0be46a7_0_4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6c0be46a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000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g1a6c0be46a7_0_3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a6c0be46a7_0_3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6c0be46a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000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g1a6c0be46a7_0_3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a6c0be46a7_0_3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6c0be46a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000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g1a6c0be46a7_0_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a6c0be46a7_0_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8620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126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845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и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вертикальни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ий заголовок і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об'є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озділу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'єкти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рівняння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Лише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и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міст із підписом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ображення з підписо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508086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trfSgeK3JI" TargetMode="External"/><Relationship Id="rId5" Type="http://schemas.openxmlformats.org/officeDocument/2006/relationships/hyperlink" Target="https://www.youtube.com/watch?v=x5OtQiKOG-Q&amp;t=314s" TargetMode="External"/><Relationship Id="rId4" Type="http://schemas.openxmlformats.org/officeDocument/2006/relationships/hyperlink" Target="https://www.youtube.com/watch?v=O4uhPCEDzS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1a6bcf81a6e_0_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00" y="977900"/>
            <a:ext cx="1772212" cy="38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a6bcf81a6e_0_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3900" y="0"/>
            <a:ext cx="63865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a6bcf81a6e_0_0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96100" y="1358900"/>
            <a:ext cx="5295900" cy="5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a6bcf81a6e_0_0"/>
          <p:cNvSpPr/>
          <p:nvPr/>
        </p:nvSpPr>
        <p:spPr>
          <a:xfrm>
            <a:off x="774700" y="2635250"/>
            <a:ext cx="75756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ru-RU" sz="5500">
                <a:solidFill>
                  <a:srgbClr val="002F4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Solid</a:t>
            </a:r>
            <a:endParaRPr sz="5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a6bcf81a6e_0_0"/>
          <p:cNvSpPr/>
          <p:nvPr/>
        </p:nvSpPr>
        <p:spPr>
          <a:xfrm>
            <a:off x="774700" y="5949950"/>
            <a:ext cx="13653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2F4F"/>
                </a:solidFill>
                <a:latin typeface="Raleway"/>
                <a:ea typeface="Raleway"/>
                <a:cs typeface="Raleway"/>
                <a:sym typeface="Raleway"/>
              </a:rPr>
              <a:t>astondevs.ru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467150" y="1435209"/>
            <a:ext cx="108939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400" dirty="0">
                <a:latin typeface="Raleway" pitchFamily="2" charset="-52"/>
                <a:sym typeface="Raleway"/>
              </a:rPr>
              <a:t>Самостоятельное изучение</a:t>
            </a:r>
            <a:endParaRPr sz="2400" dirty="0">
              <a:latin typeface="Raleway" pitchFamily="2" charset="-52"/>
              <a:sym typeface="Raleway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67150" y="354050"/>
            <a:ext cx="11075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GRASP</a:t>
            </a:r>
            <a:endParaRPr lang="en-US"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2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https://habr.com/ru/post/508086/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4"/>
              </a:rPr>
              <a:t>https://www.youtube.com/watch?v=O4uhPCEDzSo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5"/>
              </a:rPr>
              <a:t>https://www.youtube.com/watch?v=x5OtQiKOG-Q&amp;t=314s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6"/>
              </a:rPr>
              <a:t>https://www.youtube.com/watch?v=otrfSgeK3JI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467150" y="354050"/>
            <a:ext cx="11075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Литература</a:t>
            </a:r>
            <a:endParaRPr sz="52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1a6c0be46a7_0_4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a6c0be46a7_0_46"/>
          <p:cNvSpPr txBox="1"/>
          <p:nvPr/>
        </p:nvSpPr>
        <p:spPr>
          <a:xfrm>
            <a:off x="467158" y="1443442"/>
            <a:ext cx="108939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— принцип единственной ответственности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Модуль должен иметь только одну причину для изменения. Или: модуль должен отвечать только за одну заинтересованную группу.</a:t>
            </a:r>
            <a:endParaRPr sz="1800" i="1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1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Таким образом если одна из групп пользователей запросила изменения в работу кого-то модуля, то эти изменения не должны влиять на результаты работы других групп или работы других функций.</a:t>
            </a:r>
            <a:endParaRPr sz="180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Кроме того это как правило это приводит к тому что у каждого класса может быть не более 1 – 2 метода.</a:t>
            </a:r>
            <a:endParaRPr sz="180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Очень важно: данный принцип также подразумевает что вся бизнес логика должна быть собрана со всего проекта в одном месте 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g1a6c0be46a7_0_46"/>
          <p:cNvSpPr/>
          <p:nvPr/>
        </p:nvSpPr>
        <p:spPr>
          <a:xfrm>
            <a:off x="467150" y="354050"/>
            <a:ext cx="11075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S - Single responsibility </a:t>
            </a:r>
            <a:endParaRPr sz="52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a6c0be46a7_0_3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a6c0be46a7_0_39"/>
          <p:cNvSpPr txBox="1"/>
          <p:nvPr/>
        </p:nvSpPr>
        <p:spPr>
          <a:xfrm>
            <a:off x="467158" y="1435617"/>
            <a:ext cx="108939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— принцип открытости/закрытости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Программные сущности должны быть открыты для расширения и закрыты для изменения.</a:t>
            </a:r>
            <a:endParaRPr sz="180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1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1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Когда вы меняете текущее поведение класса, эти изменения сказываются на всех системах, работающих с данным классом. Если хотите, чтобы класс выполнял больше операций, то идеальный вариант – не заменять старые на новые, а добавлять новые к уже существующим.</a:t>
            </a:r>
            <a:endParaRPr sz="180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1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Принцип служит для того, чтобы делать поведение класса более разнообразным, не вмешиваясь в текущие операции, которые он выполняет. Благодаря этому вы избегаете ошибок в тех фрагментах кода, где задействован этот класс.</a:t>
            </a:r>
            <a:endParaRPr sz="1800" i="1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1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1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g1a6c0be46a7_0_39"/>
          <p:cNvSpPr/>
          <p:nvPr/>
        </p:nvSpPr>
        <p:spPr>
          <a:xfrm>
            <a:off x="467150" y="354050"/>
            <a:ext cx="11075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O - open-closed </a:t>
            </a:r>
            <a:endParaRPr sz="52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1a6c0be46a7_0_3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a6c0be46a7_0_32"/>
          <p:cNvSpPr txBox="1"/>
          <p:nvPr/>
        </p:nvSpPr>
        <p:spPr>
          <a:xfrm>
            <a:off x="467150" y="1443453"/>
            <a:ext cx="108939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— принцип подстановки Барбары Лисков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Имеет сложное математическое определение, которое можно заменить на: Функции, которые используют базовый тип, должны иметь возможность использовать подтипы базового типа, не зная об этом</a:t>
            </a:r>
            <a:r>
              <a:rPr lang="ru-RU" sz="180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 i="0" u="none" strike="noStrike" cap="none">
              <a:solidFill>
                <a:srgbClr val="2222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800" i="0" u="none" strike="noStrike" cap="none">
              <a:solidFill>
                <a:srgbClr val="2222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Это  видно на простом примере создания объекта  Collection.  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List &lt;String&gt; strings = new ArrayList&lt;&gt;();</a:t>
            </a:r>
            <a:endParaRPr sz="1800" i="0" u="none" strike="noStrike" cap="none">
              <a:solidFill>
                <a:srgbClr val="CC7832"/>
              </a:solidFill>
              <a:highlight>
                <a:srgbClr val="2B2B2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AutoNum type="arabicParenR"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Также очень важно! Реализация в классах наследниках не должна противоречить реализации в базовых классах. В том числе нельзя закрывать методы в дочерних классах.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AutoNum type="arabicParenR"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Нельзя вызывать методы не характерные для базовой реализации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g1a6c0be46a7_0_32"/>
          <p:cNvSpPr/>
          <p:nvPr/>
        </p:nvSpPr>
        <p:spPr>
          <a:xfrm>
            <a:off x="467150" y="354050"/>
            <a:ext cx="11075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L - liskov substitution</a:t>
            </a:r>
            <a:endParaRPr sz="52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a6c0be46a7_0_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a6c0be46a7_0_25"/>
          <p:cNvSpPr txBox="1"/>
          <p:nvPr/>
        </p:nvSpPr>
        <p:spPr>
          <a:xfrm>
            <a:off x="467150" y="1467623"/>
            <a:ext cx="108939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— принцип разделения интерфейсов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-RU" sz="1800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Make fine grained interfaces that are client specific.</a:t>
            </a:r>
            <a:endParaRPr sz="1800" i="1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Под интерфейсом здесь понимается именно Java интерфейс. Разделение интерфейса облегчает использование и тестирование модулей.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Много интерфейсов лучше чем 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g1a6c0be46a7_0_25"/>
          <p:cNvSpPr/>
          <p:nvPr/>
        </p:nvSpPr>
        <p:spPr>
          <a:xfrm>
            <a:off x="467150" y="354050"/>
            <a:ext cx="11075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I - interface segregation</a:t>
            </a:r>
            <a:endParaRPr sz="52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467150" y="1435209"/>
            <a:ext cx="10893900" cy="5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— принцип инверсии зависимости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Depend on abstractions, not on concretions.</a:t>
            </a:r>
            <a:endParaRPr sz="1800" i="1" u="none" strike="noStrike" cap="none">
              <a:solidFill>
                <a:srgbClr val="2222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874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Char char="●"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Модули верхних уровней не должны зависеть от модулей нижних уровней. Оба типа модулей должны зависеть от абстракций.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874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Char char="●"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Абстракции не должны зависеть от деталей. Детали должны зависеть от абстракций.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Что такое модули верхних уровней? Как определить этот уровень? Как оказалось, все очень просто. Чем ближе модуль к вводу/выводу, тем ниже уровень модуля. Т.е. модули, работающие с BD, интерфейсом пользователя, низкого уровня. А модули, реализующие бизнес-логику — высокого уровня.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67150" y="354050"/>
            <a:ext cx="11075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D - dependency inversion</a:t>
            </a:r>
            <a:endParaRPr sz="52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467150" y="1435209"/>
            <a:ext cx="108939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ru-RU" sz="2400" dirty="0">
                <a:latin typeface="Raleway" pitchFamily="2" charset="-52"/>
              </a:rPr>
              <a:t>Always </a:t>
            </a:r>
            <a:r>
              <a:rPr lang="ru-RU" sz="2400" dirty="0" err="1">
                <a:latin typeface="Raleway" pitchFamily="2" charset="-52"/>
              </a:rPr>
              <a:t>Keep</a:t>
            </a:r>
            <a:r>
              <a:rPr lang="ru-RU" sz="2400" dirty="0">
                <a:latin typeface="Raleway" pitchFamily="2" charset="-52"/>
              </a:rPr>
              <a:t> It Simple, </a:t>
            </a:r>
            <a:r>
              <a:rPr lang="ru-RU" sz="2400" dirty="0" err="1">
                <a:latin typeface="Raleway" pitchFamily="2" charset="-52"/>
              </a:rPr>
              <a:t>Stupid</a:t>
            </a:r>
            <a:r>
              <a:rPr lang="ru-RU" sz="2400" dirty="0">
                <a:latin typeface="Raleway" pitchFamily="2" charset="-52"/>
              </a:rPr>
              <a:t> (будь проще)</a:t>
            </a:r>
            <a:endParaRPr lang="en-US" sz="2400" dirty="0">
              <a:latin typeface="Raleway" pitchFamily="2" charset="-52"/>
            </a:endParaRPr>
          </a:p>
          <a:p>
            <a:pPr algn="l"/>
            <a:endParaRPr lang="ru-RU" sz="2400" dirty="0">
              <a:latin typeface="Raleway" pitchFamily="2" charset="-5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Ваши методы должны быть небольшими (40-50 строк).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Каждый метод решает одну проблему.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При модификации кода в будущем не должно возникнуть трудностей.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Система работает лучше всего, если она не усложняется без надобности.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Не устанавливайте целую библиотеку ради одной функции из неё.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Не делай того, что не просят.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Писать код необходимо надежно и «</a:t>
            </a:r>
            <a:r>
              <a:rPr lang="ru-RU" sz="2400" dirty="0" err="1">
                <a:latin typeface="Raleway" pitchFamily="2" charset="-52"/>
              </a:rPr>
              <a:t>дубово</a:t>
            </a:r>
            <a:r>
              <a:rPr lang="ru-RU" sz="2400" dirty="0">
                <a:latin typeface="Raleway" pitchFamily="2" charset="-52"/>
              </a:rPr>
              <a:t>».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dirty="0">
              <a:latin typeface="Raleway" pitchFamily="2" charset="-52"/>
              <a:sym typeface="Raleway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67150" y="354050"/>
            <a:ext cx="11075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dirty="0">
                <a:latin typeface="Raleway Light"/>
                <a:ea typeface="Raleway Light"/>
                <a:cs typeface="Raleway Light"/>
                <a:sym typeface="Raleway Light"/>
              </a:rPr>
              <a:t>KISS</a:t>
            </a:r>
            <a:endParaRPr lang="en-US"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28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467150" y="1435209"/>
            <a:ext cx="108939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ru-RU" sz="2400" dirty="0">
                <a:latin typeface="Raleway" pitchFamily="2" charset="-52"/>
              </a:rPr>
              <a:t>You </a:t>
            </a:r>
            <a:r>
              <a:rPr lang="ru-RU" sz="2400" dirty="0" err="1">
                <a:latin typeface="Raleway" pitchFamily="2" charset="-52"/>
              </a:rPr>
              <a:t>are</a:t>
            </a:r>
            <a:r>
              <a:rPr lang="ru-RU" sz="2400" dirty="0">
                <a:latin typeface="Raleway" pitchFamily="2" charset="-52"/>
              </a:rPr>
              <a:t> </a:t>
            </a:r>
            <a:r>
              <a:rPr lang="ru-RU" sz="2400" dirty="0" err="1">
                <a:latin typeface="Raleway" pitchFamily="2" charset="-52"/>
              </a:rPr>
              <a:t>not</a:t>
            </a:r>
            <a:r>
              <a:rPr lang="ru-RU" sz="2400" dirty="0">
                <a:latin typeface="Raleway" pitchFamily="2" charset="-52"/>
              </a:rPr>
              <a:t> </a:t>
            </a:r>
            <a:r>
              <a:rPr lang="ru-RU" sz="2400" dirty="0" err="1">
                <a:latin typeface="Raleway" pitchFamily="2" charset="-52"/>
              </a:rPr>
              <a:t>gonna</a:t>
            </a:r>
            <a:r>
              <a:rPr lang="ru-RU" sz="2400" dirty="0">
                <a:latin typeface="Raleway" pitchFamily="2" charset="-52"/>
              </a:rPr>
              <a:t> </a:t>
            </a:r>
            <a:r>
              <a:rPr lang="ru-RU" sz="2400" dirty="0" err="1">
                <a:latin typeface="Raleway" pitchFamily="2" charset="-52"/>
              </a:rPr>
              <a:t>need</a:t>
            </a:r>
            <a:r>
              <a:rPr lang="ru-RU" sz="2400" dirty="0">
                <a:latin typeface="Raleway" pitchFamily="2" charset="-52"/>
              </a:rPr>
              <a:t> </a:t>
            </a:r>
            <a:r>
              <a:rPr lang="ru-RU" sz="2400" dirty="0" err="1">
                <a:latin typeface="Raleway" pitchFamily="2" charset="-52"/>
              </a:rPr>
              <a:t>it</a:t>
            </a:r>
            <a:r>
              <a:rPr lang="ru-RU" sz="2400" dirty="0">
                <a:latin typeface="Raleway" pitchFamily="2" charset="-52"/>
              </a:rPr>
              <a:t> (Вам это не понадобится)</a:t>
            </a:r>
            <a:endParaRPr lang="en-US" sz="2400" dirty="0">
              <a:latin typeface="Raleway" pitchFamily="2" charset="-52"/>
            </a:endParaRPr>
          </a:p>
          <a:p>
            <a:pPr algn="l"/>
            <a:endParaRPr lang="ru-RU" sz="2400" dirty="0">
              <a:latin typeface="Raleway" pitchFamily="2" charset="-5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Реализуйте только то, что нужно здесь и сейчас, а не в теории, что оно пригодится в будущем.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Подчищайте ненужный код (найдите через </a:t>
            </a:r>
            <a:r>
              <a:rPr lang="ru-RU" sz="2400" dirty="0" err="1">
                <a:latin typeface="Raleway" pitchFamily="2" charset="-52"/>
              </a:rPr>
              <a:t>Git</a:t>
            </a:r>
            <a:r>
              <a:rPr lang="ru-RU" sz="2400" dirty="0">
                <a:latin typeface="Raleway" pitchFamily="2" charset="-52"/>
              </a:rPr>
              <a:t> историю при надобности).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Программист не должен добавлять новый функционал, о котором его не просят (благими намерениями без должной проверки вы только добавите багов).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dirty="0">
              <a:latin typeface="Raleway" pitchFamily="2" charset="-52"/>
              <a:sym typeface="Raleway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67150" y="354050"/>
            <a:ext cx="11075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dirty="0">
                <a:latin typeface="Raleway Light"/>
                <a:ea typeface="Raleway Light"/>
                <a:cs typeface="Raleway Light"/>
                <a:sym typeface="Raleway Light"/>
              </a:rPr>
              <a:t>YAGNI</a:t>
            </a:r>
            <a:endParaRPr lang="en-US"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39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467150" y="1435209"/>
            <a:ext cx="108939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ru-RU" sz="2400" dirty="0" err="1">
                <a:latin typeface="Raleway" pitchFamily="2" charset="-52"/>
              </a:rPr>
              <a:t>Don’t</a:t>
            </a:r>
            <a:r>
              <a:rPr lang="ru-RU" sz="2400" dirty="0">
                <a:latin typeface="Raleway" pitchFamily="2" charset="-52"/>
              </a:rPr>
              <a:t> </a:t>
            </a:r>
            <a:r>
              <a:rPr lang="ru-RU" sz="2400" dirty="0" err="1">
                <a:latin typeface="Raleway" pitchFamily="2" charset="-52"/>
              </a:rPr>
              <a:t>Repeat</a:t>
            </a:r>
            <a:r>
              <a:rPr lang="ru-RU" sz="2400" dirty="0">
                <a:latin typeface="Raleway" pitchFamily="2" charset="-52"/>
              </a:rPr>
              <a:t> </a:t>
            </a:r>
            <a:r>
              <a:rPr lang="ru-RU" sz="2400" dirty="0" err="1">
                <a:latin typeface="Raleway" pitchFamily="2" charset="-52"/>
              </a:rPr>
              <a:t>Yourself</a:t>
            </a:r>
            <a:r>
              <a:rPr lang="ru-RU" sz="2400" dirty="0">
                <a:latin typeface="Raleway" pitchFamily="2" charset="-52"/>
              </a:rPr>
              <a:t> (Не повторяйся)</a:t>
            </a:r>
            <a:endParaRPr lang="en-US" sz="2400" dirty="0">
              <a:latin typeface="Raleway" pitchFamily="2" charset="-52"/>
            </a:endParaRPr>
          </a:p>
          <a:p>
            <a:pPr algn="l"/>
            <a:endParaRPr lang="ru-RU" sz="2400" dirty="0">
              <a:latin typeface="Raleway" pitchFamily="2" charset="-5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Избегайте копирования кода.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Выносите общую логику.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Прежде чем добавлять функционал, проверьте в проекте, может, он уже создан.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dirty="0">
                <a:latin typeface="Raleway" pitchFamily="2" charset="-52"/>
              </a:rPr>
              <a:t>Константы.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dirty="0">
              <a:latin typeface="Raleway" pitchFamily="2" charset="-52"/>
              <a:sym typeface="Raleway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67150" y="354050"/>
            <a:ext cx="110757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b="0" i="0" u="none" strike="noStrike" cap="none" dirty="0">
                <a:solidFill>
                  <a:srgbClr val="000000"/>
                </a:solidFill>
                <a:latin typeface="Raleway Light"/>
                <a:ea typeface="Calibri"/>
                <a:cs typeface="Calibri"/>
                <a:sym typeface="Raleway Light"/>
              </a:rPr>
              <a:t>DRY</a:t>
            </a:r>
            <a:endParaRPr lang="en-US"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377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Широкоэкранный</PresentationFormat>
  <Paragraphs>86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Raleway Light</vt:lpstr>
      <vt:lpstr>Raleway</vt:lpstr>
      <vt:lpstr>Raleway Medium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Yurii Shmorgun</dc:creator>
  <cp:lastModifiedBy>Ilia Rybalko</cp:lastModifiedBy>
  <cp:revision>1</cp:revision>
  <dcterms:created xsi:type="dcterms:W3CDTF">2020-09-05T16:41:53Z</dcterms:created>
  <dcterms:modified xsi:type="dcterms:W3CDTF">2023-05-25T18:30:24Z</dcterms:modified>
</cp:coreProperties>
</file>