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D03F-5CA9-CA28-09D8-8AE567044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EDE4D-7567-ED16-79B0-7088EC28E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88EE2-27B2-6ECE-9D35-C77F973C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4E3-1774-2544-B86A-7E92F4323F1C}" type="datetimeFigureOut">
              <a:rPr lang="en-RU" smtClean="0"/>
              <a:t>04/04/2024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24859-50DB-FCC4-1499-E5DA192C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20A6-B8F7-0BBA-2AA0-AA1D2208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65C5-C22F-6449-9D3B-C639B43DB0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9859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12FA-9F55-2014-1350-CFDCDA5E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BFC4E-C3F5-ED3A-3A44-0D3E051D5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035C4-CDF2-4ABD-35FF-BADED86A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4E3-1774-2544-B86A-7E92F4323F1C}" type="datetimeFigureOut">
              <a:rPr lang="en-RU" smtClean="0"/>
              <a:t>04/04/2024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758E-9DA1-35EC-30C5-063A1BD6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3A00F-C66D-86E7-0802-3AEE4F91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65C5-C22F-6449-9D3B-C639B43DB0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5685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164A7-C1E0-627A-4DFC-75D9359C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0B6E0-65DD-36CC-94AC-401E7B825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A76C-BFA2-7FBA-9A3A-4CA3C7A4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4E3-1774-2544-B86A-7E92F4323F1C}" type="datetimeFigureOut">
              <a:rPr lang="en-RU" smtClean="0"/>
              <a:t>04/04/2024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5B3F7-84BF-BD18-8D9E-0E961A1B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8960-DFF2-932F-618C-532219DB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65C5-C22F-6449-9D3B-C639B43DB0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0191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410D-7B7F-9C3D-B31B-13569B5E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1CD5-2253-0540-912D-A3753F899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8CF61-4701-BCA0-A1C4-552EDBB9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4E3-1774-2544-B86A-7E92F4323F1C}" type="datetimeFigureOut">
              <a:rPr lang="en-RU" smtClean="0"/>
              <a:t>04/04/2024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3760D-674B-49D7-74BA-8908E193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A4CE8-57F3-BBBA-31BA-F99B3EFB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65C5-C22F-6449-9D3B-C639B43DB0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415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1434-4C82-5760-768E-FE576F29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9834E-DDBE-6057-D26C-DBC9A946D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667A-F010-9B2E-5FF6-6D229EB4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4E3-1774-2544-B86A-7E92F4323F1C}" type="datetimeFigureOut">
              <a:rPr lang="en-RU" smtClean="0"/>
              <a:t>04/04/2024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838EF-188E-BD6F-6736-A157A0BF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5151-4819-38F7-9A96-F8879979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65C5-C22F-6449-9D3B-C639B43DB0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106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618C-4D70-419D-9533-AE4BF98A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22D4-DF07-F9C6-A3AF-5750651E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A3BD3-344D-AD4D-D0CF-C389149F5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7A9EC-DAB3-A622-AE02-AADB54C1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4E3-1774-2544-B86A-7E92F4323F1C}" type="datetimeFigureOut">
              <a:rPr lang="en-RU" smtClean="0"/>
              <a:t>04/04/2024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C34CA-5C64-3E23-6280-1C5F6BF8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DE9EF-EBFA-69ED-2248-DB2FD3E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65C5-C22F-6449-9D3B-C639B43DB0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6023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F2A8-B0FC-EA38-7EED-DAC40AC4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861EF-339E-FD4B-16B1-35012020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7CE22-5BB7-2141-48A7-70D638794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BBD62-EE20-1E42-1976-3CFDCB791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F746F-B73A-1FD2-D7AD-A83FEFE7F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04946-306D-DD74-470D-18A30AE2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4E3-1774-2544-B86A-7E92F4323F1C}" type="datetimeFigureOut">
              <a:rPr lang="en-RU" smtClean="0"/>
              <a:t>04/04/2024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50A09-7DA6-67F0-F979-F727F8BE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EB659-BECF-349F-F9B4-8F0F6336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65C5-C22F-6449-9D3B-C639B43DB0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1680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B27F-E428-1D43-A2DC-4D73F36C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337A1-BA55-C34A-B1E4-1A9AA045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4E3-1774-2544-B86A-7E92F4323F1C}" type="datetimeFigureOut">
              <a:rPr lang="en-RU" smtClean="0"/>
              <a:t>04/04/2024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4D7E9-6966-B610-E77C-F80F6D77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FBF46-99F7-24BF-5862-BCA83F1C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65C5-C22F-6449-9D3B-C639B43DB0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7134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BBE17-3F28-C3B2-8B2B-200B791E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4E3-1774-2544-B86A-7E92F4323F1C}" type="datetimeFigureOut">
              <a:rPr lang="en-RU" smtClean="0"/>
              <a:t>04/04/2024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0976F-D585-59B7-7C9D-813D48AF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845F6-503C-057D-D941-5C4E2B2D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65C5-C22F-6449-9D3B-C639B43DB0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7371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2692-B330-7926-33CE-3BE5CACB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05C5-97B1-635A-694F-FBA640D6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4D3EB-82D1-D522-C4FD-B17C029EC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A4674-E74C-CC4D-F801-887C2ADF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4E3-1774-2544-B86A-7E92F4323F1C}" type="datetimeFigureOut">
              <a:rPr lang="en-RU" smtClean="0"/>
              <a:t>04/04/2024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3608B-3BAF-F128-1B1F-613452D1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3321F-C462-DA97-24AD-AEACEAAA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65C5-C22F-6449-9D3B-C639B43DB0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2921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040F-C1AC-A7BE-1B1E-0658F7DE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10B41-DE86-2749-A6F7-2875E01C7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D4051-E55E-24EB-EBB4-4BA2C9CDE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46C37-AD6D-4541-BA92-38351B5F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4E3-1774-2544-B86A-7E92F4323F1C}" type="datetimeFigureOut">
              <a:rPr lang="en-RU" smtClean="0"/>
              <a:t>04/04/2024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B13C0-7141-057C-09D5-7035D61D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0976A-C178-CD05-C89C-2B90CD46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65C5-C22F-6449-9D3B-C639B43DB0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087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DC1E9-30C0-0146-717C-193B4233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ED9B2-F2F2-1525-2280-DB875D5BE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27EAD-75BB-0368-1389-06148AA6A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E4E3-1774-2544-B86A-7E92F4323F1C}" type="datetimeFigureOut">
              <a:rPr lang="en-RU" smtClean="0"/>
              <a:t>04/04/2024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130C1-41A8-78A8-E142-7782F0472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1B1B-E4DC-5D89-8BDF-F95F0D7E6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965C5-C22F-6449-9D3B-C639B43DB0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247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348536/" TargetMode="External"/><Relationship Id="rId2" Type="http://schemas.openxmlformats.org/officeDocument/2006/relationships/hyperlink" Target="https://annimon.com/article/2778#t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3E4B-245A-9505-4F36-813F57B9D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D6692-B79B-81D2-702F-A8972EB14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797" y="4878636"/>
            <a:ext cx="10248406" cy="1655762"/>
          </a:xfrm>
        </p:spPr>
        <p:txBody>
          <a:bodyPr>
            <a:normAutofit/>
          </a:bodyPr>
          <a:lstStyle/>
          <a:p>
            <a:pPr algn="just"/>
            <a:r>
              <a:rPr lang="ru-RU" sz="2000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Inter"/>
              </a:rPr>
              <a:t>Версия </a:t>
            </a:r>
            <a:r>
              <a:rPr lang="en-GB" sz="2000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Inter"/>
              </a:rPr>
              <a:t>Java 8 </a:t>
            </a:r>
            <a:r>
              <a:rPr lang="ru-RU" sz="2000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Inter"/>
              </a:rPr>
              <a:t>принесла множество новшеств, которые значительно упростили обработку и манипулирование данными. Одним из таких нововведений стал </a:t>
            </a:r>
            <a:r>
              <a:rPr lang="en-GB" sz="2000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Inter"/>
              </a:rPr>
              <a:t>Stream API - </a:t>
            </a:r>
            <a:r>
              <a:rPr lang="ru-RU" sz="2000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Inter"/>
              </a:rPr>
              <a:t>эффективный инструмент для обработки коллекций в функциональном стиле.</a:t>
            </a:r>
            <a:endParaRPr lang="en-R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84019-695F-1C29-08A7-5DE7BE08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97" y="323602"/>
            <a:ext cx="10248406" cy="43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7453"/>
            <a:ext cx="10515600" cy="55929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Inter"/>
              </a:rPr>
              <a:t>Параллельное </a:t>
            </a:r>
            <a:r>
              <a:rPr lang="ru-RU" sz="3200" b="1" dirty="0" smtClean="0">
                <a:latin typeface="Inter"/>
              </a:rPr>
              <a:t>выполнение</a:t>
            </a:r>
            <a:endParaRPr lang="ru-RU" sz="3200" dirty="0">
              <a:latin typeface="Inter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1852"/>
            <a:ext cx="6077505" cy="500511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1800" dirty="0" err="1"/>
              <a:t>Stream</a:t>
            </a:r>
            <a:r>
              <a:rPr lang="ru-RU" sz="1800" dirty="0"/>
              <a:t> API предоставляет возможность параллельной обработки данных, что может способствовать увеличению производительности на многоядерных процессорах. Однако необходимо учитывать, что параллельное выполнение может внести дополнительную сложность и накладные расходы, поэтому следует использовать его обдуманно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Для выполнения потоков в параллельном режиме можно использовать методы </a:t>
            </a:r>
            <a:r>
              <a:rPr lang="ru-RU" sz="1800" dirty="0" err="1"/>
              <a:t>parallelStream</a:t>
            </a:r>
            <a:r>
              <a:rPr lang="ru-RU" sz="1800" dirty="0"/>
              <a:t>() или </a:t>
            </a:r>
            <a:r>
              <a:rPr lang="ru-RU" sz="1800" dirty="0" err="1"/>
              <a:t>parallel</a:t>
            </a:r>
            <a:r>
              <a:rPr lang="ru-RU" sz="1800" dirty="0"/>
              <a:t>(). Без явного вызова этих методов поток будет выполняться последовательно. Для разделения коллекции на части, которые могут быть обработаны отдельными потоками, </a:t>
            </a:r>
            <a:r>
              <a:rPr lang="ru-RU" sz="1800" dirty="0" err="1"/>
              <a:t>Java</a:t>
            </a:r>
            <a:r>
              <a:rPr lang="ru-RU" sz="1800" dirty="0"/>
              <a:t> использует метод </a:t>
            </a:r>
            <a:r>
              <a:rPr lang="ru-RU" sz="1800" dirty="0" err="1"/>
              <a:t>Spliterator.trySplit</a:t>
            </a:r>
            <a:r>
              <a:rPr lang="ru-RU" sz="1800" dirty="0" smtClean="0"/>
              <a:t>().</a:t>
            </a: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С точки зрения плана выполнения, параллельная обработка схожа с последовательной, за исключением одного основного отличия. Вместо одного набора связанных операций у нас будет несколько его копий, и каждый поток будет применять эти операции к своему сегменту элементов. После завершения </a:t>
            </a:r>
            <a:r>
              <a:rPr lang="ru-RU" sz="1800" dirty="0" smtClean="0"/>
              <a:t>обработки </a:t>
            </a:r>
            <a:r>
              <a:rPr lang="ru-RU" sz="1800" dirty="0"/>
              <a:t>все результаты, полученные каждым потоком, объединяются в один общий результат</a:t>
            </a:r>
            <a:r>
              <a:rPr lang="ru-RU" sz="1800" dirty="0" smtClean="0"/>
              <a:t>.</a:t>
            </a:r>
          </a:p>
          <a:p>
            <a:pPr marL="0" indent="0" algn="just">
              <a:buNone/>
            </a:pPr>
            <a:r>
              <a:rPr lang="ru-RU" sz="1800" dirty="0"/>
              <a:t>Еще один важный аспект, который следует помнить о параллельных потоках, заключается в том, что </a:t>
            </a:r>
            <a:r>
              <a:rPr lang="ru-RU" sz="1800" dirty="0" err="1"/>
              <a:t>Java</a:t>
            </a:r>
            <a:r>
              <a:rPr lang="ru-RU" sz="1800" dirty="0"/>
              <a:t> назначает каждый фрагмент работы потоку в общем </a:t>
            </a:r>
            <a:r>
              <a:rPr lang="ru-RU" sz="1800" dirty="0" err="1"/>
              <a:t>ForkJoinPool</a:t>
            </a:r>
            <a:r>
              <a:rPr lang="ru-RU" sz="1800" dirty="0"/>
              <a:t>, аналогично тому, как это происходит в </a:t>
            </a:r>
            <a:r>
              <a:rPr lang="ru-RU" sz="1800" dirty="0" err="1"/>
              <a:t>CompletableFuture</a:t>
            </a:r>
            <a:r>
              <a:rPr lang="ru-RU" sz="1800" dirty="0"/>
              <a:t>. </a:t>
            </a:r>
          </a:p>
          <a:p>
            <a:pPr marL="0" indent="0" algn="just">
              <a:buNone/>
            </a:pPr>
            <a:endParaRPr lang="ru-RU" sz="1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40" y="1056444"/>
            <a:ext cx="4086788" cy="44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6028"/>
            <a:ext cx="10515600" cy="55929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Inter"/>
              </a:rPr>
              <a:t>Создание </a:t>
            </a:r>
            <a:r>
              <a:rPr lang="en-US" sz="3200" b="1" dirty="0" smtClean="0">
                <a:latin typeface="Inter"/>
              </a:rPr>
              <a:t>Stream</a:t>
            </a:r>
            <a:endParaRPr lang="ru-RU" sz="3200" dirty="0">
              <a:latin typeface="Inter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9306"/>
            <a:ext cx="10515600" cy="5076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1. </a:t>
            </a:r>
            <a:r>
              <a:rPr lang="ru-RU" sz="1400" b="1" dirty="0" smtClean="0"/>
              <a:t>Из коллекции</a:t>
            </a:r>
            <a:endParaRPr lang="ru-RU" sz="1400" b="1" dirty="0"/>
          </a:p>
          <a:p>
            <a:pPr marL="0" indent="0">
              <a:buNone/>
            </a:pPr>
            <a:r>
              <a:rPr lang="ru-RU" sz="1400" dirty="0"/>
              <a:t>Вы можете создать поток из любой коллекции </a:t>
            </a:r>
            <a:r>
              <a:rPr lang="ru-RU" sz="1400" dirty="0" err="1"/>
              <a:t>Java</a:t>
            </a:r>
            <a:r>
              <a:rPr lang="ru-RU" sz="1400" dirty="0"/>
              <a:t>, например, списка или множества, с помощью метода </a:t>
            </a:r>
            <a:r>
              <a:rPr lang="ru-RU" sz="1400" dirty="0" err="1"/>
              <a:t>stream</a:t>
            </a:r>
            <a:r>
              <a:rPr lang="ru-RU" sz="1400" dirty="0" smtClean="0"/>
              <a:t>().</a:t>
            </a:r>
          </a:p>
          <a:p>
            <a:pPr marL="0" indent="0">
              <a:buNone/>
            </a:pPr>
            <a:r>
              <a:rPr lang="ru-RU" sz="1400" dirty="0" smtClean="0"/>
              <a:t>2. </a:t>
            </a:r>
            <a:r>
              <a:rPr lang="ru-RU" sz="1400" b="1" dirty="0" smtClean="0"/>
              <a:t>Из массива</a:t>
            </a:r>
            <a:endParaRPr lang="ru-RU" sz="1400" b="1" dirty="0"/>
          </a:p>
          <a:p>
            <a:pPr marL="0" indent="0">
              <a:buNone/>
            </a:pPr>
            <a:r>
              <a:rPr lang="ru-RU" sz="1400" dirty="0"/>
              <a:t>Поток может </a:t>
            </a:r>
            <a:r>
              <a:rPr lang="ru-RU" sz="1400" dirty="0" smtClean="0"/>
              <a:t>быть </a:t>
            </a:r>
            <a:r>
              <a:rPr lang="ru-RU" sz="1400" dirty="0"/>
              <a:t>создан из массива с помощью метода </a:t>
            </a:r>
            <a:r>
              <a:rPr lang="ru-RU" sz="1400" dirty="0" err="1"/>
              <a:t>Arrays.stream</a:t>
            </a:r>
            <a:r>
              <a:rPr lang="ru-RU" sz="1400" dirty="0" smtClean="0"/>
              <a:t>().</a:t>
            </a:r>
          </a:p>
          <a:p>
            <a:pPr marL="0" indent="0">
              <a:buNone/>
            </a:pPr>
            <a:r>
              <a:rPr lang="ru-RU" sz="1400" dirty="0" smtClean="0"/>
              <a:t>3. </a:t>
            </a:r>
            <a:r>
              <a:rPr lang="ru-RU" sz="1400" b="1" dirty="0" smtClean="0"/>
              <a:t>Из строки</a:t>
            </a:r>
            <a:endParaRPr lang="ru-RU" sz="1400" b="1" dirty="0"/>
          </a:p>
          <a:p>
            <a:pPr marL="0" indent="0">
              <a:buNone/>
            </a:pPr>
            <a:r>
              <a:rPr lang="ru-RU" sz="1400" dirty="0"/>
              <a:t>Поток </a:t>
            </a:r>
            <a:r>
              <a:rPr lang="ru-RU" sz="1400" dirty="0" smtClean="0"/>
              <a:t>может </a:t>
            </a:r>
            <a:r>
              <a:rPr lang="ru-RU" sz="1400" dirty="0"/>
              <a:t>быть создан из строки с помощью метода </a:t>
            </a:r>
            <a:r>
              <a:rPr lang="ru-RU" sz="1400" dirty="0" err="1"/>
              <a:t>chars</a:t>
            </a:r>
            <a:r>
              <a:rPr lang="ru-RU" sz="1400" dirty="0"/>
              <a:t>(), который возвращает </a:t>
            </a:r>
            <a:r>
              <a:rPr lang="ru-RU" sz="1400" dirty="0" err="1"/>
              <a:t>IntStream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ru-RU" sz="1400" dirty="0" smtClean="0"/>
              <a:t>4. </a:t>
            </a:r>
            <a:r>
              <a:rPr lang="ru-RU" sz="1400" b="1" dirty="0" smtClean="0"/>
              <a:t>Из файла</a:t>
            </a:r>
            <a:endParaRPr lang="ru-RU" sz="1400" b="1" dirty="0"/>
          </a:p>
          <a:p>
            <a:pPr marL="0" indent="0">
              <a:buNone/>
            </a:pPr>
            <a:r>
              <a:rPr lang="ru-RU" sz="1400" dirty="0"/>
              <a:t>Поток может быть создан из строк файла с помощью метода </a:t>
            </a:r>
            <a:r>
              <a:rPr lang="ru-RU" sz="1400" dirty="0" err="1"/>
              <a:t>Files.lines</a:t>
            </a:r>
            <a:r>
              <a:rPr lang="ru-RU" sz="1400" dirty="0" smtClean="0"/>
              <a:t>().</a:t>
            </a:r>
          </a:p>
          <a:p>
            <a:pPr marL="0" indent="0">
              <a:buNone/>
            </a:pPr>
            <a:r>
              <a:rPr lang="ru-RU" sz="1400" dirty="0" smtClean="0"/>
              <a:t>5</a:t>
            </a:r>
            <a:r>
              <a:rPr lang="ru-RU" sz="1400" dirty="0"/>
              <a:t>. </a:t>
            </a:r>
            <a:r>
              <a:rPr lang="ru-RU" sz="1400" b="1" dirty="0" smtClean="0"/>
              <a:t>Генерирование</a:t>
            </a:r>
            <a:endParaRPr lang="ru-RU" sz="1400" b="1" dirty="0"/>
          </a:p>
          <a:p>
            <a:pPr marL="0" indent="0">
              <a:buNone/>
            </a:pPr>
            <a:r>
              <a:rPr lang="ru-RU" sz="1400" dirty="0"/>
              <a:t>Поток может быть создан с помощью метода </a:t>
            </a:r>
            <a:r>
              <a:rPr lang="ru-RU" sz="1400" dirty="0" err="1"/>
              <a:t>Stream.generate</a:t>
            </a:r>
            <a:r>
              <a:rPr lang="ru-RU" sz="1400" dirty="0"/>
              <a:t>(</a:t>
            </a:r>
            <a:r>
              <a:rPr lang="ru-RU" sz="1400" dirty="0" err="1"/>
              <a:t>Supplier</a:t>
            </a:r>
            <a:r>
              <a:rPr lang="ru-RU" sz="1400" dirty="0"/>
              <a:t>). </a:t>
            </a:r>
            <a:r>
              <a:rPr lang="ru-RU" sz="1400" dirty="0" err="1"/>
              <a:t>Supplier</a:t>
            </a:r>
            <a:r>
              <a:rPr lang="ru-RU" sz="1400" dirty="0"/>
              <a:t> должен возвращать новое значение при каждом вызове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ru-RU" sz="1400" dirty="0" smtClean="0"/>
              <a:t>6. </a:t>
            </a:r>
            <a:r>
              <a:rPr lang="ru-RU" sz="1400" b="1" dirty="0" err="1" smtClean="0"/>
              <a:t>Билдер</a:t>
            </a:r>
            <a:endParaRPr lang="ru-RU" sz="1400" b="1" dirty="0"/>
          </a:p>
          <a:p>
            <a:pPr marL="0" indent="0">
              <a:buNone/>
            </a:pPr>
            <a:r>
              <a:rPr lang="ru-RU" sz="1400" dirty="0"/>
              <a:t>Поток может быть создан с помощью </a:t>
            </a:r>
            <a:r>
              <a:rPr lang="ru-RU" sz="1400" dirty="0" err="1" smtClean="0"/>
              <a:t>Stream</a:t>
            </a:r>
            <a:r>
              <a:rPr lang="ru-RU" sz="1400" dirty="0" smtClean="0"/>
              <a:t>.</a:t>
            </a:r>
            <a:r>
              <a:rPr lang="en-US" sz="1400" dirty="0" smtClean="0"/>
              <a:t>b</a:t>
            </a:r>
            <a:r>
              <a:rPr lang="ru-RU" sz="1400" dirty="0" err="1" smtClean="0"/>
              <a:t>uilder</a:t>
            </a:r>
            <a:r>
              <a:rPr lang="en-US" sz="1400" dirty="0" smtClean="0"/>
              <a:t>()</a:t>
            </a:r>
            <a:r>
              <a:rPr lang="ru-RU" sz="1400" dirty="0" smtClean="0"/>
              <a:t>.</a:t>
            </a:r>
            <a:r>
              <a:rPr lang="en-US" sz="1400" dirty="0" smtClean="0"/>
              <a:t>build()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259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3064"/>
            <a:ext cx="10515600" cy="77235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Inter"/>
              </a:rPr>
              <a:t>Промежуточные </a:t>
            </a:r>
            <a:r>
              <a:rPr lang="ru-RU" sz="3200" b="1" dirty="0" smtClean="0">
                <a:latin typeface="Inter"/>
              </a:rPr>
              <a:t>методы</a:t>
            </a:r>
            <a:endParaRPr lang="ru-RU" sz="3200" dirty="0">
              <a:latin typeface="Inter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23279"/>
            <a:ext cx="10515600" cy="50957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400" b="1" dirty="0" err="1" smtClean="0"/>
              <a:t>filter</a:t>
            </a:r>
            <a:r>
              <a:rPr lang="ru-RU" sz="1400" b="1" dirty="0" smtClean="0"/>
              <a:t>(</a:t>
            </a:r>
            <a:r>
              <a:rPr lang="ru-RU" sz="1400" b="1" dirty="0" err="1" smtClean="0"/>
              <a:t>Predicate</a:t>
            </a:r>
            <a:r>
              <a:rPr lang="ru-RU" sz="1400" b="1" dirty="0" smtClean="0"/>
              <a:t>)</a:t>
            </a:r>
          </a:p>
          <a:p>
            <a:pPr marL="0" indent="0">
              <a:buNone/>
            </a:pPr>
            <a:r>
              <a:rPr lang="ru-RU" sz="1400" dirty="0" smtClean="0"/>
              <a:t>Этот метод используется для создания нового потока, включающего только элементы, которые удовлетворяют определенному условию. В качестве аргумента метод принимает функциональный интерфейс </a:t>
            </a:r>
            <a:r>
              <a:rPr lang="ru-RU" sz="1400" dirty="0" err="1" smtClean="0"/>
              <a:t>Predicate</a:t>
            </a:r>
            <a:r>
              <a:rPr lang="ru-RU" sz="1400" dirty="0" smtClean="0"/>
              <a:t>, задающий условие фильтрации.</a:t>
            </a:r>
            <a:endParaRPr lang="en-US" sz="1400" dirty="0" smtClean="0"/>
          </a:p>
          <a:p>
            <a:pPr marL="0" indent="0">
              <a:buNone/>
            </a:pPr>
            <a:r>
              <a:rPr lang="ru-RU" sz="1400" b="1" dirty="0" err="1" smtClean="0"/>
              <a:t>map</a:t>
            </a:r>
            <a:r>
              <a:rPr lang="ru-RU" sz="1400" b="1" dirty="0" smtClean="0"/>
              <a:t>(</a:t>
            </a:r>
            <a:r>
              <a:rPr lang="ru-RU" sz="1400" b="1" dirty="0" err="1" smtClean="0"/>
              <a:t>Function</a:t>
            </a:r>
            <a:r>
              <a:rPr lang="ru-RU" sz="1400" b="1" dirty="0" smtClean="0"/>
              <a:t>)</a:t>
            </a:r>
            <a:endParaRPr lang="ru-RU" sz="1400" b="1" dirty="0"/>
          </a:p>
          <a:p>
            <a:pPr marL="0" indent="0">
              <a:buNone/>
            </a:pPr>
            <a:r>
              <a:rPr lang="ru-RU" sz="1400" dirty="0"/>
              <a:t>Метод </a:t>
            </a:r>
            <a:r>
              <a:rPr lang="ru-RU" sz="1400" dirty="0" err="1"/>
              <a:t>map</a:t>
            </a:r>
            <a:r>
              <a:rPr lang="ru-RU" sz="1400" dirty="0"/>
              <a:t>() принимает в качестве аргумента функциональный интерфейс </a:t>
            </a:r>
            <a:r>
              <a:rPr lang="ru-RU" sz="1400" dirty="0" err="1"/>
              <a:t>Function</a:t>
            </a:r>
            <a:r>
              <a:rPr lang="ru-RU" sz="1400" dirty="0"/>
              <a:t>, задающий преобразование, применяемое к каждому элементу. </a:t>
            </a:r>
            <a:r>
              <a:rPr lang="ru-RU" sz="1400" dirty="0" smtClean="0"/>
              <a:t>Возвращаемый </a:t>
            </a:r>
            <a:r>
              <a:rPr lang="ru-RU" sz="1400" dirty="0"/>
              <a:t>поток </a:t>
            </a:r>
            <a:r>
              <a:rPr lang="ru-RU" sz="1400" dirty="0" smtClean="0"/>
              <a:t>содержит</a:t>
            </a:r>
            <a:r>
              <a:rPr lang="en-US" sz="1400" dirty="0" smtClean="0"/>
              <a:t> </a:t>
            </a:r>
            <a:r>
              <a:rPr lang="ru-RU" sz="1400" dirty="0" smtClean="0"/>
              <a:t>элементы</a:t>
            </a:r>
            <a:r>
              <a:rPr lang="en-US" sz="1400" dirty="0" smtClean="0"/>
              <a:t>, </a:t>
            </a:r>
            <a:r>
              <a:rPr lang="ru-RU" sz="1400" dirty="0"/>
              <a:t>преобразованные</a:t>
            </a:r>
            <a:r>
              <a:rPr lang="ru-RU" sz="1400" dirty="0" smtClean="0"/>
              <a:t> </a:t>
            </a:r>
            <a:r>
              <a:rPr lang="ru-RU" sz="1400" dirty="0"/>
              <a:t>из одного типа в другой.</a:t>
            </a:r>
            <a:endParaRPr lang="en-US" sz="1400" dirty="0" smtClean="0"/>
          </a:p>
          <a:p>
            <a:pPr marL="0" indent="0">
              <a:buNone/>
            </a:pPr>
            <a:r>
              <a:rPr lang="ru-RU" sz="1400" b="1" dirty="0" err="1" smtClean="0"/>
              <a:t>flatMap</a:t>
            </a:r>
            <a:r>
              <a:rPr lang="ru-RU" sz="1400" b="1" dirty="0" smtClean="0"/>
              <a:t>(</a:t>
            </a:r>
            <a:r>
              <a:rPr lang="en-US" sz="1400" b="1" dirty="0"/>
              <a:t>Function&lt;T, Stream&lt;R&gt;&gt; </a:t>
            </a:r>
            <a:r>
              <a:rPr lang="en-US" sz="1400" b="1" dirty="0" smtClean="0"/>
              <a:t>mapper</a:t>
            </a:r>
            <a:r>
              <a:rPr lang="ru-RU" sz="1400" b="1" dirty="0" smtClean="0"/>
              <a:t>)</a:t>
            </a:r>
            <a:endParaRPr lang="ru-RU" sz="1400" b="1" dirty="0"/>
          </a:p>
          <a:p>
            <a:pPr marL="0" indent="0">
              <a:buNone/>
            </a:pPr>
            <a:r>
              <a:rPr lang="ru-RU" sz="1400" dirty="0"/>
              <a:t>Метод </a:t>
            </a:r>
            <a:r>
              <a:rPr lang="ru-RU" sz="1400" dirty="0" err="1"/>
              <a:t>flatMap</a:t>
            </a:r>
            <a:r>
              <a:rPr lang="ru-RU" sz="1400" dirty="0"/>
              <a:t>() используется для создания одного потока из множества потоков. Он принимает функцию в качестве аргумента, которая применяется к каждому элементу исходного потока. Эта функция принимает элемент исходного потока и возвращает новый поток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pPr marL="0" indent="0">
              <a:buNone/>
            </a:pPr>
            <a:r>
              <a:rPr lang="ru-RU" sz="1400" b="1" dirty="0" err="1"/>
              <a:t>distinct</a:t>
            </a:r>
            <a:r>
              <a:rPr lang="ru-RU" sz="1400" b="1" dirty="0" smtClean="0"/>
              <a:t>()</a:t>
            </a:r>
            <a:endParaRPr lang="ru-RU" sz="1400" b="1" dirty="0"/>
          </a:p>
          <a:p>
            <a:pPr marL="0" indent="0">
              <a:buNone/>
            </a:pPr>
            <a:r>
              <a:rPr lang="ru-RU" sz="1400" dirty="0"/>
              <a:t>Метод </a:t>
            </a:r>
            <a:r>
              <a:rPr lang="ru-RU" sz="1400" dirty="0" err="1"/>
              <a:t>distinct</a:t>
            </a:r>
            <a:r>
              <a:rPr lang="ru-RU" sz="1400" dirty="0"/>
              <a:t>() возвращает новый поток, содержащий только уникальные элементы исходного потока. Дубликаты определяются на основе их естественного порядка или с использованием переданного компаратора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pPr marL="0" indent="0">
              <a:buNone/>
            </a:pPr>
            <a:r>
              <a:rPr lang="ru-RU" sz="1400" b="1" dirty="0" err="1"/>
              <a:t>limit</a:t>
            </a:r>
            <a:r>
              <a:rPr lang="ru-RU" sz="1400" b="1" dirty="0"/>
              <a:t>(n</a:t>
            </a:r>
            <a:r>
              <a:rPr lang="ru-RU" sz="1400" b="1" dirty="0" smtClean="0"/>
              <a:t>)</a:t>
            </a:r>
            <a:endParaRPr lang="ru-RU" sz="1400" b="1" dirty="0"/>
          </a:p>
          <a:p>
            <a:pPr marL="0" indent="0">
              <a:buNone/>
            </a:pPr>
            <a:r>
              <a:rPr lang="ru-RU" sz="1400" dirty="0"/>
              <a:t>Метод </a:t>
            </a:r>
            <a:r>
              <a:rPr lang="ru-RU" sz="1400" dirty="0" err="1"/>
              <a:t>limit</a:t>
            </a:r>
            <a:r>
              <a:rPr lang="ru-RU" sz="1400" dirty="0"/>
              <a:t>(n) возвращает новый поток, содержащий не более n элементов исходного потока. Если исходный поток содержит меньше n элементов, новый поток будет содержать все элементы исходного потока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pPr marL="0" indent="0">
              <a:buNone/>
            </a:pPr>
            <a:r>
              <a:rPr lang="ru-RU" sz="1400" b="1" dirty="0" err="1"/>
              <a:t>skip</a:t>
            </a:r>
            <a:r>
              <a:rPr lang="ru-RU" sz="1400" b="1" dirty="0"/>
              <a:t>(n</a:t>
            </a:r>
            <a:r>
              <a:rPr lang="ru-RU" sz="1400" b="1" dirty="0" smtClean="0"/>
              <a:t>)</a:t>
            </a:r>
            <a:endParaRPr lang="ru-RU" sz="1400" b="1" dirty="0"/>
          </a:p>
          <a:p>
            <a:pPr marL="0" indent="0">
              <a:buNone/>
            </a:pPr>
            <a:r>
              <a:rPr lang="ru-RU" sz="1400" dirty="0"/>
              <a:t>Метод </a:t>
            </a:r>
            <a:r>
              <a:rPr lang="ru-RU" sz="1400" dirty="0" err="1"/>
              <a:t>skip</a:t>
            </a:r>
            <a:r>
              <a:rPr lang="ru-RU" sz="1400" dirty="0"/>
              <a:t>(n) возвращает новый поток, который содержит все элементы исходного потока, исключая первые n элементов. Если исходный поток содержит меньше n элементов, новый поток будет </a:t>
            </a:r>
            <a:r>
              <a:rPr lang="ru-RU" sz="1400" dirty="0" smtClean="0"/>
              <a:t>пустым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ru-RU" sz="1400" b="1" dirty="0" err="1"/>
              <a:t>sorted</a:t>
            </a:r>
            <a:r>
              <a:rPr lang="ru-RU" sz="1400" b="1" dirty="0" smtClean="0"/>
              <a:t>()</a:t>
            </a:r>
            <a:endParaRPr lang="ru-RU" sz="1400" b="1" dirty="0"/>
          </a:p>
          <a:p>
            <a:pPr marL="0" indent="0">
              <a:buNone/>
            </a:pPr>
            <a:r>
              <a:rPr lang="ru-RU" sz="1400" dirty="0"/>
              <a:t>Метод </a:t>
            </a:r>
            <a:r>
              <a:rPr lang="ru-RU" sz="1400" dirty="0" err="1"/>
              <a:t>sorted</a:t>
            </a:r>
            <a:r>
              <a:rPr lang="ru-RU" sz="1400" dirty="0"/>
              <a:t>() создает новый поток, содержащий элементы исходного потока, отсортированные в порядке возрастания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pPr marL="0" indent="0">
              <a:buNone/>
            </a:pPr>
            <a:r>
              <a:rPr lang="ru-RU" sz="1400" b="1" dirty="0" err="1"/>
              <a:t>peek</a:t>
            </a:r>
            <a:r>
              <a:rPr lang="ru-RU" sz="1400" b="1" dirty="0"/>
              <a:t>(</a:t>
            </a:r>
            <a:r>
              <a:rPr lang="ru-RU" sz="1400" b="1" dirty="0" err="1"/>
              <a:t>Consumer</a:t>
            </a:r>
            <a:r>
              <a:rPr lang="ru-RU" sz="1400" b="1" dirty="0" smtClean="0"/>
              <a:t>)</a:t>
            </a:r>
            <a:endParaRPr lang="ru-RU" sz="1400" b="1" dirty="0"/>
          </a:p>
          <a:p>
            <a:pPr marL="0" indent="0">
              <a:buNone/>
            </a:pPr>
            <a:r>
              <a:rPr lang="ru-RU" sz="1400" dirty="0"/>
              <a:t>Метод </a:t>
            </a:r>
            <a:r>
              <a:rPr lang="ru-RU" sz="1400" dirty="0" err="1"/>
              <a:t>peek</a:t>
            </a:r>
            <a:r>
              <a:rPr lang="ru-RU" sz="1400" dirty="0"/>
              <a:t>() создает новый поток, идентичный исходному, но с дополнительной операцией, применяемой к каждому элементу при его прохождении по конвейеру потока.</a:t>
            </a:r>
          </a:p>
        </p:txBody>
      </p:sp>
    </p:spTree>
    <p:extLst>
      <p:ext uri="{BB962C8B-B14F-4D97-AF65-F5344CB8AC3E}">
        <p14:creationId xmlns:p14="http://schemas.microsoft.com/office/powerpoint/2010/main" val="35404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7553"/>
            <a:ext cx="10515600" cy="52378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Inter"/>
              </a:rPr>
              <a:t>Терминальные </a:t>
            </a:r>
            <a:r>
              <a:rPr lang="ru-RU" sz="3200" b="1" dirty="0" smtClean="0">
                <a:latin typeface="Inter"/>
              </a:rPr>
              <a:t>методы</a:t>
            </a:r>
            <a:endParaRPr lang="ru-RU" sz="3200" dirty="0">
              <a:latin typeface="Inter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6847" y="896644"/>
            <a:ext cx="10616953" cy="5557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void </a:t>
            </a:r>
            <a:r>
              <a:rPr lang="en-US" sz="1400" b="1" dirty="0" err="1"/>
              <a:t>forEach</a:t>
            </a:r>
            <a:r>
              <a:rPr lang="en-US" sz="1400" b="1" dirty="0"/>
              <a:t>(Consumer </a:t>
            </a:r>
            <a:r>
              <a:rPr lang="en-US" sz="1400" b="1" dirty="0" smtClean="0"/>
              <a:t>action)  -  </a:t>
            </a:r>
            <a:r>
              <a:rPr lang="ru-RU" sz="1400" dirty="0" smtClean="0"/>
              <a:t>выполняет </a:t>
            </a:r>
            <a:r>
              <a:rPr lang="ru-RU" sz="1400" dirty="0"/>
              <a:t>указанное действие для каждого элемента </a:t>
            </a:r>
            <a:r>
              <a:rPr lang="ru-RU" sz="1400" dirty="0" err="1"/>
              <a:t>стрима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en-US" sz="1400" b="1" dirty="0"/>
              <a:t>void </a:t>
            </a:r>
            <a:r>
              <a:rPr lang="en-US" sz="1400" b="1" dirty="0" err="1"/>
              <a:t>forEachOrdered</a:t>
            </a:r>
            <a:r>
              <a:rPr lang="en-US" sz="1400" b="1" dirty="0"/>
              <a:t>(Consumer action</a:t>
            </a:r>
            <a:r>
              <a:rPr lang="en-US" sz="1400" b="1" dirty="0" smtClean="0"/>
              <a:t>)</a:t>
            </a:r>
            <a:r>
              <a:rPr lang="ru-RU" sz="1400" dirty="0" smtClean="0"/>
              <a:t> </a:t>
            </a:r>
            <a:r>
              <a:rPr lang="ru-RU" sz="1400" dirty="0"/>
              <a:t>- </a:t>
            </a:r>
            <a:r>
              <a:rPr lang="ru-RU" sz="1400" dirty="0" smtClean="0"/>
              <a:t>тоже </a:t>
            </a:r>
            <a:r>
              <a:rPr lang="ru-RU" sz="1400" dirty="0"/>
              <a:t>выполняет указанное действие для каждого элемента </a:t>
            </a:r>
            <a:r>
              <a:rPr lang="ru-RU" sz="1400" dirty="0" err="1"/>
              <a:t>стрима</a:t>
            </a:r>
            <a:r>
              <a:rPr lang="ru-RU" sz="1400" dirty="0"/>
              <a:t>, но перед этим добивается правильного порядка вхождения элементов. Используется для параллельных </a:t>
            </a:r>
            <a:r>
              <a:rPr lang="ru-RU" sz="1400" dirty="0" err="1"/>
              <a:t>стримов</a:t>
            </a:r>
            <a:r>
              <a:rPr lang="ru-RU" sz="1400" dirty="0"/>
              <a:t>, когда нужно получить правильную последовательность элементов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ru-RU" sz="1400" b="1" dirty="0" err="1"/>
              <a:t>long</a:t>
            </a:r>
            <a:r>
              <a:rPr lang="ru-RU" sz="1400" b="1" dirty="0"/>
              <a:t> </a:t>
            </a:r>
            <a:r>
              <a:rPr lang="ru-RU" sz="1400" b="1" dirty="0" err="1"/>
              <a:t>count</a:t>
            </a:r>
            <a:r>
              <a:rPr lang="ru-RU" sz="1400" b="1" dirty="0" smtClean="0"/>
              <a:t>() - </a:t>
            </a:r>
            <a:r>
              <a:rPr lang="ru-RU" sz="1400" dirty="0"/>
              <a:t>в</a:t>
            </a:r>
            <a:r>
              <a:rPr lang="ru-RU" sz="1400" dirty="0" smtClean="0"/>
              <a:t>озвращает </a:t>
            </a:r>
            <a:r>
              <a:rPr lang="ru-RU" sz="1400" dirty="0"/>
              <a:t>количество элементов </a:t>
            </a:r>
            <a:r>
              <a:rPr lang="ru-RU" sz="1400" dirty="0" err="1"/>
              <a:t>стрима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en-US" sz="1400" b="1" dirty="0"/>
              <a:t>R collect(Collector collector</a:t>
            </a:r>
            <a:r>
              <a:rPr lang="en-US" sz="1400" b="1" dirty="0" smtClean="0"/>
              <a:t>)</a:t>
            </a:r>
            <a:r>
              <a:rPr lang="ru-RU" sz="1400" b="1" dirty="0"/>
              <a:t> </a:t>
            </a:r>
            <a:r>
              <a:rPr lang="ru-RU" sz="1400" b="1" dirty="0" smtClean="0"/>
              <a:t>или </a:t>
            </a:r>
            <a:r>
              <a:rPr lang="en-US" sz="1400" b="1" dirty="0" smtClean="0"/>
              <a:t>collect(Supplier </a:t>
            </a:r>
            <a:r>
              <a:rPr lang="en-US" sz="1400" b="1" dirty="0" err="1"/>
              <a:t>supplier</a:t>
            </a:r>
            <a:r>
              <a:rPr lang="en-US" sz="1400" b="1" dirty="0"/>
              <a:t>, </a:t>
            </a:r>
            <a:r>
              <a:rPr lang="en-US" sz="1400" b="1" dirty="0" err="1"/>
              <a:t>BiConsumer</a:t>
            </a:r>
            <a:r>
              <a:rPr lang="en-US" sz="1400" b="1" dirty="0"/>
              <a:t> accumulator, </a:t>
            </a:r>
            <a:r>
              <a:rPr lang="en-US" sz="1400" b="1" dirty="0" err="1"/>
              <a:t>BiConsumer</a:t>
            </a:r>
            <a:r>
              <a:rPr lang="en-US" sz="1400" b="1" dirty="0"/>
              <a:t> combiner</a:t>
            </a:r>
            <a:r>
              <a:rPr lang="en-US" sz="1400" b="1" dirty="0" smtClean="0"/>
              <a:t>)</a:t>
            </a:r>
            <a:r>
              <a:rPr lang="ru-RU" sz="1400" b="1" dirty="0" smtClean="0"/>
              <a:t> - </a:t>
            </a:r>
            <a:r>
              <a:rPr lang="ru-RU" sz="1400" dirty="0" smtClean="0"/>
              <a:t>с </a:t>
            </a:r>
            <a:r>
              <a:rPr lang="ru-RU" sz="1400" dirty="0"/>
              <a:t>его помощью можно собрать все элементы в список, множество или другую коллекцию, сгруппировать элементы по какому-нибудь критерию, объединить всё в строку и т.д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ru-RU" sz="1400" b="1" dirty="0" err="1"/>
              <a:t>List</a:t>
            </a:r>
            <a:r>
              <a:rPr lang="ru-RU" sz="1400" b="1" dirty="0"/>
              <a:t>&lt;T&gt; </a:t>
            </a:r>
            <a:r>
              <a:rPr lang="ru-RU" sz="1400" b="1" dirty="0" err="1"/>
              <a:t>toList</a:t>
            </a:r>
            <a:r>
              <a:rPr lang="ru-RU" sz="1400" b="1" dirty="0" smtClean="0"/>
              <a:t>() - </a:t>
            </a:r>
            <a:r>
              <a:rPr lang="ru-RU" sz="1400" dirty="0" smtClean="0"/>
              <a:t>добавлен </a:t>
            </a:r>
            <a:r>
              <a:rPr lang="ru-RU" sz="1400" dirty="0"/>
              <a:t>в </a:t>
            </a:r>
            <a:r>
              <a:rPr lang="ru-RU" sz="1400" dirty="0" err="1"/>
              <a:t>Java</a:t>
            </a:r>
            <a:r>
              <a:rPr lang="ru-RU" sz="1400" dirty="0"/>
              <a:t> 16. Возвращает список, подобно </a:t>
            </a:r>
            <a:r>
              <a:rPr lang="ru-RU" sz="1400" dirty="0" err="1"/>
              <a:t>collect</a:t>
            </a:r>
            <a:r>
              <a:rPr lang="ru-RU" sz="1400" dirty="0"/>
              <a:t>(</a:t>
            </a:r>
            <a:r>
              <a:rPr lang="ru-RU" sz="1400" dirty="0" err="1"/>
              <a:t>Collectors.toList</a:t>
            </a:r>
            <a:r>
              <a:rPr lang="ru-RU" sz="1400" dirty="0"/>
              <a:t>()). Отличие в том, что теперь возвращаемый список гарантированно нельзя будет модифицировать. Любое добавление или удаление элементов в полученный список будет сопровождаться исключением </a:t>
            </a:r>
            <a:r>
              <a:rPr lang="ru-RU" sz="1400" dirty="0" err="1"/>
              <a:t>UnsupportedOperationException</a:t>
            </a:r>
            <a:r>
              <a:rPr lang="ru-RU" sz="1400" dirty="0"/>
              <a:t>. </a:t>
            </a:r>
            <a:endParaRPr lang="ru-RU" sz="1400" dirty="0" smtClean="0"/>
          </a:p>
          <a:p>
            <a:pPr marL="0" indent="0">
              <a:buNone/>
            </a:pPr>
            <a:r>
              <a:rPr lang="en-US" sz="1400" b="1" dirty="0" smtClean="0"/>
              <a:t>T reduce(T identity, </a:t>
            </a:r>
            <a:r>
              <a:rPr lang="en-US" sz="1400" b="1" dirty="0" err="1" smtClean="0"/>
              <a:t>BinaryOperator</a:t>
            </a:r>
            <a:r>
              <a:rPr lang="en-US" sz="1400" b="1" dirty="0" smtClean="0"/>
              <a:t> accumulator)</a:t>
            </a:r>
            <a:br>
              <a:rPr lang="en-US" sz="1400" b="1" dirty="0" smtClean="0"/>
            </a:br>
            <a:r>
              <a:rPr lang="en-US" sz="1400" b="1" dirty="0" smtClean="0"/>
              <a:t>U reduce(U identity, </a:t>
            </a:r>
            <a:r>
              <a:rPr lang="en-US" sz="1400" b="1" dirty="0" err="1" smtClean="0"/>
              <a:t>BiFunction</a:t>
            </a:r>
            <a:r>
              <a:rPr lang="en-US" sz="1400" b="1" dirty="0" smtClean="0"/>
              <a:t> accumulator, </a:t>
            </a:r>
            <a:r>
              <a:rPr lang="en-US" sz="1400" b="1" dirty="0" err="1" smtClean="0"/>
              <a:t>BinaryOperator</a:t>
            </a:r>
            <a:r>
              <a:rPr lang="en-US" sz="1400" b="1" dirty="0" smtClean="0"/>
              <a:t> combiner)</a:t>
            </a:r>
            <a:r>
              <a:rPr lang="ru-RU" sz="1400" b="1" dirty="0" smtClean="0"/>
              <a:t> – </a:t>
            </a:r>
            <a:r>
              <a:rPr lang="ru-RU" sz="1400" dirty="0" smtClean="0"/>
              <a:t>позволяет преобразовать все элементы </a:t>
            </a:r>
            <a:r>
              <a:rPr lang="ru-RU" sz="1400" dirty="0" err="1" smtClean="0"/>
              <a:t>стрима</a:t>
            </a:r>
            <a:r>
              <a:rPr lang="ru-RU" sz="1400" dirty="0" smtClean="0"/>
              <a:t> в один объект. Например, посчитать сумму всех элементов, либо найти минимальный элемент.</a:t>
            </a:r>
            <a:br>
              <a:rPr lang="ru-RU" sz="1400" dirty="0" smtClean="0"/>
            </a:br>
            <a:r>
              <a:rPr lang="ru-RU" sz="1400" dirty="0" smtClean="0"/>
              <a:t>Сперва берётся объект </a:t>
            </a:r>
            <a:r>
              <a:rPr lang="en-US" sz="1400" dirty="0" smtClean="0"/>
              <a:t>identity </a:t>
            </a:r>
            <a:r>
              <a:rPr lang="ru-RU" sz="1400" dirty="0" smtClean="0"/>
              <a:t>и первый элемент </a:t>
            </a:r>
            <a:r>
              <a:rPr lang="ru-RU" sz="1400" dirty="0" err="1" smtClean="0"/>
              <a:t>стрима</a:t>
            </a:r>
            <a:r>
              <a:rPr lang="ru-RU" sz="1400" dirty="0" smtClean="0"/>
              <a:t>, применяется функция </a:t>
            </a:r>
            <a:r>
              <a:rPr lang="en-US" sz="1400" dirty="0" smtClean="0"/>
              <a:t>accumulator </a:t>
            </a:r>
            <a:r>
              <a:rPr lang="ru-RU" sz="1400" dirty="0" smtClean="0"/>
              <a:t>и </a:t>
            </a:r>
            <a:r>
              <a:rPr lang="en-US" sz="1400" dirty="0" smtClean="0"/>
              <a:t>identity </a:t>
            </a:r>
            <a:r>
              <a:rPr lang="ru-RU" sz="1400" dirty="0" smtClean="0"/>
              <a:t>становится её результатом. Затем всё продолжается для остальных элементов.</a:t>
            </a:r>
          </a:p>
          <a:p>
            <a:pPr marL="0" indent="0">
              <a:buNone/>
            </a:pPr>
            <a:r>
              <a:rPr lang="en-US" sz="1400" b="1" dirty="0"/>
              <a:t>Optional </a:t>
            </a:r>
            <a:r>
              <a:rPr lang="en-US" sz="1400" b="1" dirty="0" smtClean="0"/>
              <a:t>min</a:t>
            </a:r>
            <a:r>
              <a:rPr lang="en-US" sz="1400" b="1" dirty="0"/>
              <a:t>(Comparator comparator</a:t>
            </a:r>
            <a:r>
              <a:rPr lang="en-US" sz="1400" b="1" dirty="0" smtClean="0"/>
              <a:t>), max(Comparator comparator) - </a:t>
            </a:r>
            <a:r>
              <a:rPr lang="ru-RU" sz="1400" dirty="0" smtClean="0"/>
              <a:t>поиск </a:t>
            </a:r>
            <a:r>
              <a:rPr lang="ru-RU" sz="1400" dirty="0"/>
              <a:t>минимального/максимального элемента, основываясь на переданном компараторе. Внутри вызывается </a:t>
            </a:r>
            <a:r>
              <a:rPr lang="en-US" sz="1400" dirty="0" smtClean="0"/>
              <a:t>reduce.</a:t>
            </a:r>
          </a:p>
          <a:p>
            <a:pPr marL="0" indent="0">
              <a:buNone/>
            </a:pPr>
            <a:r>
              <a:rPr lang="ru-RU" sz="1400" b="1" dirty="0" err="1"/>
              <a:t>Optional</a:t>
            </a:r>
            <a:r>
              <a:rPr lang="ru-RU" sz="1400" b="1" dirty="0"/>
              <a:t> </a:t>
            </a:r>
            <a:r>
              <a:rPr lang="ru-RU" sz="1400" b="1" dirty="0" err="1"/>
              <a:t>findAny</a:t>
            </a:r>
            <a:r>
              <a:rPr lang="ru-RU" sz="1400" b="1" dirty="0" smtClean="0"/>
              <a:t>()</a:t>
            </a:r>
            <a:r>
              <a:rPr lang="en-US" sz="1400" b="1" dirty="0" smtClean="0"/>
              <a:t> - </a:t>
            </a:r>
            <a:r>
              <a:rPr lang="ru-RU" sz="1400" dirty="0" smtClean="0"/>
              <a:t>возвращает </a:t>
            </a:r>
            <a:r>
              <a:rPr lang="ru-RU" sz="1400" dirty="0"/>
              <a:t>первый попавшийся элемент </a:t>
            </a:r>
            <a:r>
              <a:rPr lang="ru-RU" sz="1400" dirty="0" err="1"/>
              <a:t>стрима</a:t>
            </a:r>
            <a:r>
              <a:rPr lang="ru-RU" sz="1400" dirty="0"/>
              <a:t>. В параллельных </a:t>
            </a:r>
            <a:r>
              <a:rPr lang="ru-RU" sz="1400" dirty="0" err="1"/>
              <a:t>стримах</a:t>
            </a:r>
            <a:r>
              <a:rPr lang="ru-RU" sz="1400" dirty="0"/>
              <a:t> это может быть действительно любой элемент, который лежал в разбитой части последовательности.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b="1" dirty="0" err="1"/>
              <a:t>Optional</a:t>
            </a:r>
            <a:r>
              <a:rPr lang="ru-RU" sz="1400" b="1" dirty="0"/>
              <a:t> </a:t>
            </a:r>
            <a:r>
              <a:rPr lang="ru-RU" sz="1400" b="1" dirty="0" err="1"/>
              <a:t>findFirst</a:t>
            </a:r>
            <a:r>
              <a:rPr lang="ru-RU" sz="1400" b="1" dirty="0" smtClean="0"/>
              <a:t>() - </a:t>
            </a:r>
            <a:r>
              <a:rPr lang="ru-RU" sz="1400" dirty="0"/>
              <a:t>г</a:t>
            </a:r>
            <a:r>
              <a:rPr lang="ru-RU" sz="1400" dirty="0" smtClean="0"/>
              <a:t>арантированно </a:t>
            </a:r>
            <a:r>
              <a:rPr lang="ru-RU" sz="1400" dirty="0"/>
              <a:t>возвращает первый элемент </a:t>
            </a:r>
            <a:r>
              <a:rPr lang="ru-RU" sz="1400" dirty="0" err="1"/>
              <a:t>стрима</a:t>
            </a:r>
            <a:r>
              <a:rPr lang="ru-RU" sz="1400" dirty="0"/>
              <a:t>, даже если </a:t>
            </a:r>
            <a:r>
              <a:rPr lang="ru-RU" sz="1400" dirty="0" err="1"/>
              <a:t>стрим</a:t>
            </a:r>
            <a:r>
              <a:rPr lang="ru-RU" sz="1400" dirty="0"/>
              <a:t> </a:t>
            </a:r>
            <a:r>
              <a:rPr lang="ru-RU" sz="1400" dirty="0" smtClean="0"/>
              <a:t>параллельный. Если </a:t>
            </a:r>
            <a:r>
              <a:rPr lang="ru-RU" sz="1400" dirty="0"/>
              <a:t>нужен любой элемент, то для параллельных </a:t>
            </a:r>
            <a:r>
              <a:rPr lang="ru-RU" sz="1400" dirty="0" err="1"/>
              <a:t>стримов</a:t>
            </a:r>
            <a:r>
              <a:rPr lang="ru-RU" sz="1400" dirty="0"/>
              <a:t> быстрее будет работать </a:t>
            </a:r>
            <a:r>
              <a:rPr lang="ru-RU" sz="1400" dirty="0" err="1"/>
              <a:t>findAny</a:t>
            </a:r>
            <a:r>
              <a:rPr lang="ru-RU" sz="1400" dirty="0"/>
              <a:t>().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341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/>
          <a:lstStyle/>
          <a:p>
            <a:pPr algn="ctr"/>
            <a:r>
              <a:rPr lang="ru-RU" sz="3200" b="1" dirty="0" smtClean="0">
                <a:latin typeface="Inter"/>
              </a:rPr>
              <a:t>Заключение</a:t>
            </a:r>
            <a:endParaRPr lang="ru-RU" sz="3200" dirty="0">
              <a:latin typeface="Inter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38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В целом, </a:t>
            </a:r>
            <a:r>
              <a:rPr lang="ru-RU" sz="1600" dirty="0" err="1"/>
              <a:t>Stream</a:t>
            </a:r>
            <a:r>
              <a:rPr lang="ru-RU" sz="1600" dirty="0"/>
              <a:t> API в </a:t>
            </a:r>
            <a:r>
              <a:rPr lang="ru-RU" sz="1600" dirty="0" err="1"/>
              <a:t>Java</a:t>
            </a:r>
            <a:r>
              <a:rPr lang="ru-RU" sz="1600" dirty="0"/>
              <a:t> — это мощный инструмент для обработки данных, который может кардинально изменить ваш подход к программированию. Он позволяет организовывать код в читаемые и компактные последовательности операций, что делает его идеальным для работы с большими объемами данных</a:t>
            </a:r>
            <a:r>
              <a:rPr lang="ru-RU" sz="1600" dirty="0" smtClean="0"/>
              <a:t>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Вместе с тем, важно помнить, что он не подходит для всех задач. Если ваша задача не соответствует шаблону "источник-преобразование-сбор", возможно, стоит обратиться к другим инструментам </a:t>
            </a:r>
            <a:r>
              <a:rPr lang="ru-RU" sz="1600" dirty="0" err="1"/>
              <a:t>Java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Полезные ссылки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ru-RU" sz="1600" dirty="0" smtClean="0">
                <a:hlinkClick r:id="rId2"/>
              </a:rPr>
              <a:t>Полное руководство по </a:t>
            </a:r>
            <a:r>
              <a:rPr lang="ru-RU" sz="1600" dirty="0" err="1" smtClean="0">
                <a:hlinkClick r:id="rId2"/>
              </a:rPr>
              <a:t>Java</a:t>
            </a:r>
            <a:r>
              <a:rPr lang="ru-RU" sz="1600" dirty="0" smtClean="0">
                <a:hlinkClick r:id="rId2"/>
              </a:rPr>
              <a:t> </a:t>
            </a:r>
            <a:r>
              <a:rPr lang="ru-RU" sz="1600" dirty="0" err="1" smtClean="0">
                <a:hlinkClick r:id="rId2"/>
              </a:rPr>
              <a:t>Stream</a:t>
            </a:r>
            <a:r>
              <a:rPr lang="ru-RU" sz="1600" dirty="0" smtClean="0">
                <a:hlinkClick r:id="rId2"/>
              </a:rPr>
              <a:t> API в картинках и примерах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>
                <a:hlinkClick r:id="rId3"/>
              </a:rPr>
              <a:t>7 способов использовать </a:t>
            </a:r>
            <a:r>
              <a:rPr lang="ru-RU" sz="1600" dirty="0" err="1">
                <a:hlinkClick r:id="rId3"/>
              </a:rPr>
              <a:t>groupingBy</a:t>
            </a:r>
            <a:r>
              <a:rPr lang="ru-RU" sz="1600" dirty="0">
                <a:hlinkClick r:id="rId3"/>
              </a:rPr>
              <a:t> в </a:t>
            </a:r>
            <a:r>
              <a:rPr lang="ru-RU" sz="1600" dirty="0" err="1">
                <a:hlinkClick r:id="rId3"/>
              </a:rPr>
              <a:t>Stream</a:t>
            </a:r>
            <a:r>
              <a:rPr lang="ru-RU" sz="1600" dirty="0">
                <a:hlinkClick r:id="rId3"/>
              </a:rPr>
              <a:t> </a:t>
            </a:r>
            <a:r>
              <a:rPr lang="ru-RU" sz="1600" dirty="0" smtClean="0">
                <a:hlinkClick r:id="rId3"/>
              </a:rPr>
              <a:t>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89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CFDA-6BD7-3766-B6E8-9DC17DA9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315910"/>
          </a:xfrm>
        </p:spPr>
        <p:txBody>
          <a:bodyPr>
            <a:noAutofit/>
          </a:bodyPr>
          <a:lstStyle/>
          <a:p>
            <a:pPr algn="ctr"/>
            <a:r>
              <a:rPr lang="ru-RU" sz="3200" b="1" i="0" dirty="0">
                <a:effectLst/>
                <a:highlight>
                  <a:srgbClr val="FFFFFF"/>
                </a:highlight>
                <a:latin typeface="system-ui"/>
              </a:rPr>
              <a:t>Зачем нужен </a:t>
            </a:r>
            <a:r>
              <a:rPr lang="en-GB" sz="3200" b="1" i="0" dirty="0">
                <a:effectLst/>
                <a:highlight>
                  <a:srgbClr val="FFFFFF"/>
                </a:highlight>
                <a:latin typeface="system-ui"/>
              </a:rPr>
              <a:t>Stream API?</a:t>
            </a:r>
            <a:endParaRPr lang="en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E5B7-64FF-FFD7-0924-06028055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47" y="862148"/>
            <a:ext cx="11210305" cy="78377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Inter"/>
              </a:rPr>
              <a:t>В прошлом, при работе с коллекциями в </a:t>
            </a:r>
            <a:r>
              <a:rPr lang="en-GB" sz="1800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Inter"/>
              </a:rPr>
              <a:t>Java, </a:t>
            </a:r>
            <a:r>
              <a:rPr lang="ru-RU" sz="1800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Inter"/>
              </a:rPr>
              <a:t>разработчики часто прибегали к циклам и условным операторам для фильтрации, преобразования или агрегации данных. Этот подход обычно требовал большого объема кода, был трудночитаемым и подвержен ошибкам. Возьмите, например, этот код:</a:t>
            </a:r>
            <a:endParaRPr lang="en-RU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AAA28-43B5-03C6-14B3-F38A748CC8CC}"/>
              </a:ext>
            </a:extLst>
          </p:cNvPr>
          <p:cNvSpPr txBox="1"/>
          <p:nvPr/>
        </p:nvSpPr>
        <p:spPr>
          <a:xfrm>
            <a:off x="490847" y="4346620"/>
            <a:ext cx="1108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Inter"/>
              </a:rPr>
              <a:t>Теперь </a:t>
            </a:r>
            <a:r>
              <a:rPr lang="ru-RU" dirty="0">
                <a:latin typeface="Inter"/>
              </a:rPr>
              <a:t>взгляните на тот же пример, но с использованием </a:t>
            </a:r>
            <a:r>
              <a:rPr lang="ru-RU" dirty="0" err="1">
                <a:latin typeface="Inter"/>
              </a:rPr>
              <a:t>Stream</a:t>
            </a:r>
            <a:r>
              <a:rPr lang="ru-RU" dirty="0">
                <a:latin typeface="Inter"/>
              </a:rPr>
              <a:t> API:</a:t>
            </a:r>
            <a:endParaRPr lang="en-RU" dirty="0">
              <a:latin typeface="Inter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8" y="1767090"/>
            <a:ext cx="6632368" cy="24122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8" y="4867737"/>
            <a:ext cx="6632368" cy="1844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02039" y="5204984"/>
            <a:ext cx="4072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>
                <a:latin typeface="Inter"/>
              </a:rPr>
              <a:t>Stream</a:t>
            </a:r>
            <a:r>
              <a:rPr lang="ru-RU" sz="1400" dirty="0">
                <a:latin typeface="Inter"/>
              </a:rPr>
              <a:t> API обеспечивает функциональный стиль работы с данными, предлагая более компактный, выразительный и читаемый код, а также облегчая параллельное выполнение операций.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02039" y="2317455"/>
            <a:ext cx="3557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Inter"/>
              </a:rPr>
              <a:t>Он выглядит довольно громоздким, несмотря на то, что не выполняет ничего сложного. </a:t>
            </a:r>
            <a:endParaRPr lang="ru-RU" sz="14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029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2069"/>
            <a:ext cx="10515600" cy="83602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Inter"/>
              </a:rPr>
              <a:t>Основы </a:t>
            </a:r>
            <a:r>
              <a:rPr lang="en-US" sz="3200" b="1" dirty="0">
                <a:latin typeface="Inter"/>
              </a:rPr>
              <a:t>Stream </a:t>
            </a:r>
            <a:r>
              <a:rPr lang="en-US" sz="3200" b="1" dirty="0" smtClean="0">
                <a:latin typeface="Inter"/>
              </a:rPr>
              <a:t>API</a:t>
            </a:r>
            <a:endParaRPr lang="ru-RU" sz="3200" dirty="0">
              <a:latin typeface="Inter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01785"/>
            <a:ext cx="10515600" cy="1998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err="1">
                <a:latin typeface="Inter"/>
              </a:rPr>
              <a:t>Stream</a:t>
            </a:r>
            <a:r>
              <a:rPr lang="ru-RU" sz="1800" dirty="0">
                <a:latin typeface="Inter"/>
              </a:rPr>
              <a:t> API не предлагает решения для всех возможных сценариев обработки данных. Однако, большинство задач могут быть описаны следующим общим шаблоном:</a:t>
            </a:r>
          </a:p>
          <a:p>
            <a:pPr>
              <a:buFont typeface="+mj-lt"/>
              <a:buAutoNum type="arabicPeriod"/>
            </a:pPr>
            <a:r>
              <a:rPr lang="ru-RU" sz="1800" dirty="0">
                <a:latin typeface="Inter"/>
              </a:rPr>
              <a:t>Источник данных.</a:t>
            </a:r>
          </a:p>
          <a:p>
            <a:pPr>
              <a:buFont typeface="+mj-lt"/>
              <a:buAutoNum type="arabicPeriod"/>
            </a:pPr>
            <a:r>
              <a:rPr lang="ru-RU" sz="1800" dirty="0">
                <a:latin typeface="Inter"/>
              </a:rPr>
              <a:t>Выполнение преобразований.</a:t>
            </a:r>
          </a:p>
          <a:p>
            <a:pPr>
              <a:buFont typeface="+mj-lt"/>
              <a:buAutoNum type="arabicPeriod"/>
            </a:pPr>
            <a:r>
              <a:rPr lang="ru-RU" sz="1800" dirty="0">
                <a:latin typeface="Inter"/>
              </a:rPr>
              <a:t>Сохранение результата в новую структуру данных.</a:t>
            </a:r>
          </a:p>
          <a:p>
            <a:pPr marL="0" indent="0">
              <a:buNone/>
            </a:pPr>
            <a:r>
              <a:rPr lang="ru-RU" sz="1800" dirty="0">
                <a:latin typeface="Inter"/>
              </a:rPr>
              <a:t>Если ваша задача не соответствует этому шаблону, то, возможно, использование </a:t>
            </a:r>
            <a:r>
              <a:rPr lang="ru-RU" sz="1800" dirty="0" err="1">
                <a:latin typeface="Inter"/>
              </a:rPr>
              <a:t>Stream</a:t>
            </a:r>
            <a:r>
              <a:rPr lang="ru-RU" sz="1800" dirty="0">
                <a:latin typeface="Inter"/>
              </a:rPr>
              <a:t> API не будет оптимальным решением.</a:t>
            </a:r>
          </a:p>
          <a:p>
            <a:pPr marL="0" indent="0">
              <a:buNone/>
            </a:pPr>
            <a:endParaRPr lang="ru-RU" sz="1800" dirty="0">
              <a:latin typeface="Inter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856535"/>
            <a:ext cx="10445969" cy="191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Inter"/>
              </a:rPr>
              <a:t>Пример из реального </a:t>
            </a:r>
            <a:r>
              <a:rPr lang="ru-RU" sz="3600" b="1" dirty="0" smtClean="0">
                <a:latin typeface="Inter"/>
              </a:rPr>
              <a:t>мира</a:t>
            </a:r>
            <a:endParaRPr lang="ru-RU" sz="3600" dirty="0">
              <a:latin typeface="Inter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7" y="1240518"/>
            <a:ext cx="5140407" cy="5132388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17921" y="1266596"/>
            <a:ext cx="547333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Представьте, что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API - это конвейер на рыболовецком судне. Источник - это река, полная разнообразными морскими обитателями. Мы начинаем с этой "реки" и запускаем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 который можно сравнить с конвейером: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Сначала мы используем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filter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()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для отделения рыб от всех других морских существ. Это напоминает рыбаков, которые отбирают только нужные виды рыбы из всего множества разных созданий в реке.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Затем, с помощью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map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 мы преобразуем каждую рыбу в "упаковку с рыбой". Это подобно рыболовному сету, которое собирает рыбу и укладывает ее в контейнеры.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В конце, с помощью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collect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 мы складываем все упаковки с рыбой в "грузовик" для последующей транспортировки.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ru-RU" altLang="ru-RU" sz="1400" dirty="0">
              <a:latin typeface="Inter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Inter"/>
              </a:rPr>
              <a:t>Все это происходит в рамках одного непрерывного процесса, или 'потока'. </a:t>
            </a:r>
            <a:r>
              <a:rPr lang="ru-RU" altLang="ru-RU" sz="1400" dirty="0" err="1">
                <a:latin typeface="Inter"/>
              </a:rPr>
              <a:t>Stream</a:t>
            </a:r>
            <a:r>
              <a:rPr lang="ru-RU" altLang="ru-RU" sz="1400" dirty="0">
                <a:latin typeface="Inter"/>
              </a:rPr>
              <a:t> API позволяет нам обрабатывать каждый элемент коллекции эффективно и последовательно, подобно конвейеру на фабрике.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Компоненты </a:t>
            </a:r>
            <a:r>
              <a:rPr lang="en-US" sz="3600" b="1" dirty="0"/>
              <a:t>Stream </a:t>
            </a:r>
            <a:r>
              <a:rPr lang="en-US" sz="3600" b="1" dirty="0" smtClean="0"/>
              <a:t>API</a:t>
            </a:r>
            <a:endParaRPr lang="ru-RU" sz="3600" dirty="0">
              <a:latin typeface="Inter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6531"/>
            <a:ext cx="10515600" cy="26125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1600" dirty="0" err="1">
                <a:latin typeface="Inter"/>
              </a:rPr>
              <a:t>Stream</a:t>
            </a:r>
            <a:r>
              <a:rPr lang="ru-RU" sz="1600" dirty="0">
                <a:latin typeface="Inter"/>
              </a:rPr>
              <a:t> API состоит из набора компонентов и концепций, которые работают вместе, чтобы обеспечить потоковую обработку данных.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latin typeface="Inter"/>
              </a:rPr>
              <a:t>Источник (</a:t>
            </a:r>
            <a:r>
              <a:rPr lang="ru-RU" sz="1600" b="1" dirty="0" err="1">
                <a:latin typeface="Inter"/>
              </a:rPr>
              <a:t>Source</a:t>
            </a:r>
            <a:r>
              <a:rPr lang="ru-RU" sz="1600" dirty="0">
                <a:latin typeface="Inter"/>
              </a:rPr>
              <a:t>) - откуда приходят данные. Это может быть коллекция, массив, файл, генератор или любой другой источник данных.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latin typeface="Inter"/>
              </a:rPr>
              <a:t>Операции - преобразовывают и/или обрабатывают данные.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latin typeface="Inter"/>
              </a:rPr>
              <a:t>Поток (</a:t>
            </a:r>
            <a:r>
              <a:rPr lang="ru-RU" sz="1600" b="1" dirty="0" err="1">
                <a:latin typeface="Inter"/>
              </a:rPr>
              <a:t>Stream</a:t>
            </a:r>
            <a:r>
              <a:rPr lang="ru-RU" sz="1600" dirty="0">
                <a:latin typeface="Inter"/>
              </a:rPr>
              <a:t>) - последовательность элементов, подлежащих параллельной или последовательной обработке.</a:t>
            </a:r>
          </a:p>
          <a:p>
            <a:pPr>
              <a:buFont typeface="+mj-lt"/>
              <a:buAutoNum type="arabicPeriod"/>
            </a:pPr>
            <a:r>
              <a:rPr lang="ru-RU" sz="1600" dirty="0" err="1">
                <a:latin typeface="Inter"/>
              </a:rPr>
              <a:t>Пайплайн</a:t>
            </a:r>
            <a:r>
              <a:rPr lang="ru-RU" sz="1600" dirty="0">
                <a:latin typeface="Inter"/>
              </a:rPr>
              <a:t> (</a:t>
            </a:r>
            <a:r>
              <a:rPr lang="ru-RU" sz="1600" b="1" dirty="0" err="1">
                <a:latin typeface="Inter"/>
              </a:rPr>
              <a:t>Pipeline</a:t>
            </a:r>
            <a:r>
              <a:rPr lang="ru-RU" sz="1600" dirty="0">
                <a:latin typeface="Inter"/>
              </a:rPr>
              <a:t>) - последовательность операций в потоке, применяемых к данным.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latin typeface="Inter"/>
              </a:rPr>
              <a:t>Терминал (</a:t>
            </a:r>
            <a:r>
              <a:rPr lang="ru-RU" sz="1600" b="1" dirty="0" err="1">
                <a:latin typeface="Inter"/>
              </a:rPr>
              <a:t>Terminal</a:t>
            </a:r>
            <a:r>
              <a:rPr lang="ru-RU" sz="1600" dirty="0">
                <a:latin typeface="Inter"/>
              </a:rPr>
              <a:t>) - место выхода данных из потока. Терминальная операция означает окончание обработки потока и возвращает результат.</a:t>
            </a:r>
          </a:p>
          <a:p>
            <a:pPr marL="0" indent="0">
              <a:buNone/>
            </a:pPr>
            <a:endParaRPr lang="ru-RU" sz="1600" dirty="0">
              <a:latin typeface="Inter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2856"/>
            <a:ext cx="6411686" cy="2757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0331" y="4428310"/>
            <a:ext cx="3803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i="1" dirty="0"/>
              <a:t>Важно отметить, что при выполнении </a:t>
            </a:r>
            <a:r>
              <a:rPr lang="ru-RU" sz="1400" i="1" dirty="0" err="1"/>
              <a:t>Stream</a:t>
            </a:r>
            <a:r>
              <a:rPr lang="ru-RU" sz="1400" i="1" dirty="0"/>
              <a:t> исходные данные не изменяются. В результате своей работы </a:t>
            </a:r>
            <a:r>
              <a:rPr lang="ru-RU" sz="1400" i="1" dirty="0" err="1"/>
              <a:t>Stream</a:t>
            </a:r>
            <a:r>
              <a:rPr lang="ru-RU" sz="1400" i="1" dirty="0"/>
              <a:t> создает новую структуру данных.</a:t>
            </a:r>
            <a:endParaRPr lang="ru-RU" sz="1400" i="1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530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126709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Inter"/>
              </a:rPr>
              <a:t>Операции над </a:t>
            </a:r>
            <a:r>
              <a:rPr lang="ru-RU" sz="3200" b="1" dirty="0" smtClean="0">
                <a:latin typeface="Inter"/>
              </a:rPr>
              <a:t>потоком</a:t>
            </a:r>
            <a:br>
              <a:rPr lang="ru-RU" sz="3200" b="1" dirty="0" smtClean="0">
                <a:latin typeface="Inter"/>
              </a:rPr>
            </a:br>
            <a:r>
              <a:rPr lang="ru-RU" sz="3200" b="1" dirty="0" smtClean="0">
                <a:latin typeface="Inter"/>
              </a:rPr>
              <a:t/>
            </a:r>
            <a:br>
              <a:rPr lang="ru-RU" sz="3200" b="1" dirty="0" smtClean="0">
                <a:latin typeface="Inter"/>
              </a:rPr>
            </a:br>
            <a:r>
              <a:rPr lang="ru-RU" sz="1800" dirty="0" smtClean="0">
                <a:latin typeface="Inter"/>
              </a:rPr>
              <a:t>Все </a:t>
            </a:r>
            <a:r>
              <a:rPr lang="ru-RU" sz="1800" dirty="0">
                <a:latin typeface="Inter"/>
              </a:rPr>
              <a:t>операции с потоками можно условно разделить на </a:t>
            </a:r>
            <a:r>
              <a:rPr lang="ru-RU" sz="1800" b="1" dirty="0">
                <a:latin typeface="Inter"/>
              </a:rPr>
              <a:t>промежуточные</a:t>
            </a:r>
            <a:r>
              <a:rPr lang="ru-RU" sz="1800" dirty="0">
                <a:latin typeface="Inter"/>
              </a:rPr>
              <a:t> и </a:t>
            </a:r>
            <a:r>
              <a:rPr lang="ru-RU" sz="1800" b="1" dirty="0">
                <a:latin typeface="Inter"/>
              </a:rPr>
              <a:t>терминальные</a:t>
            </a:r>
            <a:r>
              <a:rPr lang="ru-RU" sz="1800" dirty="0">
                <a:latin typeface="Inter"/>
              </a:rPr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55808"/>
            <a:ext cx="4961709" cy="424731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b="1" dirty="0" smtClean="0"/>
              <a:t>Промежуточные </a:t>
            </a:r>
            <a:r>
              <a:rPr lang="ru-RU" b="1" dirty="0"/>
              <a:t>операции</a:t>
            </a:r>
          </a:p>
          <a:p>
            <a:pPr marL="0" indent="0">
              <a:buNone/>
            </a:pPr>
            <a:r>
              <a:rPr lang="ru-RU" dirty="0"/>
              <a:t>Промежуточные операции в потоках </a:t>
            </a:r>
            <a:r>
              <a:rPr lang="ru-RU" dirty="0" err="1"/>
              <a:t>Java</a:t>
            </a:r>
            <a:r>
              <a:rPr lang="ru-RU" dirty="0"/>
              <a:t> описываются декларативно с использованием лямбда-выражений. Эти операции представляют собой своего рода "рецепт" обработки данных.</a:t>
            </a:r>
          </a:p>
          <a:p>
            <a:pPr marL="0" indent="0">
              <a:buNone/>
            </a:pPr>
            <a:r>
              <a:rPr lang="ru-RU" dirty="0"/>
              <a:t>Однако стоит учесть, что они не выполняются немедленно после объявления. В действительности, все промежуточные операции выполняются только при вызове терминальной операции, которая запускает общую цепочку обработки.</a:t>
            </a:r>
          </a:p>
          <a:p>
            <a:pPr marL="0" indent="0">
              <a:buNone/>
            </a:pPr>
            <a:r>
              <a:rPr lang="ru-RU" dirty="0"/>
              <a:t>Важной характеристикой промежуточных операций является то, что каждая из них возвращает новый объект </a:t>
            </a:r>
            <a:r>
              <a:rPr lang="ru-RU" dirty="0" err="1"/>
              <a:t>Stream</a:t>
            </a:r>
            <a:r>
              <a:rPr lang="ru-RU" dirty="0"/>
              <a:t>. Это позволяет нам связывать несколько операций в одну "цепочку" (</a:t>
            </a:r>
            <a:r>
              <a:rPr lang="ru-RU" b="1" dirty="0" err="1"/>
              <a:t>Pipeline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699060"/>
            <a:ext cx="4504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Промежуточные операции не должны хранить какое-либо состояние и не должны вызывать побочных эффектов.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2606" y="1655808"/>
            <a:ext cx="47810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Терминальные операции</a:t>
            </a:r>
          </a:p>
          <a:p>
            <a:r>
              <a:rPr lang="ru-RU" dirty="0"/>
              <a:t>Терминальные операции выводят конечный результат обработки потока. Они могут включать в себя перебор элементов, подсчет элементов, сбор элементов в коллекцию, поиск элементов и т.д. </a:t>
            </a:r>
          </a:p>
          <a:p>
            <a:r>
              <a:rPr lang="ru-RU" dirty="0"/>
              <a:t>Именно терминальная операция запускает поток. После ее вызова происходит анализ операций в </a:t>
            </a:r>
            <a:r>
              <a:rPr lang="ru-RU" dirty="0" err="1"/>
              <a:t>пайплайне</a:t>
            </a:r>
            <a:r>
              <a:rPr lang="ru-RU" dirty="0"/>
              <a:t>, и определяется эффективная стратегия его выполнения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Важно помнить, что потоки можно использовать только один раз. После вызова терминальной операции тот же поток использовать повторно нельзя.</a:t>
            </a:r>
          </a:p>
        </p:txBody>
      </p:sp>
    </p:spTree>
    <p:extLst>
      <p:ext uri="{BB962C8B-B14F-4D97-AF65-F5344CB8AC3E}">
        <p14:creationId xmlns:p14="http://schemas.microsoft.com/office/powerpoint/2010/main" val="38132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Inter"/>
              </a:rPr>
              <a:t>Как работает </a:t>
            </a:r>
            <a:r>
              <a:rPr lang="en-US" sz="3200" b="1" dirty="0" smtClean="0">
                <a:latin typeface="Inter"/>
              </a:rPr>
              <a:t>stream</a:t>
            </a:r>
            <a:endParaRPr lang="ru-RU" sz="3200" dirty="0">
              <a:latin typeface="Inter"/>
            </a:endParaRPr>
          </a:p>
        </p:txBody>
      </p:sp>
      <p:pic>
        <p:nvPicPr>
          <p:cNvPr id="4" name="example_1_explained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8354" y="1056818"/>
            <a:ext cx="9091750" cy="4625525"/>
          </a:xfrm>
        </p:spPr>
      </p:pic>
    </p:spTree>
    <p:extLst>
      <p:ext uri="{BB962C8B-B14F-4D97-AF65-F5344CB8AC3E}">
        <p14:creationId xmlns:p14="http://schemas.microsoft.com/office/powerpoint/2010/main" val="8120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0446"/>
            <a:ext cx="10515600" cy="53557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Inter"/>
              </a:rPr>
              <a:t>Stateless </a:t>
            </a:r>
            <a:r>
              <a:rPr lang="ru-RU" sz="3200" b="1" dirty="0">
                <a:latin typeface="Inter"/>
              </a:rPr>
              <a:t>и </a:t>
            </a:r>
            <a:r>
              <a:rPr lang="en-US" sz="3200" b="1" dirty="0" err="1">
                <a:latin typeface="Inter"/>
              </a:rPr>
              <a:t>Statefull</a:t>
            </a:r>
            <a:r>
              <a:rPr lang="en-US" sz="3200" b="1" dirty="0">
                <a:latin typeface="Inter"/>
              </a:rPr>
              <a:t> </a:t>
            </a:r>
            <a:r>
              <a:rPr lang="ru-RU" sz="3200" b="1" dirty="0" smtClean="0">
                <a:latin typeface="Inter"/>
              </a:rPr>
              <a:t>операции</a:t>
            </a:r>
            <a:endParaRPr lang="ru-RU" sz="3200" dirty="0">
              <a:latin typeface="Inter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Операции без состояния (</a:t>
            </a:r>
            <a:r>
              <a:rPr lang="ru-RU" dirty="0" err="1"/>
              <a:t>stateless</a:t>
            </a:r>
            <a:r>
              <a:rPr lang="ru-RU" dirty="0"/>
              <a:t>), такие как </a:t>
            </a:r>
            <a:r>
              <a:rPr lang="ru-RU" dirty="0" err="1"/>
              <a:t>map</a:t>
            </a:r>
            <a:r>
              <a:rPr lang="ru-RU" dirty="0"/>
              <a:t>() и </a:t>
            </a:r>
            <a:r>
              <a:rPr lang="ru-RU" dirty="0" err="1"/>
              <a:t>filter</a:t>
            </a:r>
            <a:r>
              <a:rPr lang="ru-RU" dirty="0"/>
              <a:t>(), обрабатывают каждый элемент потока независимо от других. Они не требуют информации о других элементах для своей работы, что делает их идеально подходящими для параллельной обработки.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 другой стороны, операции, сохраняющие состояние (</a:t>
            </a:r>
            <a:r>
              <a:rPr lang="ru-RU" dirty="0" err="1"/>
              <a:t>stateful</a:t>
            </a:r>
            <a:r>
              <a:rPr lang="ru-RU" dirty="0"/>
              <a:t>), такие как </a:t>
            </a:r>
            <a:r>
              <a:rPr lang="ru-RU" dirty="0" err="1"/>
              <a:t>sorted</a:t>
            </a:r>
            <a:r>
              <a:rPr lang="ru-RU" dirty="0"/>
              <a:t>(), </a:t>
            </a:r>
            <a:r>
              <a:rPr lang="ru-RU" dirty="0" err="1"/>
              <a:t>distinct</a:t>
            </a:r>
            <a:r>
              <a:rPr lang="ru-RU" dirty="0"/>
              <a:t>() или </a:t>
            </a:r>
            <a:r>
              <a:rPr lang="ru-RU" dirty="0" err="1"/>
              <a:t>limit</a:t>
            </a:r>
            <a:r>
              <a:rPr lang="ru-RU" dirty="0"/>
              <a:t>(), требуют знания о других элементах для своей работы. Это означает, что им приходится учитывать все (или часть) элементы в потоке перед выдачей какого-либо результата.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ваш </a:t>
            </a:r>
            <a:r>
              <a:rPr lang="ru-RU" dirty="0" err="1"/>
              <a:t>пайплайн</a:t>
            </a:r>
            <a:r>
              <a:rPr lang="ru-RU" dirty="0"/>
              <a:t> содержит только операции без состояния, то он может быть обработан "в один проход". Если же он содержит операции с состоянием, то </a:t>
            </a:r>
            <a:r>
              <a:rPr lang="ru-RU" dirty="0" err="1"/>
              <a:t>пайплайн</a:t>
            </a:r>
            <a:r>
              <a:rPr lang="ru-RU" dirty="0"/>
              <a:t> разбивается на секции, где каждая секция заканчивается операцией с состоянием.</a:t>
            </a:r>
          </a:p>
        </p:txBody>
      </p:sp>
    </p:spTree>
    <p:extLst>
      <p:ext uri="{BB962C8B-B14F-4D97-AF65-F5344CB8AC3E}">
        <p14:creationId xmlns:p14="http://schemas.microsoft.com/office/powerpoint/2010/main" val="40102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4963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err="1" smtClean="0">
                <a:latin typeface="Inter"/>
              </a:rPr>
              <a:t>Spliterator</a:t>
            </a:r>
            <a:endParaRPr lang="ru-RU" sz="3200" dirty="0">
              <a:latin typeface="Inter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1886" y="914400"/>
            <a:ext cx="11430000" cy="56431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В</a:t>
            </a:r>
            <a:r>
              <a:rPr lang="ru-RU" sz="1800" dirty="0" smtClean="0"/>
              <a:t> </a:t>
            </a:r>
            <a:r>
              <a:rPr lang="ru-RU" sz="1800" dirty="0"/>
              <a:t>основе всех коллекций лежит интерфейс </a:t>
            </a:r>
            <a:r>
              <a:rPr lang="ru-RU" sz="1800" b="1" dirty="0" err="1"/>
              <a:t>Iterator</a:t>
            </a:r>
            <a:r>
              <a:rPr lang="ru-RU" sz="1800" dirty="0"/>
              <a:t>, который позволяет перебрать коллекцию поэлементно. Можно сказать, что в основе </a:t>
            </a:r>
            <a:r>
              <a:rPr lang="ru-RU" sz="1800" dirty="0" err="1"/>
              <a:t>стримов</a:t>
            </a:r>
            <a:r>
              <a:rPr lang="ru-RU" sz="1800" dirty="0"/>
              <a:t> лежит </a:t>
            </a:r>
            <a:r>
              <a:rPr lang="ru-RU" sz="1800" b="1" dirty="0" err="1"/>
              <a:t>Iterator</a:t>
            </a:r>
            <a:r>
              <a:rPr lang="ru-RU" sz="1800" dirty="0"/>
              <a:t> на </a:t>
            </a:r>
            <a:r>
              <a:rPr lang="ru-RU" sz="1800" dirty="0" smtClean="0"/>
              <a:t>стероидах</a:t>
            </a:r>
            <a:r>
              <a:rPr lang="ru-RU" sz="1800" dirty="0"/>
              <a:t>, так называемый </a:t>
            </a:r>
            <a:r>
              <a:rPr lang="ru-RU" sz="1800" b="1" dirty="0" err="1"/>
              <a:t>Spliterator</a:t>
            </a:r>
            <a:r>
              <a:rPr lang="ru-RU" sz="1800" dirty="0"/>
              <a:t>. </a:t>
            </a:r>
            <a:endParaRPr lang="ru-RU" sz="1800" dirty="0" smtClean="0"/>
          </a:p>
          <a:p>
            <a:pPr marL="0" indent="0" algn="just">
              <a:buNone/>
            </a:pPr>
            <a:r>
              <a:rPr lang="ru-RU" sz="1800" b="1" dirty="0" err="1" smtClean="0"/>
              <a:t>Spliterator</a:t>
            </a:r>
            <a:r>
              <a:rPr lang="ru-RU" sz="1800" dirty="0" smtClean="0"/>
              <a:t> </a:t>
            </a:r>
            <a:r>
              <a:rPr lang="ru-RU" sz="1800" dirty="0"/>
              <a:t>используется в основе </a:t>
            </a:r>
            <a:r>
              <a:rPr lang="ru-RU" sz="1800" dirty="0" err="1"/>
              <a:t>стримов</a:t>
            </a:r>
            <a:r>
              <a:rPr lang="ru-RU" sz="1800" dirty="0"/>
              <a:t> в </a:t>
            </a:r>
            <a:r>
              <a:rPr lang="ru-RU" sz="1800" dirty="0" err="1"/>
              <a:t>Java</a:t>
            </a:r>
            <a:r>
              <a:rPr lang="ru-RU" sz="1800" dirty="0"/>
              <a:t> и играет важную роль при параллельной обработке данных, так как именно он отвечает за разделение данных на части для независимой обработки каждым </a:t>
            </a:r>
            <a:r>
              <a:rPr lang="ru-RU" sz="1800" dirty="0" smtClean="0"/>
              <a:t>потоком.</a:t>
            </a:r>
            <a:endParaRPr lang="ru-RU" sz="1800" dirty="0"/>
          </a:p>
          <a:p>
            <a:pPr marL="0" indent="0" algn="just">
              <a:buNone/>
            </a:pPr>
            <a:r>
              <a:rPr lang="ru-RU" sz="1800" dirty="0" err="1" smtClean="0"/>
              <a:t>Spliterator</a:t>
            </a:r>
            <a:r>
              <a:rPr lang="ru-RU" sz="1800" dirty="0" smtClean="0"/>
              <a:t> </a:t>
            </a:r>
            <a:r>
              <a:rPr lang="ru-RU" sz="1800" dirty="0"/>
              <a:t>обладает специальными характеристиками, которые сообщают об особенностях источника данных, из которого он был создан. Эти характеристики помогают в оптимизации работы потока при выполнении терминальных операций. Например, нет смысла выполнять сортировку уже отсортированной коллекции</a:t>
            </a:r>
            <a:r>
              <a:rPr lang="ru-RU" sz="1800" dirty="0" smtClean="0"/>
              <a:t>.</a:t>
            </a:r>
            <a:endParaRPr lang="ru-RU" sz="1800" dirty="0"/>
          </a:p>
          <a:p>
            <a:pPr algn="just"/>
            <a:r>
              <a:rPr lang="ru-RU" sz="1800" dirty="0"/>
              <a:t>    </a:t>
            </a:r>
            <a:r>
              <a:rPr lang="ru-RU" sz="1800" b="1" dirty="0"/>
              <a:t>ORDERED</a:t>
            </a:r>
            <a:r>
              <a:rPr lang="ru-RU" sz="1800" dirty="0"/>
              <a:t>: указывает, что элементы имеют определенный порядок.</a:t>
            </a:r>
          </a:p>
          <a:p>
            <a:pPr algn="just"/>
            <a:r>
              <a:rPr lang="ru-RU" sz="1800" dirty="0"/>
              <a:t>    </a:t>
            </a:r>
            <a:r>
              <a:rPr lang="ru-RU" sz="1800" b="1" dirty="0"/>
              <a:t>DISTINCT</a:t>
            </a:r>
            <a:r>
              <a:rPr lang="ru-RU" sz="1800" dirty="0"/>
              <a:t>: указывает, что каждый элемент уникален. Определяется по </a:t>
            </a:r>
            <a:r>
              <a:rPr lang="ru-RU" sz="1800" dirty="0" err="1"/>
              <a:t>equals</a:t>
            </a:r>
            <a:r>
              <a:rPr lang="ru-RU" sz="1800" dirty="0"/>
              <a:t>().</a:t>
            </a:r>
          </a:p>
          <a:p>
            <a:pPr algn="just"/>
            <a:r>
              <a:rPr lang="ru-RU" sz="1800" dirty="0"/>
              <a:t>    </a:t>
            </a:r>
            <a:r>
              <a:rPr lang="ru-RU" sz="1800" b="1" dirty="0"/>
              <a:t>SORTED</a:t>
            </a:r>
            <a:r>
              <a:rPr lang="ru-RU" sz="1800" dirty="0"/>
              <a:t>: указывает, что элементы отсортированы.</a:t>
            </a:r>
          </a:p>
          <a:p>
            <a:pPr algn="just"/>
            <a:r>
              <a:rPr lang="ru-RU" sz="1800" dirty="0"/>
              <a:t>    </a:t>
            </a:r>
            <a:r>
              <a:rPr lang="ru-RU" sz="1800" b="1" dirty="0"/>
              <a:t>SIZED</a:t>
            </a:r>
            <a:r>
              <a:rPr lang="ru-RU" sz="1800" dirty="0"/>
              <a:t>: указывает, что размер источника известен заранее.</a:t>
            </a:r>
          </a:p>
          <a:p>
            <a:pPr algn="just"/>
            <a:r>
              <a:rPr lang="ru-RU" sz="1800" dirty="0"/>
              <a:t>    </a:t>
            </a:r>
            <a:r>
              <a:rPr lang="ru-RU" sz="1800" b="1" dirty="0"/>
              <a:t>NONNULL</a:t>
            </a:r>
            <a:r>
              <a:rPr lang="ru-RU" sz="1800" dirty="0"/>
              <a:t>: указывает, что ни один элемент не может быть </a:t>
            </a:r>
            <a:r>
              <a:rPr lang="ru-RU" sz="1800" dirty="0" err="1"/>
              <a:t>null</a:t>
            </a:r>
            <a:r>
              <a:rPr lang="ru-RU" sz="1800" dirty="0"/>
              <a:t>.</a:t>
            </a:r>
          </a:p>
          <a:p>
            <a:pPr algn="just"/>
            <a:r>
              <a:rPr lang="ru-RU" sz="1800" dirty="0"/>
              <a:t>    </a:t>
            </a:r>
            <a:r>
              <a:rPr lang="ru-RU" sz="1800" b="1" dirty="0"/>
              <a:t>IMMUTABLE</a:t>
            </a:r>
            <a:r>
              <a:rPr lang="ru-RU" sz="1800" dirty="0"/>
              <a:t>: указывает, что элементы не могут быть модифицированы.</a:t>
            </a:r>
          </a:p>
          <a:p>
            <a:pPr algn="just"/>
            <a:r>
              <a:rPr lang="ru-RU" sz="1800" dirty="0"/>
              <a:t>    </a:t>
            </a:r>
            <a:r>
              <a:rPr lang="ru-RU" sz="1800" b="1" dirty="0"/>
              <a:t>CONCURRENT</a:t>
            </a:r>
            <a:r>
              <a:rPr lang="ru-RU" sz="1800" dirty="0"/>
              <a:t>: указывает, что исходные данные могут быть модифицированы без воздействия на </a:t>
            </a:r>
            <a:r>
              <a:rPr lang="ru-RU" sz="1800" dirty="0" err="1"/>
              <a:t>Spliterator</a:t>
            </a:r>
            <a:r>
              <a:rPr lang="ru-RU" sz="1800" dirty="0" smtClean="0"/>
              <a:t>.</a:t>
            </a:r>
          </a:p>
          <a:p>
            <a:pPr marL="0" indent="0" algn="just">
              <a:buNone/>
            </a:pPr>
            <a:r>
              <a:rPr lang="ru-RU" sz="1800" dirty="0"/>
              <a:t>В зависимости от типа коллекции, из которой получен </a:t>
            </a:r>
            <a:r>
              <a:rPr lang="ru-RU" sz="1800" dirty="0" err="1"/>
              <a:t>Spliterator</a:t>
            </a:r>
            <a:r>
              <a:rPr lang="ru-RU" sz="1800" dirty="0"/>
              <a:t>, будут установлены разные характеристики. Например, для коллекции </a:t>
            </a:r>
            <a:r>
              <a:rPr lang="ru-RU" sz="1800" dirty="0" err="1"/>
              <a:t>Collection</a:t>
            </a:r>
            <a:r>
              <a:rPr lang="ru-RU" sz="1800" dirty="0"/>
              <a:t> будет установлен флаг SIZED, для </a:t>
            </a:r>
            <a:r>
              <a:rPr lang="ru-RU" sz="1800" dirty="0" err="1"/>
              <a:t>Set</a:t>
            </a:r>
            <a:r>
              <a:rPr lang="ru-RU" sz="1800" dirty="0"/>
              <a:t> добавится DISTINCT, а для </a:t>
            </a:r>
            <a:r>
              <a:rPr lang="ru-RU" sz="1800" dirty="0" err="1"/>
              <a:t>SortedSet</a:t>
            </a:r>
            <a:r>
              <a:rPr lang="ru-RU" sz="1800" dirty="0"/>
              <a:t> еще и SORTED. </a:t>
            </a:r>
          </a:p>
          <a:p>
            <a:pPr marL="0" indent="0" algn="just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45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1971</Words>
  <Application>Microsoft Office PowerPoint</Application>
  <PresentationFormat>Широкоэкранный</PresentationFormat>
  <Paragraphs>111</Paragraphs>
  <Slides>14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Inter</vt:lpstr>
      <vt:lpstr>system-ui</vt:lpstr>
      <vt:lpstr>Office Theme</vt:lpstr>
      <vt:lpstr>Презентация PowerPoint</vt:lpstr>
      <vt:lpstr>Зачем нужен Stream API?</vt:lpstr>
      <vt:lpstr>Основы Stream API</vt:lpstr>
      <vt:lpstr>Пример из реального мира</vt:lpstr>
      <vt:lpstr>Компоненты Stream API</vt:lpstr>
      <vt:lpstr>Операции над потоком  Все операции с потоками можно условно разделить на промежуточные и терминальные.</vt:lpstr>
      <vt:lpstr>Как работает stream</vt:lpstr>
      <vt:lpstr>Stateless и Statefull операции</vt:lpstr>
      <vt:lpstr>Spliterator</vt:lpstr>
      <vt:lpstr>Параллельное выполнение</vt:lpstr>
      <vt:lpstr>Создание Stream</vt:lpstr>
      <vt:lpstr>Промежуточные методы</vt:lpstr>
      <vt:lpstr>Терминальные методы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1111</cp:lastModifiedBy>
  <cp:revision>16</cp:revision>
  <dcterms:created xsi:type="dcterms:W3CDTF">2024-04-04T10:24:51Z</dcterms:created>
  <dcterms:modified xsi:type="dcterms:W3CDTF">2024-04-04T13:17:49Z</dcterms:modified>
</cp:coreProperties>
</file>